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3" d="100"/>
          <a:sy n="33" d="100"/>
        </p:scale>
        <p:origin x="-19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19.01.21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Dilek </a:t>
            </a:r>
            <a:r>
              <a:rPr lang="en-US" smtClean="0"/>
              <a:t>ÖZKÖK ÇUBUKÇU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VERGİ HUKUKU I </a:t>
            </a:r>
            <a:r>
              <a:rPr lang="en-US" dirty="0" err="1" smtClean="0"/>
              <a:t>Ders</a:t>
            </a:r>
            <a:r>
              <a:rPr lang="en-US" dirty="0" smtClean="0"/>
              <a:t> 19</a:t>
            </a:r>
            <a:br>
              <a:rPr lang="en-US" dirty="0" smtClean="0"/>
            </a:b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Suç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Cezaları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942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b.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kanunları</a:t>
            </a:r>
            <a:r>
              <a:rPr lang="en-US" dirty="0"/>
              <a:t> </a:t>
            </a:r>
            <a:r>
              <a:rPr lang="en-US" dirty="0" err="1"/>
              <a:t>uyarınca</a:t>
            </a:r>
            <a:r>
              <a:rPr lang="en-US" dirty="0"/>
              <a:t> </a:t>
            </a:r>
            <a:r>
              <a:rPr lang="en-US" dirty="0" err="1"/>
              <a:t>tutulan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düzenlenen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saklama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ibraz</a:t>
            </a:r>
            <a:r>
              <a:rPr lang="en-US" dirty="0"/>
              <a:t> </a:t>
            </a:r>
            <a:r>
              <a:rPr lang="en-US" dirty="0" err="1"/>
              <a:t>mecburiyeti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defter, </a:t>
            </a:r>
            <a:r>
              <a:rPr lang="en-US" dirty="0" err="1"/>
              <a:t>kayıt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belgeleri</a:t>
            </a:r>
            <a:r>
              <a:rPr lang="en-US" dirty="0"/>
              <a:t> </a:t>
            </a:r>
            <a:r>
              <a:rPr lang="en-US" dirty="0" err="1"/>
              <a:t>yok</a:t>
            </a:r>
            <a:r>
              <a:rPr lang="en-US" dirty="0"/>
              <a:t> </a:t>
            </a:r>
            <a:r>
              <a:rPr lang="en-US" dirty="0" err="1"/>
              <a:t>edenler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defter </a:t>
            </a:r>
            <a:r>
              <a:rPr lang="en-US" dirty="0" err="1"/>
              <a:t>sahifelerini</a:t>
            </a:r>
            <a:r>
              <a:rPr lang="en-US" dirty="0"/>
              <a:t> </a:t>
            </a:r>
            <a:r>
              <a:rPr lang="en-US" dirty="0" err="1"/>
              <a:t>yok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yapraklar</a:t>
            </a:r>
            <a:r>
              <a:rPr lang="en-US" dirty="0"/>
              <a:t> </a:t>
            </a:r>
            <a:r>
              <a:rPr lang="en-US" dirty="0" err="1"/>
              <a:t>koyanlar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yaprak</a:t>
            </a:r>
            <a:r>
              <a:rPr lang="en-US" dirty="0"/>
              <a:t> </a:t>
            </a:r>
            <a:r>
              <a:rPr lang="en-US" dirty="0" err="1"/>
              <a:t>koymayanlar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belgelerin</a:t>
            </a:r>
            <a:r>
              <a:rPr lang="en-US" dirty="0"/>
              <a:t> </a:t>
            </a:r>
            <a:r>
              <a:rPr lang="en-US" dirty="0" err="1"/>
              <a:t>asıl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suretlerini</a:t>
            </a:r>
            <a:r>
              <a:rPr lang="en-US" dirty="0"/>
              <a:t> </a:t>
            </a:r>
            <a:r>
              <a:rPr lang="en-US" dirty="0" err="1"/>
              <a:t>tamamen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kısmen</a:t>
            </a:r>
            <a:r>
              <a:rPr lang="en-US" dirty="0"/>
              <a:t> </a:t>
            </a:r>
            <a:r>
              <a:rPr lang="en-US" dirty="0" err="1"/>
              <a:t>sahte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düzenleyenler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belgeleri</a:t>
            </a:r>
            <a:r>
              <a:rPr lang="en-US" dirty="0"/>
              <a:t> </a:t>
            </a:r>
            <a:r>
              <a:rPr lang="en-US" dirty="0" err="1"/>
              <a:t>kullananlar</a:t>
            </a:r>
            <a:r>
              <a:rPr lang="en-US" dirty="0"/>
              <a:t>, </a:t>
            </a:r>
            <a:r>
              <a:rPr lang="en-US" u="sng" dirty="0" err="1">
                <a:solidFill>
                  <a:srgbClr val="FF0000"/>
                </a:solidFill>
              </a:rPr>
              <a:t>üç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yıldan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beş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yıla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kadar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hapis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cezası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ile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cezalandırıl</a:t>
            </a:r>
            <a:r>
              <a:rPr lang="en-US" dirty="0" err="1"/>
              <a:t>ır</a:t>
            </a:r>
            <a:r>
              <a:rPr lang="en-US" dirty="0"/>
              <a:t>. </a:t>
            </a:r>
            <a:r>
              <a:rPr lang="en-US" dirty="0" err="1"/>
              <a:t>Gerçek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muamele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durum </a:t>
            </a:r>
            <a:r>
              <a:rPr lang="en-US" dirty="0" err="1"/>
              <a:t>olmadığı</a:t>
            </a:r>
            <a:r>
              <a:rPr lang="en-US" dirty="0"/>
              <a:t> </a:t>
            </a:r>
            <a:r>
              <a:rPr lang="en-US" dirty="0" err="1"/>
              <a:t>halde</a:t>
            </a:r>
            <a:r>
              <a:rPr lang="en-US" dirty="0"/>
              <a:t> </a:t>
            </a:r>
            <a:r>
              <a:rPr lang="en-US" dirty="0" err="1"/>
              <a:t>bunlar</a:t>
            </a:r>
            <a:r>
              <a:rPr lang="en-US" dirty="0"/>
              <a:t> </a:t>
            </a:r>
            <a:r>
              <a:rPr lang="en-US" dirty="0" err="1"/>
              <a:t>varmış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düzenlenen</a:t>
            </a:r>
            <a:r>
              <a:rPr lang="en-US" dirty="0"/>
              <a:t> </a:t>
            </a:r>
            <a:r>
              <a:rPr lang="en-US" dirty="0" err="1"/>
              <a:t>belge</a:t>
            </a:r>
            <a:r>
              <a:rPr lang="en-US" dirty="0"/>
              <a:t>, </a:t>
            </a:r>
            <a:r>
              <a:rPr lang="en-US" dirty="0" err="1"/>
              <a:t>sahte</a:t>
            </a:r>
            <a:r>
              <a:rPr lang="en-US" dirty="0"/>
              <a:t> </a:t>
            </a:r>
            <a:r>
              <a:rPr lang="en-US" dirty="0" err="1"/>
              <a:t>belgedir</a:t>
            </a:r>
            <a:r>
              <a:rPr lang="en-US" dirty="0" smtClean="0"/>
              <a:t>.</a:t>
            </a:r>
          </a:p>
          <a:p>
            <a:r>
              <a:rPr lang="en-US" dirty="0"/>
              <a:t>c. </a:t>
            </a:r>
            <a:r>
              <a:rPr lang="en-US" dirty="0" err="1"/>
              <a:t>Kanun</a:t>
            </a:r>
            <a:r>
              <a:rPr lang="en-US" dirty="0"/>
              <a:t> </a:t>
            </a:r>
            <a:r>
              <a:rPr lang="en-US" dirty="0" err="1"/>
              <a:t>hükümlerine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Maliye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anlaşması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kişilerin</a:t>
            </a:r>
            <a:r>
              <a:rPr lang="en-US" dirty="0"/>
              <a:t> </a:t>
            </a:r>
            <a:r>
              <a:rPr lang="en-US" dirty="0" err="1"/>
              <a:t>basabileceği</a:t>
            </a:r>
            <a:r>
              <a:rPr lang="en-US" dirty="0"/>
              <a:t> </a:t>
            </a:r>
            <a:r>
              <a:rPr lang="en-US" dirty="0" err="1"/>
              <a:t>belgeleri</a:t>
            </a:r>
            <a:r>
              <a:rPr lang="en-US" dirty="0"/>
              <a:t>, </a:t>
            </a:r>
            <a:r>
              <a:rPr lang="en-US" dirty="0" err="1"/>
              <a:t>Bakanlık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anlaşması</a:t>
            </a:r>
            <a:r>
              <a:rPr lang="en-US" dirty="0"/>
              <a:t> </a:t>
            </a:r>
            <a:r>
              <a:rPr lang="en-US" dirty="0" err="1"/>
              <a:t>olmadığı</a:t>
            </a:r>
            <a:r>
              <a:rPr lang="en-US" dirty="0"/>
              <a:t> </a:t>
            </a:r>
            <a:r>
              <a:rPr lang="en-US" dirty="0" err="1"/>
              <a:t>halde</a:t>
            </a:r>
            <a:r>
              <a:rPr lang="en-US" dirty="0"/>
              <a:t> </a:t>
            </a:r>
            <a:r>
              <a:rPr lang="en-US" dirty="0" err="1"/>
              <a:t>basanlar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bilerek</a:t>
            </a:r>
            <a:r>
              <a:rPr lang="en-US" dirty="0"/>
              <a:t> </a:t>
            </a:r>
            <a:r>
              <a:rPr lang="en-US" dirty="0" err="1"/>
              <a:t>kullananlar</a:t>
            </a:r>
            <a:r>
              <a:rPr lang="en-US" dirty="0"/>
              <a:t> </a:t>
            </a:r>
            <a:r>
              <a:rPr lang="en-US" u="sng" dirty="0" err="1">
                <a:solidFill>
                  <a:srgbClr val="FF0000"/>
                </a:solidFill>
              </a:rPr>
              <a:t>iki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yıldan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beş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yıla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kadar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hapis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cezası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ile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cezalandırılır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62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u="sng" dirty="0" smtClean="0">
                <a:solidFill>
                  <a:srgbClr val="FF0000"/>
                </a:solidFill>
              </a:rPr>
              <a:t>2. VERGİ MAHREMİYETİNİN İHLALİ SUÇU VE CEZASI</a:t>
            </a:r>
            <a:r>
              <a:rPr lang="en-US" dirty="0" smtClean="0"/>
              <a:t>:</a:t>
            </a:r>
          </a:p>
          <a:p>
            <a:r>
              <a:rPr lang="en-US" dirty="0" smtClean="0"/>
              <a:t>VUK Md.5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kişileri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mahremiyetini</a:t>
            </a:r>
            <a:r>
              <a:rPr lang="en-US" dirty="0" smtClean="0"/>
              <a:t> </a:t>
            </a:r>
            <a:r>
              <a:rPr lang="en-US" dirty="0" err="1" smtClean="0"/>
              <a:t>korumakla</a:t>
            </a:r>
            <a:r>
              <a:rPr lang="en-US" dirty="0" smtClean="0"/>
              <a:t> </a:t>
            </a:r>
            <a:r>
              <a:rPr lang="en-US" dirty="0" err="1" smtClean="0"/>
              <a:t>zorunlu</a:t>
            </a:r>
            <a:r>
              <a:rPr lang="en-US" dirty="0" smtClean="0"/>
              <a:t> </a:t>
            </a:r>
            <a:r>
              <a:rPr lang="en-US" dirty="0" err="1" smtClean="0"/>
              <a:t>tutmuştur</a:t>
            </a:r>
            <a:r>
              <a:rPr lang="en-US" dirty="0" smtClean="0"/>
              <a:t>. Buna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kişiler</a:t>
            </a:r>
            <a:r>
              <a:rPr lang="en-US" dirty="0" smtClean="0"/>
              <a:t> </a:t>
            </a:r>
            <a:r>
              <a:rPr lang="en-US" dirty="0" err="1" smtClean="0"/>
              <a:t>görevleri</a:t>
            </a:r>
            <a:r>
              <a:rPr lang="en-US" dirty="0" smtClean="0"/>
              <a:t> </a:t>
            </a:r>
            <a:r>
              <a:rPr lang="en-US" dirty="0" err="1"/>
              <a:t>dolayısiyle</a:t>
            </a:r>
            <a:r>
              <a:rPr lang="en-US" dirty="0"/>
              <a:t>, </a:t>
            </a:r>
            <a:r>
              <a:rPr lang="en-US" dirty="0" err="1"/>
              <a:t>mükellefin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mükellefle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kimselerin</a:t>
            </a:r>
            <a:r>
              <a:rPr lang="en-US" dirty="0"/>
              <a:t> </a:t>
            </a:r>
            <a:r>
              <a:rPr lang="en-US" dirty="0" err="1"/>
              <a:t>şahıslarına</a:t>
            </a:r>
            <a:r>
              <a:rPr lang="en-US" dirty="0"/>
              <a:t>, </a:t>
            </a:r>
            <a:r>
              <a:rPr lang="en-US" dirty="0" err="1"/>
              <a:t>muamele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hesap</a:t>
            </a:r>
            <a:r>
              <a:rPr lang="en-US" dirty="0"/>
              <a:t> </a:t>
            </a:r>
            <a:r>
              <a:rPr lang="en-US" dirty="0" err="1"/>
              <a:t>durumlarına</a:t>
            </a:r>
            <a:r>
              <a:rPr lang="en-US" dirty="0"/>
              <a:t>, </a:t>
            </a:r>
            <a:r>
              <a:rPr lang="en-US" dirty="0" err="1"/>
              <a:t>işlerine</a:t>
            </a:r>
            <a:r>
              <a:rPr lang="en-US" dirty="0"/>
              <a:t>, </a:t>
            </a:r>
            <a:r>
              <a:rPr lang="en-US" dirty="0" err="1"/>
              <a:t>işletmelerine</a:t>
            </a:r>
            <a:r>
              <a:rPr lang="en-US" dirty="0"/>
              <a:t>, </a:t>
            </a:r>
            <a:r>
              <a:rPr lang="en-US" dirty="0" err="1"/>
              <a:t>servetlerine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mesleklerine</a:t>
            </a:r>
            <a:r>
              <a:rPr lang="en-US" dirty="0"/>
              <a:t> </a:t>
            </a:r>
            <a:r>
              <a:rPr lang="en-US" dirty="0" err="1"/>
              <a:t>mütaallik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öğrendikleri</a:t>
            </a:r>
            <a:r>
              <a:rPr lang="en-US" dirty="0"/>
              <a:t> </a:t>
            </a:r>
            <a:r>
              <a:rPr lang="en-US" dirty="0" err="1"/>
              <a:t>sırları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gizli</a:t>
            </a:r>
            <a:r>
              <a:rPr lang="en-US" dirty="0"/>
              <a:t> </a:t>
            </a:r>
            <a:r>
              <a:rPr lang="en-US" dirty="0" err="1" smtClean="0"/>
              <a:t>kalması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/>
              <a:t>hususları</a:t>
            </a:r>
            <a:r>
              <a:rPr lang="en-US" dirty="0"/>
              <a:t> </a:t>
            </a:r>
            <a:r>
              <a:rPr lang="en-US" dirty="0" err="1"/>
              <a:t>ifşa</a:t>
            </a:r>
            <a:r>
              <a:rPr lang="en-US" dirty="0"/>
              <a:t> </a:t>
            </a:r>
            <a:r>
              <a:rPr lang="en-US" dirty="0" err="1"/>
              <a:t>edemezler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kendilerinin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şahısların</a:t>
            </a:r>
            <a:r>
              <a:rPr lang="en-US" dirty="0"/>
              <a:t> </a:t>
            </a:r>
            <a:r>
              <a:rPr lang="en-US" dirty="0" err="1" smtClean="0"/>
              <a:t>aleyhine</a:t>
            </a:r>
            <a:r>
              <a:rPr lang="en-US" dirty="0" smtClean="0"/>
              <a:t> </a:t>
            </a:r>
            <a:r>
              <a:rPr lang="en-US" dirty="0" err="1" smtClean="0"/>
              <a:t>kullanamazlar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mahremiyeti</a:t>
            </a:r>
            <a:r>
              <a:rPr lang="en-US" dirty="0" smtClean="0"/>
              <a:t> </a:t>
            </a:r>
            <a:r>
              <a:rPr lang="en-US" dirty="0" err="1" smtClean="0"/>
              <a:t>kapsamında</a:t>
            </a:r>
            <a:r>
              <a:rPr lang="en-US" dirty="0" smtClean="0"/>
              <a:t> </a:t>
            </a:r>
            <a:r>
              <a:rPr lang="en-US" dirty="0" err="1" smtClean="0"/>
              <a:t>şu</a:t>
            </a:r>
            <a:r>
              <a:rPr lang="en-US" dirty="0" smtClean="0"/>
              <a:t> </a:t>
            </a:r>
            <a:r>
              <a:rPr lang="en-US" dirty="0" err="1" smtClean="0"/>
              <a:t>kişiler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muameleleri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incelemeleri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uğraşan</a:t>
            </a:r>
            <a:r>
              <a:rPr lang="en-US" dirty="0"/>
              <a:t> </a:t>
            </a:r>
            <a:r>
              <a:rPr lang="en-US" dirty="0" err="1"/>
              <a:t>memurlar</a:t>
            </a:r>
            <a:r>
              <a:rPr lang="en-US" dirty="0"/>
              <a:t>;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2</a:t>
            </a:r>
            <a:r>
              <a:rPr lang="en-US" dirty="0"/>
              <a:t>.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mahkemeleri</a:t>
            </a:r>
            <a:r>
              <a:rPr lang="en-US" dirty="0"/>
              <a:t>, </a:t>
            </a:r>
            <a:r>
              <a:rPr lang="en-US" dirty="0" err="1"/>
              <a:t>bölge</a:t>
            </a:r>
            <a:r>
              <a:rPr lang="en-US" dirty="0"/>
              <a:t> </a:t>
            </a:r>
            <a:r>
              <a:rPr lang="en-US" dirty="0" err="1"/>
              <a:t>idare</a:t>
            </a:r>
            <a:r>
              <a:rPr lang="en-US" dirty="0"/>
              <a:t> </a:t>
            </a:r>
            <a:r>
              <a:rPr lang="en-US" dirty="0" err="1"/>
              <a:t>mahkemeleri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Danıştayda</a:t>
            </a:r>
            <a:r>
              <a:rPr lang="en-US" dirty="0"/>
              <a:t> </a:t>
            </a:r>
            <a:r>
              <a:rPr lang="en-US" dirty="0" err="1"/>
              <a:t>görevli</a:t>
            </a:r>
            <a:r>
              <a:rPr lang="en-US" dirty="0"/>
              <a:t> </a:t>
            </a:r>
            <a:r>
              <a:rPr lang="en-US" dirty="0" err="1"/>
              <a:t>olanlar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kanunlarına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kurulan</a:t>
            </a:r>
            <a:r>
              <a:rPr lang="en-US" dirty="0"/>
              <a:t> </a:t>
            </a:r>
            <a:r>
              <a:rPr lang="en-US" dirty="0" err="1"/>
              <a:t>komisyonlara</a:t>
            </a:r>
            <a:r>
              <a:rPr lang="en-US" dirty="0"/>
              <a:t> </a:t>
            </a:r>
            <a:r>
              <a:rPr lang="en-US" dirty="0" err="1"/>
              <a:t>iştirak</a:t>
            </a:r>
            <a:r>
              <a:rPr lang="en-US" dirty="0"/>
              <a:t> </a:t>
            </a:r>
            <a:r>
              <a:rPr lang="en-US" dirty="0" err="1"/>
              <a:t>edenler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4</a:t>
            </a:r>
            <a:r>
              <a:rPr lang="en-US" dirty="0"/>
              <a:t>.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işlerinde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bilirkişiler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Bu </a:t>
            </a:r>
            <a:r>
              <a:rPr lang="en-US" dirty="0" err="1"/>
              <a:t>yasak</a:t>
            </a:r>
            <a:r>
              <a:rPr lang="en-US" dirty="0"/>
              <a:t>, </a:t>
            </a:r>
            <a:r>
              <a:rPr lang="en-US" dirty="0" err="1"/>
              <a:t>yukarıda</a:t>
            </a:r>
            <a:r>
              <a:rPr lang="en-US" dirty="0"/>
              <a:t>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kimseler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görevlerinden</a:t>
            </a:r>
            <a:r>
              <a:rPr lang="en-US" dirty="0"/>
              <a:t> </a:t>
            </a:r>
            <a:r>
              <a:rPr lang="en-US" dirty="0" err="1"/>
              <a:t>ayrılsalar</a:t>
            </a:r>
            <a:r>
              <a:rPr lang="en-US" dirty="0"/>
              <a:t> </a:t>
            </a:r>
            <a:r>
              <a:rPr lang="en-US" dirty="0" err="1"/>
              <a:t>dahi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 smtClean="0"/>
              <a:t>.</a:t>
            </a:r>
          </a:p>
          <a:p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mahremiyetine</a:t>
            </a:r>
            <a:r>
              <a:rPr lang="en-US" dirty="0"/>
              <a:t> </a:t>
            </a:r>
            <a:r>
              <a:rPr lang="en-US" dirty="0" err="1"/>
              <a:t>uymaya</a:t>
            </a:r>
            <a:r>
              <a:rPr lang="en-US" dirty="0"/>
              <a:t> </a:t>
            </a:r>
            <a:r>
              <a:rPr lang="en-US" dirty="0" err="1"/>
              <a:t>mecbur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kimselerden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mahremiyeti</a:t>
            </a:r>
            <a:r>
              <a:rPr lang="en-US" dirty="0"/>
              <a:t> </a:t>
            </a:r>
            <a:r>
              <a:rPr lang="en-US" dirty="0" err="1"/>
              <a:t>ihlal</a:t>
            </a:r>
            <a:r>
              <a:rPr lang="en-US" dirty="0"/>
              <a:t> </a:t>
            </a:r>
            <a:r>
              <a:rPr lang="en-US" dirty="0" err="1"/>
              <a:t>edenler</a:t>
            </a:r>
            <a:r>
              <a:rPr lang="en-US" dirty="0"/>
              <a:t>, </a:t>
            </a:r>
            <a:r>
              <a:rPr lang="en-US" dirty="0" err="1" smtClean="0"/>
              <a:t>Türk</a:t>
            </a:r>
            <a:r>
              <a:rPr lang="en-US" dirty="0"/>
              <a:t> </a:t>
            </a:r>
          </a:p>
          <a:p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Kanununun</a:t>
            </a:r>
            <a:r>
              <a:rPr lang="en-US" dirty="0"/>
              <a:t> 239 </a:t>
            </a:r>
            <a:r>
              <a:rPr lang="en-US" dirty="0" err="1"/>
              <a:t>uncu</a:t>
            </a:r>
            <a:r>
              <a:rPr lang="en-US" dirty="0"/>
              <a:t> </a:t>
            </a:r>
            <a:r>
              <a:rPr lang="en-US" dirty="0" err="1"/>
              <a:t>maddesi</a:t>
            </a:r>
            <a:r>
              <a:rPr lang="en-US" dirty="0"/>
              <a:t> </a:t>
            </a:r>
            <a:r>
              <a:rPr lang="en-US" dirty="0" err="1"/>
              <a:t>hükümlerine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hapis</a:t>
            </a:r>
            <a:r>
              <a:rPr lang="en-US" dirty="0" smtClean="0"/>
              <a:t> </a:t>
            </a:r>
            <a:r>
              <a:rPr lang="en-US" dirty="0" err="1" smtClean="0"/>
              <a:t>cezası</a:t>
            </a:r>
            <a:r>
              <a:rPr lang="en-US" dirty="0" smtClean="0"/>
              <a:t> </a:t>
            </a:r>
            <a:r>
              <a:rPr lang="en-US" dirty="0" err="1" smtClean="0"/>
              <a:t>cezalandırılır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017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3. MÜKELLEFLERİN ÖZEL İŞLERİNİ YAPMA SUÇU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mahremiyetini</a:t>
            </a:r>
            <a:r>
              <a:rPr lang="en-US" dirty="0" smtClean="0"/>
              <a:t> </a:t>
            </a:r>
            <a:r>
              <a:rPr lang="en-US" dirty="0" err="1" smtClean="0"/>
              <a:t>korumak</a:t>
            </a:r>
            <a:r>
              <a:rPr lang="en-US" dirty="0" smtClean="0"/>
              <a:t> </a:t>
            </a:r>
            <a:r>
              <a:rPr lang="en-US" dirty="0" err="1" smtClean="0"/>
              <a:t>zorunda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VUK </a:t>
            </a:r>
            <a:r>
              <a:rPr lang="en-US" dirty="0" err="1" smtClean="0"/>
              <a:t>md.</a:t>
            </a:r>
            <a:r>
              <a:rPr lang="en-US" dirty="0" smtClean="0"/>
              <a:t> 5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belirtilen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kişiler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zamanda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işleri</a:t>
            </a:r>
            <a:r>
              <a:rPr lang="en-US" dirty="0" smtClean="0"/>
              <a:t> </a:t>
            </a:r>
            <a:r>
              <a:rPr lang="en-US" dirty="0" err="1" smtClean="0"/>
              <a:t>yapmaktan</a:t>
            </a:r>
            <a:r>
              <a:rPr lang="en-US" dirty="0" smtClean="0"/>
              <a:t> da </a:t>
            </a:r>
            <a:r>
              <a:rPr lang="en-US" dirty="0" err="1" smtClean="0"/>
              <a:t>kaçınmak</a:t>
            </a:r>
            <a:r>
              <a:rPr lang="en-US" dirty="0" smtClean="0"/>
              <a:t> </a:t>
            </a:r>
            <a:r>
              <a:rPr lang="en-US" dirty="0" err="1" smtClean="0"/>
              <a:t>zorundadırlar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	1</a:t>
            </a:r>
            <a:r>
              <a:rPr lang="en-US" dirty="0"/>
              <a:t>. </a:t>
            </a:r>
            <a:r>
              <a:rPr lang="en-US" dirty="0" err="1"/>
              <a:t>Kendilerine</a:t>
            </a:r>
            <a:r>
              <a:rPr lang="en-US" dirty="0"/>
              <a:t>, </a:t>
            </a:r>
            <a:r>
              <a:rPr lang="en-US" dirty="0" err="1"/>
              <a:t>nişanlılarına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boşanmış</a:t>
            </a:r>
            <a:r>
              <a:rPr lang="en-US" dirty="0"/>
              <a:t> </a:t>
            </a:r>
            <a:r>
              <a:rPr lang="en-US" dirty="0" err="1"/>
              <a:t>olsalar</a:t>
            </a:r>
            <a:r>
              <a:rPr lang="en-US" dirty="0"/>
              <a:t> bile </a:t>
            </a:r>
            <a:r>
              <a:rPr lang="en-US" dirty="0" err="1"/>
              <a:t>eşlerine</a:t>
            </a:r>
            <a:r>
              <a:rPr lang="en-US" dirty="0" smtClean="0"/>
              <a:t>;	2</a:t>
            </a:r>
            <a:r>
              <a:rPr lang="en-US" dirty="0"/>
              <a:t>.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sıhrî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füruuna</a:t>
            </a:r>
            <a:r>
              <a:rPr lang="en-US" dirty="0"/>
              <a:t>, </a:t>
            </a:r>
            <a:r>
              <a:rPr lang="en-US" dirty="0" err="1"/>
              <a:t>evlatlığına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kendisini</a:t>
            </a:r>
            <a:r>
              <a:rPr lang="en-US" dirty="0"/>
              <a:t> </a:t>
            </a:r>
            <a:r>
              <a:rPr lang="en-US" dirty="0" err="1"/>
              <a:t>evlat</a:t>
            </a:r>
            <a:r>
              <a:rPr lang="en-US" dirty="0"/>
              <a:t> </a:t>
            </a:r>
            <a:r>
              <a:rPr lang="en-US" dirty="0" err="1"/>
              <a:t>edinene</a:t>
            </a:r>
            <a:r>
              <a:rPr lang="en-US" dirty="0"/>
              <a:t> </a:t>
            </a:r>
            <a:r>
              <a:rPr lang="en-US" dirty="0" err="1"/>
              <a:t>yahut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hısımlığında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(Bu </a:t>
            </a:r>
            <a:r>
              <a:rPr lang="en-US" dirty="0" err="1"/>
              <a:t>derece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), </a:t>
            </a:r>
            <a:r>
              <a:rPr lang="en-US" dirty="0" err="1"/>
              <a:t>sıhri</a:t>
            </a:r>
            <a:r>
              <a:rPr lang="en-US" dirty="0"/>
              <a:t> </a:t>
            </a:r>
            <a:r>
              <a:rPr lang="en-US" dirty="0" err="1"/>
              <a:t>hısımlıkta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hısımlığı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getiren</a:t>
            </a:r>
            <a:r>
              <a:rPr lang="en-US" dirty="0"/>
              <a:t> </a:t>
            </a:r>
            <a:r>
              <a:rPr lang="en-US" dirty="0" err="1"/>
              <a:t>evlenme</a:t>
            </a:r>
            <a:r>
              <a:rPr lang="en-US" dirty="0"/>
              <a:t> </a:t>
            </a:r>
            <a:r>
              <a:rPr lang="en-US" dirty="0" err="1"/>
              <a:t>ortadan</a:t>
            </a:r>
            <a:r>
              <a:rPr lang="en-US" dirty="0"/>
              <a:t> </a:t>
            </a:r>
            <a:r>
              <a:rPr lang="en-US" dirty="0" err="1"/>
              <a:t>kalkmış</a:t>
            </a:r>
            <a:r>
              <a:rPr lang="en-US" dirty="0"/>
              <a:t> </a:t>
            </a:r>
            <a:r>
              <a:rPr lang="en-US" dirty="0" err="1"/>
              <a:t>olsa</a:t>
            </a:r>
            <a:r>
              <a:rPr lang="en-US" dirty="0"/>
              <a:t> bile, </a:t>
            </a:r>
            <a:r>
              <a:rPr lang="en-US" dirty="0" err="1"/>
              <a:t>üçüncü</a:t>
            </a:r>
            <a:r>
              <a:rPr lang="en-US" dirty="0"/>
              <a:t> (Bu </a:t>
            </a:r>
            <a:r>
              <a:rPr lang="en-US" dirty="0" err="1"/>
              <a:t>derece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) </a:t>
            </a:r>
            <a:r>
              <a:rPr lang="en-US" dirty="0" err="1"/>
              <a:t>dereceye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civar</a:t>
            </a:r>
            <a:r>
              <a:rPr lang="en-US" dirty="0"/>
              <a:t> </a:t>
            </a:r>
            <a:r>
              <a:rPr lang="en-US" dirty="0" err="1"/>
              <a:t>hısımlarına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3</a:t>
            </a:r>
            <a:r>
              <a:rPr lang="en-US" dirty="0"/>
              <a:t>. </a:t>
            </a:r>
            <a:r>
              <a:rPr lang="en-US" dirty="0" err="1"/>
              <a:t>Kanunî</a:t>
            </a:r>
            <a:r>
              <a:rPr lang="en-US" dirty="0"/>
              <a:t> </a:t>
            </a:r>
            <a:r>
              <a:rPr lang="en-US" dirty="0" err="1"/>
              <a:t>temsilcisi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vekili</a:t>
            </a:r>
            <a:r>
              <a:rPr lang="en-US" dirty="0"/>
              <a:t> </a:t>
            </a:r>
            <a:r>
              <a:rPr lang="en-US" dirty="0" err="1"/>
              <a:t>bulundukları</a:t>
            </a:r>
            <a:r>
              <a:rPr lang="en-US" dirty="0"/>
              <a:t> </a:t>
            </a:r>
            <a:r>
              <a:rPr lang="en-US" dirty="0" err="1"/>
              <a:t>kimselere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Ait</a:t>
            </a:r>
            <a:r>
              <a:rPr lang="en-US" dirty="0" smtClean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inceleme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takdir</a:t>
            </a:r>
            <a:r>
              <a:rPr lang="en-US" dirty="0"/>
              <a:t> </a:t>
            </a:r>
            <a:r>
              <a:rPr lang="en-US" dirty="0" err="1"/>
              <a:t>işleriyle</a:t>
            </a:r>
            <a:r>
              <a:rPr lang="en-US" dirty="0"/>
              <a:t> </a:t>
            </a:r>
            <a:r>
              <a:rPr lang="en-US" dirty="0" err="1"/>
              <a:t>uğraşamazlar</a:t>
            </a:r>
            <a:r>
              <a:rPr lang="en-US" dirty="0"/>
              <a:t>.</a:t>
            </a:r>
          </a:p>
          <a:p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muameleleri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incelemeleri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mahkemeleri</a:t>
            </a:r>
            <a:r>
              <a:rPr lang="en-US" dirty="0"/>
              <a:t>, </a:t>
            </a:r>
            <a:r>
              <a:rPr lang="en-US" dirty="0" err="1"/>
              <a:t>bölge</a:t>
            </a:r>
            <a:r>
              <a:rPr lang="en-US" dirty="0"/>
              <a:t> </a:t>
            </a:r>
            <a:r>
              <a:rPr lang="en-US" dirty="0" err="1"/>
              <a:t>idare</a:t>
            </a:r>
            <a:r>
              <a:rPr lang="en-US" dirty="0"/>
              <a:t> </a:t>
            </a:r>
            <a:r>
              <a:rPr lang="en-US" dirty="0" err="1"/>
              <a:t>mahkemeleri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Danıştayda</a:t>
            </a:r>
            <a:r>
              <a:rPr lang="en-US" dirty="0"/>
              <a:t> </a:t>
            </a:r>
            <a:r>
              <a:rPr lang="en-US" dirty="0" err="1"/>
              <a:t>görevli</a:t>
            </a:r>
            <a:r>
              <a:rPr lang="en-US" dirty="0"/>
              <a:t> </a:t>
            </a:r>
            <a:r>
              <a:rPr lang="en-US" dirty="0" err="1"/>
              <a:t>olanlar</a:t>
            </a:r>
            <a:r>
              <a:rPr lang="en-US" dirty="0"/>
              <a:t>, </a:t>
            </a:r>
            <a:r>
              <a:rPr lang="en-US" dirty="0" err="1"/>
              <a:t>mükelleflerin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kanunlarının</a:t>
            </a:r>
            <a:r>
              <a:rPr lang="en-US" dirty="0"/>
              <a:t> </a:t>
            </a:r>
            <a:r>
              <a:rPr lang="en-US" dirty="0" err="1"/>
              <a:t>uygulanması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hesap</a:t>
            </a:r>
            <a:r>
              <a:rPr lang="en-US" dirty="0"/>
              <a:t>,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sair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işlerini</a:t>
            </a:r>
            <a:r>
              <a:rPr lang="en-US" dirty="0"/>
              <a:t> </a:t>
            </a:r>
            <a:r>
              <a:rPr lang="en-US" u="sng" dirty="0" err="1"/>
              <a:t>ücretsiz</a:t>
            </a:r>
            <a:r>
              <a:rPr lang="en-US" u="sng" dirty="0"/>
              <a:t> de </a:t>
            </a:r>
            <a:r>
              <a:rPr lang="en-US" u="sng" dirty="0" err="1"/>
              <a:t>olsa</a:t>
            </a:r>
            <a:r>
              <a:rPr lang="en-US" u="sng" dirty="0"/>
              <a:t> </a:t>
            </a:r>
            <a:r>
              <a:rPr lang="en-US" u="sng" dirty="0" err="1"/>
              <a:t>yapamazlar</a:t>
            </a:r>
            <a:r>
              <a:rPr lang="en-US" u="sng" dirty="0"/>
              <a:t>.</a:t>
            </a:r>
          </a:p>
          <a:p>
            <a:r>
              <a:rPr lang="en-US" dirty="0"/>
              <a:t> </a:t>
            </a:r>
            <a:r>
              <a:rPr lang="en-US" dirty="0" err="1"/>
              <a:t>M</a:t>
            </a:r>
            <a:r>
              <a:rPr lang="en-US" dirty="0" err="1" smtClean="0"/>
              <a:t>ükelleflerin</a:t>
            </a:r>
            <a:r>
              <a:rPr lang="en-US" dirty="0" smtClean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kanunlarının</a:t>
            </a:r>
            <a:r>
              <a:rPr lang="en-US" dirty="0"/>
              <a:t> </a:t>
            </a:r>
            <a:r>
              <a:rPr lang="en-US" dirty="0" err="1"/>
              <a:t>uygulanması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hesap</a:t>
            </a:r>
            <a:r>
              <a:rPr lang="en-US" dirty="0"/>
              <a:t>,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sair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işlerini</a:t>
            </a:r>
            <a:r>
              <a:rPr lang="en-US" dirty="0"/>
              <a:t> </a:t>
            </a:r>
            <a:r>
              <a:rPr lang="en-US" dirty="0" err="1"/>
              <a:t>yapmaları</a:t>
            </a:r>
            <a:r>
              <a:rPr lang="en-US" dirty="0"/>
              <a:t> </a:t>
            </a:r>
            <a:r>
              <a:rPr lang="en-US" dirty="0" err="1"/>
              <a:t>yasak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memurlardan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yasağa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/>
              <a:t>harekette</a:t>
            </a:r>
            <a:r>
              <a:rPr lang="en-US" dirty="0"/>
              <a:t> </a:t>
            </a:r>
            <a:r>
              <a:rPr lang="en-US" dirty="0" err="1"/>
              <a:t>bulunanlar</a:t>
            </a:r>
            <a:r>
              <a:rPr lang="en-US" dirty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Kanununun</a:t>
            </a:r>
            <a:r>
              <a:rPr lang="en-US" dirty="0"/>
              <a:t> 257 </a:t>
            </a:r>
            <a:r>
              <a:rPr lang="en-US" dirty="0" err="1"/>
              <a:t>nci</a:t>
            </a:r>
            <a:r>
              <a:rPr lang="en-US" dirty="0"/>
              <a:t> </a:t>
            </a:r>
            <a:r>
              <a:rPr lang="en-US" dirty="0" err="1"/>
              <a:t>maddesinin</a:t>
            </a:r>
            <a:r>
              <a:rPr lang="en-US" dirty="0"/>
              <a:t> </a:t>
            </a:r>
            <a:r>
              <a:rPr lang="en-US" dirty="0" err="1"/>
              <a:t>birinci</a:t>
            </a:r>
            <a:r>
              <a:rPr lang="en-US" dirty="0"/>
              <a:t> </a:t>
            </a:r>
            <a:r>
              <a:rPr lang="en-US" dirty="0" err="1"/>
              <a:t>fıkrası</a:t>
            </a:r>
            <a:r>
              <a:rPr lang="en-US" dirty="0"/>
              <a:t> </a:t>
            </a:r>
            <a:r>
              <a:rPr lang="en-US" dirty="0" err="1"/>
              <a:t>hükmüne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cezalandırılır</a:t>
            </a:r>
            <a:r>
              <a:rPr lang="en-US" dirty="0"/>
              <a:t>. Bu </a:t>
            </a:r>
            <a:r>
              <a:rPr lang="en-US" dirty="0" err="1"/>
              <a:t>hareketlerle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ziyaına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olunması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,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ayrıca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Kanunun</a:t>
            </a:r>
            <a:r>
              <a:rPr lang="en-US" dirty="0"/>
              <a:t> 344 </a:t>
            </a:r>
            <a:r>
              <a:rPr lang="en-US" dirty="0" err="1"/>
              <a:t>üncü</a:t>
            </a:r>
            <a:r>
              <a:rPr lang="en-US" dirty="0"/>
              <a:t> </a:t>
            </a:r>
            <a:r>
              <a:rPr lang="en-US" dirty="0" err="1"/>
              <a:t>maddesine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kesilir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781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İŞTİRAK-TEKERRÜR VE BİRLEŞME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u="sng" dirty="0" err="1" smtClean="0">
                <a:solidFill>
                  <a:schemeClr val="accent2"/>
                </a:solidFill>
              </a:rPr>
              <a:t>İştirak</a:t>
            </a:r>
            <a:r>
              <a:rPr lang="en-US" dirty="0" smtClean="0"/>
              <a:t>: (VUK 360)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suça</a:t>
            </a:r>
            <a:r>
              <a:rPr lang="en-US" dirty="0" smtClean="0"/>
              <a:t> </a:t>
            </a:r>
            <a:r>
              <a:rPr lang="en-US" dirty="0" err="1" smtClean="0"/>
              <a:t>katılma</a:t>
            </a:r>
            <a:r>
              <a:rPr lang="en-US" dirty="0" smtClean="0"/>
              <a:t> </a:t>
            </a:r>
            <a:r>
              <a:rPr lang="en-US" dirty="0" err="1" smtClean="0"/>
              <a:t>hali</a:t>
            </a:r>
            <a:r>
              <a:rPr lang="en-US" dirty="0" smtClean="0"/>
              <a:t>.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suçun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işlenmesinde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359 </a:t>
            </a:r>
            <a:r>
              <a:rPr lang="en-US" dirty="0" err="1"/>
              <a:t>uncu</a:t>
            </a:r>
            <a:r>
              <a:rPr lang="en-US" dirty="0"/>
              <a:t> </a:t>
            </a:r>
            <a:r>
              <a:rPr lang="en-US" dirty="0" err="1"/>
              <a:t>maddede</a:t>
            </a:r>
            <a:r>
              <a:rPr lang="en-US" dirty="0"/>
              <a:t>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smtClean="0"/>
              <a:t>KAÇAKÇILIK </a:t>
            </a:r>
            <a:r>
              <a:rPr lang="en-US" dirty="0" err="1" smtClean="0"/>
              <a:t>suçlarının</a:t>
            </a:r>
            <a:r>
              <a:rPr lang="en-US" dirty="0" smtClean="0"/>
              <a:t> </a:t>
            </a:r>
            <a:r>
              <a:rPr lang="en-US" dirty="0" err="1"/>
              <a:t>işlenişine</a:t>
            </a:r>
            <a:r>
              <a:rPr lang="en-US" dirty="0"/>
              <a:t> </a:t>
            </a:r>
            <a:r>
              <a:rPr lang="en-US" dirty="0" err="1"/>
              <a:t>iştirak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suç</a:t>
            </a:r>
            <a:r>
              <a:rPr lang="en-US" dirty="0"/>
              <a:t> </a:t>
            </a:r>
            <a:r>
              <a:rPr lang="en-US" dirty="0" err="1"/>
              <a:t>ortaklarının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suçların</a:t>
            </a:r>
            <a:r>
              <a:rPr lang="en-US" dirty="0"/>
              <a:t> </a:t>
            </a:r>
            <a:r>
              <a:rPr lang="en-US" dirty="0" err="1"/>
              <a:t>işlenmesinde</a:t>
            </a:r>
            <a:r>
              <a:rPr lang="en-US" dirty="0"/>
              <a:t> </a:t>
            </a:r>
            <a:r>
              <a:rPr lang="en-US" u="sng" dirty="0" err="1"/>
              <a:t>menfaatinin</a:t>
            </a:r>
            <a:r>
              <a:rPr lang="en-US" u="sng" dirty="0"/>
              <a:t> </a:t>
            </a:r>
            <a:r>
              <a:rPr lang="en-US" u="sng" dirty="0" err="1"/>
              <a:t>bulunmaması</a:t>
            </a:r>
            <a:r>
              <a:rPr lang="en-US" u="sng" dirty="0"/>
              <a:t> </a:t>
            </a:r>
            <a:r>
              <a:rPr lang="en-US" u="sng" dirty="0" err="1"/>
              <a:t>halinde</a:t>
            </a:r>
            <a:r>
              <a:rPr lang="en-US" dirty="0"/>
              <a:t>,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Kanununun</a:t>
            </a:r>
            <a:r>
              <a:rPr lang="en-US" dirty="0"/>
              <a:t> </a:t>
            </a:r>
            <a:r>
              <a:rPr lang="en-US" dirty="0" err="1"/>
              <a:t>suça</a:t>
            </a:r>
            <a:r>
              <a:rPr lang="en-US" dirty="0"/>
              <a:t> </a:t>
            </a:r>
            <a:r>
              <a:rPr lang="en-US" dirty="0" err="1"/>
              <a:t>iştirak</a:t>
            </a:r>
            <a:r>
              <a:rPr lang="en-US" dirty="0"/>
              <a:t> </a:t>
            </a:r>
            <a:r>
              <a:rPr lang="en-US" dirty="0" err="1"/>
              <a:t>hükümlerine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verilecek</a:t>
            </a:r>
            <a:r>
              <a:rPr lang="en-US" dirty="0"/>
              <a:t> </a:t>
            </a:r>
            <a:r>
              <a:rPr lang="en-US" dirty="0" err="1"/>
              <a:t>cezanın</a:t>
            </a:r>
            <a:r>
              <a:rPr lang="en-US" dirty="0"/>
              <a:t> </a:t>
            </a:r>
            <a:r>
              <a:rPr lang="en-US" dirty="0" err="1"/>
              <a:t>yarısı</a:t>
            </a:r>
            <a:r>
              <a:rPr lang="en-US" dirty="0"/>
              <a:t> </a:t>
            </a:r>
            <a:r>
              <a:rPr lang="en-US" dirty="0" err="1"/>
              <a:t>indirilir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  <a:r>
              <a:rPr lang="en-US" u="sng" dirty="0" err="1" smtClean="0">
                <a:solidFill>
                  <a:srgbClr val="DD8047"/>
                </a:solidFill>
              </a:rPr>
              <a:t>Tekerrür</a:t>
            </a:r>
            <a:r>
              <a:rPr lang="en-US" dirty="0" smtClean="0"/>
              <a:t>: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işlenen</a:t>
            </a:r>
            <a:r>
              <a:rPr lang="en-US" dirty="0" smtClean="0"/>
              <a:t> </a:t>
            </a:r>
            <a:r>
              <a:rPr lang="en-US" dirty="0" err="1" smtClean="0"/>
              <a:t>suçun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fail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işlenmesi</a:t>
            </a:r>
            <a:r>
              <a:rPr lang="en-US" dirty="0" smtClean="0"/>
              <a:t> </a:t>
            </a:r>
            <a:r>
              <a:rPr lang="en-US" dirty="0" err="1" smtClean="0"/>
              <a:t>hali</a:t>
            </a:r>
            <a:r>
              <a:rPr lang="en-US" dirty="0" smtClean="0"/>
              <a:t>.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ziyaına</a:t>
            </a:r>
            <a:r>
              <a:rPr lang="en-US" dirty="0"/>
              <a:t> </a:t>
            </a:r>
            <a:r>
              <a:rPr lang="en-US" dirty="0" err="1"/>
              <a:t>sebebiyet</a:t>
            </a:r>
            <a:r>
              <a:rPr lang="en-US" dirty="0"/>
              <a:t> </a:t>
            </a:r>
            <a:r>
              <a:rPr lang="en-US" dirty="0" err="1"/>
              <a:t>vermekten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usulsüzlükten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kesilen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kesinleşenlere</a:t>
            </a:r>
            <a:r>
              <a:rPr lang="en-US" dirty="0"/>
              <a:t>, </a:t>
            </a:r>
            <a:r>
              <a:rPr lang="en-US" dirty="0" err="1"/>
              <a:t>cezanın</a:t>
            </a:r>
            <a:r>
              <a:rPr lang="en-US" dirty="0"/>
              <a:t> </a:t>
            </a:r>
            <a:r>
              <a:rPr lang="en-US" dirty="0" err="1"/>
              <a:t>kesinleştiği</a:t>
            </a:r>
            <a:r>
              <a:rPr lang="en-US" dirty="0"/>
              <a:t> </a:t>
            </a:r>
            <a:r>
              <a:rPr lang="en-US" dirty="0" err="1"/>
              <a:t>tarihi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yılın</a:t>
            </a:r>
            <a:r>
              <a:rPr lang="en-US" dirty="0"/>
              <a:t> </a:t>
            </a:r>
            <a:r>
              <a:rPr lang="en-US" dirty="0" err="1"/>
              <a:t>başından</a:t>
            </a:r>
            <a:r>
              <a:rPr lang="en-US" dirty="0"/>
              <a:t> </a:t>
            </a:r>
            <a:r>
              <a:rPr lang="en-US" dirty="0" err="1"/>
              <a:t>başlamak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ziyaında</a:t>
            </a:r>
            <a:r>
              <a:rPr lang="en-US" dirty="0"/>
              <a:t> </a:t>
            </a:r>
            <a:r>
              <a:rPr lang="en-US" dirty="0" err="1"/>
              <a:t>beş</a:t>
            </a:r>
            <a:r>
              <a:rPr lang="en-US" dirty="0"/>
              <a:t>, </a:t>
            </a:r>
            <a:r>
              <a:rPr lang="en-US" dirty="0" err="1"/>
              <a:t>usulsüzlükte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tekrar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kesilmesi</a:t>
            </a:r>
            <a:r>
              <a:rPr lang="en-US" dirty="0"/>
              <a:t> </a:t>
            </a:r>
            <a:r>
              <a:rPr lang="en-US" dirty="0" err="1"/>
              <a:t>durumunda</a:t>
            </a:r>
            <a:r>
              <a:rPr lang="en-US" dirty="0"/>
              <a:t>,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yüzde</a:t>
            </a:r>
            <a:r>
              <a:rPr lang="en-US" dirty="0"/>
              <a:t> </a:t>
            </a:r>
            <a:r>
              <a:rPr lang="en-US" dirty="0" err="1"/>
              <a:t>elli</a:t>
            </a:r>
            <a:r>
              <a:rPr lang="en-US" dirty="0"/>
              <a:t>, </a:t>
            </a:r>
            <a:r>
              <a:rPr lang="en-US" dirty="0" err="1"/>
              <a:t>usulsüzlük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yüzde</a:t>
            </a:r>
            <a:r>
              <a:rPr lang="en-US" dirty="0"/>
              <a:t> </a:t>
            </a:r>
            <a:r>
              <a:rPr lang="en-US" dirty="0" err="1"/>
              <a:t>yirmibeş</a:t>
            </a:r>
            <a:r>
              <a:rPr lang="en-US" dirty="0"/>
              <a:t> </a:t>
            </a:r>
            <a:r>
              <a:rPr lang="en-US" dirty="0" err="1"/>
              <a:t>oranında</a:t>
            </a:r>
            <a:r>
              <a:rPr lang="en-US" dirty="0"/>
              <a:t> </a:t>
            </a:r>
            <a:r>
              <a:rPr lang="en-US" dirty="0" err="1"/>
              <a:t>artırılmak</a:t>
            </a:r>
            <a:r>
              <a:rPr lang="en-US" dirty="0"/>
              <a:t> </a:t>
            </a:r>
            <a:r>
              <a:rPr lang="en-US" dirty="0" err="1"/>
              <a:t>suretiyle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  <a:r>
              <a:rPr lang="en-US" dirty="0" err="1" smtClean="0">
                <a:solidFill>
                  <a:srgbClr val="DD8047"/>
                </a:solidFill>
              </a:rPr>
              <a:t>Birleşme</a:t>
            </a:r>
            <a:r>
              <a:rPr lang="en-US" dirty="0" err="1" smtClean="0"/>
              <a:t>:aynı</a:t>
            </a:r>
            <a:r>
              <a:rPr lang="en-US" dirty="0" smtClean="0"/>
              <a:t> </a:t>
            </a:r>
            <a:r>
              <a:rPr lang="en-US" dirty="0" err="1" smtClean="0"/>
              <a:t>fiil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birden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suçun</a:t>
            </a:r>
            <a:r>
              <a:rPr lang="en-US" dirty="0" smtClean="0"/>
              <a:t> </a:t>
            </a:r>
            <a:r>
              <a:rPr lang="en-US" dirty="0" err="1" smtClean="0"/>
              <a:t>işlenmesi</a:t>
            </a:r>
            <a:r>
              <a:rPr lang="en-US" dirty="0" smtClean="0"/>
              <a:t> </a:t>
            </a:r>
            <a:r>
              <a:rPr lang="en-US" dirty="0" err="1" smtClean="0"/>
              <a:t>hali</a:t>
            </a:r>
            <a:r>
              <a:rPr lang="en-US" dirty="0" smtClean="0"/>
              <a:t>. </a:t>
            </a:r>
            <a:r>
              <a:rPr lang="en-US" dirty="0" err="1" smtClean="0"/>
              <a:t>Kural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kayba</a:t>
            </a:r>
            <a:r>
              <a:rPr lang="en-US" dirty="0" smtClean="0"/>
              <a:t> </a:t>
            </a:r>
            <a:r>
              <a:rPr lang="en-US" dirty="0" err="1" smtClean="0"/>
              <a:t>uğratılan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cezası</a:t>
            </a:r>
            <a:r>
              <a:rPr lang="en-US" dirty="0" smtClean="0"/>
              <a:t> </a:t>
            </a:r>
            <a:r>
              <a:rPr lang="en-US" dirty="0" err="1" smtClean="0"/>
              <a:t>kesilir</a:t>
            </a:r>
            <a:r>
              <a:rPr lang="en-US" dirty="0" smtClean="0"/>
              <a:t>. </a:t>
            </a:r>
            <a:r>
              <a:rPr lang="en-US" dirty="0" err="1"/>
              <a:t>Cezayı</a:t>
            </a:r>
            <a:r>
              <a:rPr lang="en-US" dirty="0"/>
              <a:t> </a:t>
            </a:r>
            <a:r>
              <a:rPr lang="en-US" dirty="0" err="1"/>
              <a:t>istilzam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fiil</a:t>
            </a:r>
            <a:r>
              <a:rPr lang="en-US" dirty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usulsüzlük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işlenmiş</a:t>
            </a:r>
            <a:r>
              <a:rPr lang="en-US" dirty="0"/>
              <a:t> </a:t>
            </a:r>
            <a:r>
              <a:rPr lang="en-US" dirty="0" err="1"/>
              <a:t>olursa</a:t>
            </a:r>
            <a:r>
              <a:rPr lang="en-US" dirty="0"/>
              <a:t> </a:t>
            </a:r>
            <a:r>
              <a:rPr lang="en-US" dirty="0" err="1"/>
              <a:t>bunlara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cezalardan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miktar</a:t>
            </a:r>
            <a:r>
              <a:rPr lang="en-US" dirty="0"/>
              <a:t> </a:t>
            </a:r>
            <a:r>
              <a:rPr lang="en-US" dirty="0" err="1"/>
              <a:t>itibariyle</a:t>
            </a:r>
            <a:r>
              <a:rPr lang="en-US" dirty="0"/>
              <a:t> en </a:t>
            </a:r>
            <a:r>
              <a:rPr lang="en-US" dirty="0" err="1"/>
              <a:t>ağırı</a:t>
            </a:r>
            <a:r>
              <a:rPr lang="en-US" dirty="0"/>
              <a:t> </a:t>
            </a:r>
            <a:r>
              <a:rPr lang="en-US" dirty="0" err="1"/>
              <a:t>kesilir</a:t>
            </a:r>
            <a:r>
              <a:rPr lang="en-US" dirty="0"/>
              <a:t>.</a:t>
            </a:r>
          </a:p>
          <a:p>
            <a:r>
              <a:rPr lang="en-US" dirty="0" err="1"/>
              <a:t>Usulsüzlük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kesilen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fiil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ziyaına</a:t>
            </a:r>
            <a:r>
              <a:rPr lang="en-US" dirty="0"/>
              <a:t> da </a:t>
            </a:r>
            <a:r>
              <a:rPr lang="en-US" dirty="0" err="1"/>
              <a:t>sebebiyet</a:t>
            </a:r>
            <a:r>
              <a:rPr lang="en-US" dirty="0"/>
              <a:t> </a:t>
            </a:r>
            <a:r>
              <a:rPr lang="en-US" dirty="0" err="1"/>
              <a:t>verildiği</a:t>
            </a:r>
            <a:r>
              <a:rPr lang="en-US" dirty="0"/>
              <a:t> </a:t>
            </a:r>
            <a:r>
              <a:rPr lang="en-US" dirty="0" err="1"/>
              <a:t>sonradan</a:t>
            </a:r>
            <a:r>
              <a:rPr lang="en-US" dirty="0"/>
              <a:t> </a:t>
            </a:r>
            <a:r>
              <a:rPr lang="en-US" dirty="0" err="1"/>
              <a:t>anlaşıldığı</a:t>
            </a:r>
            <a:r>
              <a:rPr lang="en-US" dirty="0"/>
              <a:t> </a:t>
            </a:r>
            <a:r>
              <a:rPr lang="en-US" dirty="0" err="1"/>
              <a:t>takdirde</a:t>
            </a:r>
            <a:r>
              <a:rPr lang="en-US" dirty="0"/>
              <a:t>, </a:t>
            </a:r>
            <a:r>
              <a:rPr lang="en-US" dirty="0" err="1"/>
              <a:t>evvelce</a:t>
            </a:r>
            <a:r>
              <a:rPr lang="en-US" dirty="0"/>
              <a:t> </a:t>
            </a:r>
            <a:r>
              <a:rPr lang="en-US" dirty="0" err="1"/>
              <a:t>usulsüzlük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kesilmiş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cezanın</a:t>
            </a:r>
            <a:r>
              <a:rPr lang="en-US" dirty="0"/>
              <a:t> </a:t>
            </a:r>
            <a:r>
              <a:rPr lang="en-US" dirty="0" err="1"/>
              <a:t>ziyaa</a:t>
            </a:r>
            <a:r>
              <a:rPr lang="en-US" dirty="0"/>
              <a:t> </a:t>
            </a:r>
            <a:r>
              <a:rPr lang="en-US" dirty="0" err="1"/>
              <a:t>uğratılan</a:t>
            </a:r>
            <a:r>
              <a:rPr lang="en-US" dirty="0"/>
              <a:t> </a:t>
            </a:r>
            <a:r>
              <a:rPr lang="en-US" dirty="0" err="1"/>
              <a:t>vergiden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kesilmesi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mukayesesine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noksan</a:t>
            </a:r>
            <a:r>
              <a:rPr lang="en-US" dirty="0"/>
              <a:t> </a:t>
            </a:r>
            <a:r>
              <a:rPr lang="en-US" dirty="0" err="1"/>
              <a:t>kesilen</a:t>
            </a:r>
            <a:r>
              <a:rPr lang="en-US" dirty="0"/>
              <a:t> </a:t>
            </a:r>
            <a:r>
              <a:rPr lang="en-US" dirty="0" err="1"/>
              <a:t>cezanın</a:t>
            </a:r>
            <a:r>
              <a:rPr lang="en-US" dirty="0"/>
              <a:t> </a:t>
            </a:r>
            <a:r>
              <a:rPr lang="en-US" dirty="0" err="1"/>
              <a:t>ikmaline</a:t>
            </a:r>
            <a:r>
              <a:rPr lang="en-US" dirty="0"/>
              <a:t> </a:t>
            </a:r>
            <a:r>
              <a:rPr lang="en-US" dirty="0" err="1"/>
              <a:t>mani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yapılmış</a:t>
            </a:r>
            <a:r>
              <a:rPr lang="en-US" dirty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usulsüzlükten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kesilir</a:t>
            </a:r>
            <a:r>
              <a:rPr lang="en-US" dirty="0"/>
              <a:t>. </a:t>
            </a:r>
            <a:r>
              <a:rPr lang="en-US" dirty="0" err="1" smtClean="0"/>
              <a:t>Ancak</a:t>
            </a:r>
            <a:r>
              <a:rPr lang="en-US" dirty="0" smtClean="0"/>
              <a:t> 352 </a:t>
            </a:r>
            <a:r>
              <a:rPr lang="en-US" dirty="0" err="1"/>
              <a:t>nci</a:t>
            </a:r>
            <a:r>
              <a:rPr lang="en-US" dirty="0"/>
              <a:t> </a:t>
            </a:r>
            <a:r>
              <a:rPr lang="en-US" dirty="0" err="1"/>
              <a:t>maddede</a:t>
            </a:r>
            <a:r>
              <a:rPr lang="en-US" dirty="0"/>
              <a:t>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usulsüzlüklerden</a:t>
            </a:r>
            <a:r>
              <a:rPr lang="en-US" dirty="0"/>
              <a:t>,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yılı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neviden</a:t>
            </a:r>
            <a:r>
              <a:rPr lang="en-US" dirty="0"/>
              <a:t> </a:t>
            </a:r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yapıldığı</a:t>
            </a:r>
            <a:r>
              <a:rPr lang="en-US" dirty="0"/>
              <a:t> </a:t>
            </a:r>
            <a:r>
              <a:rPr lang="en-US" dirty="0" err="1"/>
              <a:t>taktirde</a:t>
            </a:r>
            <a:r>
              <a:rPr lang="en-US" dirty="0"/>
              <a:t> </a:t>
            </a:r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fazlasının</a:t>
            </a:r>
            <a:r>
              <a:rPr lang="en-US" dirty="0"/>
              <a:t> </a:t>
            </a:r>
            <a:r>
              <a:rPr lang="en-US" dirty="0" err="1"/>
              <a:t>herbiri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, </a:t>
            </a:r>
            <a:r>
              <a:rPr lang="en-US" dirty="0" err="1"/>
              <a:t>birincisine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cezanın</a:t>
            </a:r>
            <a:r>
              <a:rPr lang="en-US" dirty="0"/>
              <a:t> </a:t>
            </a:r>
            <a:r>
              <a:rPr lang="en-US" dirty="0" err="1"/>
              <a:t>dörtte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kesilir</a:t>
            </a:r>
            <a:r>
              <a:rPr lang="en-US" dirty="0"/>
              <a:t>.</a:t>
            </a:r>
          </a:p>
          <a:p>
            <a:r>
              <a:rPr lang="en-US" dirty="0" err="1"/>
              <a:t>Aynı</a:t>
            </a:r>
            <a:r>
              <a:rPr lang="en-US" dirty="0"/>
              <a:t> nevi </a:t>
            </a:r>
            <a:r>
              <a:rPr lang="en-US" dirty="0" err="1"/>
              <a:t>usulsüzlükten</a:t>
            </a:r>
            <a:r>
              <a:rPr lang="en-US" dirty="0"/>
              <a:t> </a:t>
            </a:r>
            <a:r>
              <a:rPr lang="en-US" dirty="0" err="1"/>
              <a:t>maksat</a:t>
            </a:r>
            <a:r>
              <a:rPr lang="en-US" dirty="0"/>
              <a:t>, </a:t>
            </a:r>
            <a:r>
              <a:rPr lang="en-US" dirty="0" err="1"/>
              <a:t>fiillerin</a:t>
            </a:r>
            <a:r>
              <a:rPr lang="en-US" dirty="0"/>
              <a:t> 352 </a:t>
            </a:r>
            <a:r>
              <a:rPr lang="en-US" dirty="0" err="1"/>
              <a:t>nci</a:t>
            </a:r>
            <a:r>
              <a:rPr lang="en-US" dirty="0"/>
              <a:t> </a:t>
            </a:r>
            <a:r>
              <a:rPr lang="en-US" dirty="0" err="1"/>
              <a:t>maddede</a:t>
            </a:r>
            <a:r>
              <a:rPr lang="en-US" dirty="0"/>
              <a:t> </a:t>
            </a:r>
            <a:r>
              <a:rPr lang="en-US" dirty="0" err="1"/>
              <a:t>gösterilen</a:t>
            </a:r>
            <a:r>
              <a:rPr lang="en-US" dirty="0"/>
              <a:t> </a:t>
            </a:r>
            <a:r>
              <a:rPr lang="en-US" dirty="0" err="1"/>
              <a:t>derece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fıkralar</a:t>
            </a:r>
            <a:r>
              <a:rPr lang="en-US" dirty="0"/>
              <a:t> </a:t>
            </a:r>
            <a:r>
              <a:rPr lang="en-US" dirty="0" err="1"/>
              <a:t>itibariyle</a:t>
            </a:r>
            <a:r>
              <a:rPr lang="en-US" dirty="0"/>
              <a:t> </a:t>
            </a:r>
            <a:r>
              <a:rPr lang="en-US" dirty="0" err="1"/>
              <a:t>yekdiğerine</a:t>
            </a:r>
            <a:r>
              <a:rPr lang="en-US" dirty="0"/>
              <a:t> </a:t>
            </a:r>
            <a:r>
              <a:rPr lang="en-US" dirty="0" err="1"/>
              <a:t>mutabakatıdır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842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VERGİ SUÇLULUĞUNU KALDIRAN SEBEPLER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YANILMA</a:t>
            </a:r>
          </a:p>
          <a:p>
            <a:pPr marL="0" indent="0">
              <a:buNone/>
            </a:pPr>
            <a:r>
              <a:rPr lang="en-US" dirty="0" err="1"/>
              <a:t>Yetkili</a:t>
            </a:r>
            <a:r>
              <a:rPr lang="en-US" dirty="0"/>
              <a:t> </a:t>
            </a:r>
            <a:r>
              <a:rPr lang="en-US" dirty="0" err="1"/>
              <a:t>makamların</a:t>
            </a:r>
            <a:r>
              <a:rPr lang="en-US" dirty="0"/>
              <a:t> </a:t>
            </a:r>
            <a:r>
              <a:rPr lang="en-US" dirty="0" err="1"/>
              <a:t>mükellefin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yanlış</a:t>
            </a:r>
            <a:r>
              <a:rPr lang="en-US" dirty="0"/>
              <a:t> </a:t>
            </a:r>
            <a:r>
              <a:rPr lang="en-US" dirty="0" err="1"/>
              <a:t>izahat</a:t>
            </a:r>
            <a:r>
              <a:rPr lang="en-US" dirty="0"/>
              <a:t> </a:t>
            </a:r>
            <a:r>
              <a:rPr lang="en-US" dirty="0" err="1"/>
              <a:t>vermiş</a:t>
            </a:r>
            <a:r>
              <a:rPr lang="en-US" dirty="0"/>
              <a:t> </a:t>
            </a:r>
            <a:r>
              <a:rPr lang="en-US" dirty="0" err="1"/>
              <a:t>olmaları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hükmün</a:t>
            </a:r>
            <a:r>
              <a:rPr lang="en-US" dirty="0"/>
              <a:t> </a:t>
            </a:r>
            <a:r>
              <a:rPr lang="en-US" dirty="0" err="1"/>
              <a:t>uygulanma</a:t>
            </a:r>
            <a:r>
              <a:rPr lang="en-US" dirty="0"/>
              <a:t> </a:t>
            </a:r>
            <a:r>
              <a:rPr lang="en-US" dirty="0" err="1"/>
              <a:t>tarzına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içtihadın</a:t>
            </a:r>
            <a:r>
              <a:rPr lang="en-US" dirty="0"/>
              <a:t> </a:t>
            </a:r>
            <a:r>
              <a:rPr lang="en-US" dirty="0" err="1"/>
              <a:t>değişmiş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kesilmez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gecikme</a:t>
            </a:r>
            <a:r>
              <a:rPr lang="en-US" dirty="0"/>
              <a:t> </a:t>
            </a:r>
            <a:r>
              <a:rPr lang="en-US" dirty="0" err="1"/>
              <a:t>faizi</a:t>
            </a:r>
            <a:r>
              <a:rPr lang="en-US" dirty="0"/>
              <a:t> </a:t>
            </a:r>
            <a:r>
              <a:rPr lang="en-US" dirty="0" err="1"/>
              <a:t>hesaplanmaz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2. MÜCBİR SEBEP: VUK MD.373 e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mücbir</a:t>
            </a:r>
            <a:r>
              <a:rPr lang="en-US" dirty="0" smtClean="0"/>
              <a:t> </a:t>
            </a:r>
            <a:r>
              <a:rPr lang="en-US" dirty="0" err="1" smtClean="0"/>
              <a:t>sebeplerin</a:t>
            </a:r>
            <a:r>
              <a:rPr lang="en-US" dirty="0" smtClean="0"/>
              <a:t> </a:t>
            </a:r>
            <a:r>
              <a:rPr lang="en-US" dirty="0" err="1" smtClean="0"/>
              <a:t>meydana</a:t>
            </a:r>
            <a:r>
              <a:rPr lang="en-US" dirty="0" smtClean="0"/>
              <a:t> </a:t>
            </a:r>
            <a:r>
              <a:rPr lang="en-US" dirty="0" err="1" smtClean="0"/>
              <a:t>gelmesi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belgelemek</a:t>
            </a:r>
            <a:r>
              <a:rPr lang="en-US" dirty="0" smtClean="0"/>
              <a:t> </a:t>
            </a:r>
            <a:r>
              <a:rPr lang="en-US" dirty="0" err="1" smtClean="0"/>
              <a:t>koşuluyla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cezası</a:t>
            </a:r>
            <a:r>
              <a:rPr lang="en-US" dirty="0" smtClean="0"/>
              <a:t> </a:t>
            </a:r>
            <a:r>
              <a:rPr lang="en-US" dirty="0" err="1" smtClean="0"/>
              <a:t>kesilmez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87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VERGİ CEZALARINI SONA ERDİREN SEBEPLER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1. ÖDEME</a:t>
            </a:r>
          </a:p>
          <a:p>
            <a:r>
              <a:rPr lang="en-US" dirty="0" smtClean="0"/>
              <a:t>2. ÖLÜM </a:t>
            </a:r>
          </a:p>
          <a:p>
            <a:r>
              <a:rPr lang="en-US" dirty="0" smtClean="0"/>
              <a:t>3. ZAMANAŞIMI </a:t>
            </a:r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cezaları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de </a:t>
            </a:r>
            <a:r>
              <a:rPr lang="en-US" dirty="0" err="1" smtClean="0"/>
              <a:t>zamanaşımı</a:t>
            </a:r>
            <a:r>
              <a:rPr lang="en-US" dirty="0" smtClean="0"/>
              <a:t> </a:t>
            </a:r>
            <a:r>
              <a:rPr lang="en-US" dirty="0" err="1" smtClean="0"/>
              <a:t>sürelerine</a:t>
            </a:r>
            <a:r>
              <a:rPr lang="en-US" dirty="0" smtClean="0"/>
              <a:t> </a:t>
            </a:r>
            <a:r>
              <a:rPr lang="en-US" dirty="0" err="1" smtClean="0"/>
              <a:t>dikkat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 Buna </a:t>
            </a:r>
            <a:r>
              <a:rPr lang="en-US" dirty="0" err="1" smtClean="0"/>
              <a:t>göre</a:t>
            </a:r>
            <a:r>
              <a:rPr lang="en-US" dirty="0" smtClean="0"/>
              <a:t> VUK </a:t>
            </a:r>
            <a:r>
              <a:rPr lang="en-US" dirty="0" err="1" smtClean="0"/>
              <a:t>md.</a:t>
            </a:r>
            <a:r>
              <a:rPr lang="en-US" dirty="0" smtClean="0"/>
              <a:t> 374da </a:t>
            </a:r>
            <a:r>
              <a:rPr lang="en-US" dirty="0" err="1" smtClean="0"/>
              <a:t>belirlenen</a:t>
            </a:r>
            <a:r>
              <a:rPr lang="en-US" dirty="0" smtClean="0"/>
              <a:t> </a:t>
            </a:r>
            <a:r>
              <a:rPr lang="en-US" dirty="0" err="1" smtClean="0"/>
              <a:t>ceza</a:t>
            </a:r>
            <a:r>
              <a:rPr lang="en-US" dirty="0" smtClean="0"/>
              <a:t> </a:t>
            </a:r>
            <a:r>
              <a:rPr lang="en-US" dirty="0" err="1" smtClean="0"/>
              <a:t>zamanaşımı</a:t>
            </a:r>
            <a:r>
              <a:rPr lang="en-US" dirty="0" smtClean="0"/>
              <a:t> </a:t>
            </a:r>
            <a:r>
              <a:rPr lang="en-US" dirty="0" err="1" smtClean="0"/>
              <a:t>süreleri</a:t>
            </a:r>
            <a:r>
              <a:rPr lang="en-US" dirty="0" smtClean="0"/>
              <a:t> </a:t>
            </a:r>
            <a:r>
              <a:rPr lang="en-US" dirty="0" err="1"/>
              <a:t>geçtikten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kesilmez</a:t>
            </a:r>
            <a:r>
              <a:rPr lang="en-US" dirty="0"/>
              <a:t> 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 1.  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/>
              <a:t>cezasında</a:t>
            </a:r>
            <a:r>
              <a:rPr lang="en-US" dirty="0"/>
              <a:t> </a:t>
            </a:r>
            <a:r>
              <a:rPr lang="en-US" dirty="0" err="1"/>
              <a:t>cezanın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alacağının</a:t>
            </a:r>
            <a:r>
              <a:rPr lang="en-US" dirty="0"/>
              <a:t>  </a:t>
            </a:r>
            <a:r>
              <a:rPr lang="en-US" dirty="0" err="1"/>
              <a:t>doğduğu</a:t>
            </a:r>
            <a:r>
              <a:rPr lang="en-US" dirty="0"/>
              <a:t>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yılını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yılın</a:t>
            </a:r>
            <a:r>
              <a:rPr lang="en-US" dirty="0"/>
              <a:t> </a:t>
            </a:r>
            <a:r>
              <a:rPr lang="en-US" dirty="0" err="1"/>
              <a:t>birinci</a:t>
            </a:r>
            <a:r>
              <a:rPr lang="en-US" dirty="0"/>
              <a:t> </a:t>
            </a:r>
            <a:r>
              <a:rPr lang="en-US" dirty="0" err="1"/>
              <a:t>gününden</a:t>
            </a:r>
            <a:r>
              <a:rPr lang="en-US" dirty="0"/>
              <a:t>; 353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mükerrer</a:t>
            </a:r>
            <a:r>
              <a:rPr lang="en-US" dirty="0"/>
              <a:t> 355 </a:t>
            </a:r>
            <a:r>
              <a:rPr lang="en-US" dirty="0" err="1"/>
              <a:t>nci</a:t>
            </a:r>
            <a:r>
              <a:rPr lang="en-US" dirty="0"/>
              <a:t> </a:t>
            </a:r>
            <a:r>
              <a:rPr lang="en-US" dirty="0" err="1"/>
              <a:t>maddeler</a:t>
            </a:r>
            <a:r>
              <a:rPr lang="en-US" dirty="0"/>
              <a:t> </a:t>
            </a:r>
            <a:r>
              <a:rPr lang="en-US" dirty="0" err="1"/>
              <a:t>uyarınca</a:t>
            </a:r>
            <a:r>
              <a:rPr lang="en-US" dirty="0"/>
              <a:t> </a:t>
            </a:r>
            <a:r>
              <a:rPr lang="en-US" dirty="0" err="1"/>
              <a:t>kesilecek</a:t>
            </a:r>
            <a:r>
              <a:rPr lang="en-US" dirty="0"/>
              <a:t> </a:t>
            </a:r>
            <a:r>
              <a:rPr lang="en-US" dirty="0" err="1"/>
              <a:t>usulsüzlük</a:t>
            </a:r>
            <a:r>
              <a:rPr lang="en-US" dirty="0"/>
              <a:t> </a:t>
            </a:r>
            <a:r>
              <a:rPr lang="en-US" dirty="0" err="1"/>
              <a:t>cezalarında</a:t>
            </a:r>
            <a:r>
              <a:rPr lang="en-US" dirty="0"/>
              <a:t>, </a:t>
            </a:r>
            <a:r>
              <a:rPr lang="en-US" dirty="0" err="1"/>
              <a:t>usulsüzlüğün</a:t>
            </a:r>
            <a:r>
              <a:rPr lang="en-US" dirty="0"/>
              <a:t> </a:t>
            </a:r>
            <a:r>
              <a:rPr lang="en-US" dirty="0" err="1"/>
              <a:t>yapıldığı</a:t>
            </a:r>
            <a:r>
              <a:rPr lang="en-US" dirty="0"/>
              <a:t> </a:t>
            </a:r>
            <a:r>
              <a:rPr lang="en-US" dirty="0" err="1"/>
              <a:t>yılı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yılın</a:t>
            </a:r>
            <a:r>
              <a:rPr lang="en-US" dirty="0"/>
              <a:t> </a:t>
            </a:r>
            <a:r>
              <a:rPr lang="en-US" dirty="0" err="1"/>
              <a:t>birinci</a:t>
            </a:r>
            <a:r>
              <a:rPr lang="en-US" dirty="0"/>
              <a:t> </a:t>
            </a:r>
            <a:r>
              <a:rPr lang="en-US" dirty="0" err="1"/>
              <a:t>gününden</a:t>
            </a:r>
            <a:r>
              <a:rPr lang="en-US" dirty="0"/>
              <a:t> </a:t>
            </a:r>
            <a:r>
              <a:rPr lang="en-US" dirty="0" err="1"/>
              <a:t>başlayarak</a:t>
            </a:r>
            <a:r>
              <a:rPr lang="en-US" dirty="0"/>
              <a:t> </a:t>
            </a:r>
            <a:r>
              <a:rPr lang="en-US" dirty="0" err="1"/>
              <a:t>beş</a:t>
            </a:r>
            <a:r>
              <a:rPr lang="en-US" dirty="0"/>
              <a:t> </a:t>
            </a:r>
            <a:r>
              <a:rPr lang="en-US" dirty="0" err="1"/>
              <a:t>yıl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 2. </a:t>
            </a:r>
            <a:r>
              <a:rPr lang="en-US" dirty="0" err="1"/>
              <a:t>Usulsüzlükte</a:t>
            </a:r>
            <a:r>
              <a:rPr lang="en-US" dirty="0"/>
              <a:t>, </a:t>
            </a:r>
            <a:r>
              <a:rPr lang="en-US" dirty="0" err="1"/>
              <a:t>usulsüzlüğün</a:t>
            </a:r>
            <a:r>
              <a:rPr lang="en-US" dirty="0"/>
              <a:t> </a:t>
            </a:r>
            <a:r>
              <a:rPr lang="en-US" dirty="0" err="1"/>
              <a:t>yapıldığı</a:t>
            </a:r>
            <a:r>
              <a:rPr lang="en-US" dirty="0"/>
              <a:t> </a:t>
            </a:r>
            <a:r>
              <a:rPr lang="en-US" dirty="0" err="1"/>
              <a:t>yılı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yılın</a:t>
            </a:r>
            <a:r>
              <a:rPr lang="en-US" dirty="0"/>
              <a:t> </a:t>
            </a:r>
            <a:r>
              <a:rPr lang="en-US" dirty="0" err="1"/>
              <a:t>birinci</a:t>
            </a:r>
            <a:r>
              <a:rPr lang="en-US" dirty="0"/>
              <a:t> </a:t>
            </a:r>
            <a:r>
              <a:rPr lang="en-US" dirty="0" err="1"/>
              <a:t>gününden</a:t>
            </a:r>
            <a:r>
              <a:rPr lang="en-US" dirty="0"/>
              <a:t> </a:t>
            </a:r>
            <a:r>
              <a:rPr lang="en-US" dirty="0" err="1"/>
              <a:t>başlıyarak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yıl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/>
              <a:t>336 </a:t>
            </a:r>
            <a:r>
              <a:rPr lang="en-US" dirty="0" err="1"/>
              <a:t>ncı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hükmüne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usulsüzlüğün</a:t>
            </a:r>
            <a:r>
              <a:rPr lang="en-US" dirty="0"/>
              <a:t> </a:t>
            </a:r>
            <a:r>
              <a:rPr lang="en-US" dirty="0" err="1"/>
              <a:t>birleşmesi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kesilecek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,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belli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zamanaşımı</a:t>
            </a:r>
            <a:r>
              <a:rPr lang="en-US" dirty="0"/>
              <a:t> </a:t>
            </a:r>
            <a:r>
              <a:rPr lang="en-US" dirty="0" err="1"/>
              <a:t>süresi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kesilir</a:t>
            </a:r>
            <a:r>
              <a:rPr lang="en-US" dirty="0"/>
              <a:t>.</a:t>
            </a:r>
          </a:p>
          <a:p>
            <a:r>
              <a:rPr lang="en-US" dirty="0"/>
              <a:t>Bu </a:t>
            </a:r>
            <a:r>
              <a:rPr lang="en-US" dirty="0" err="1"/>
              <a:t>süreler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ihbarnamesi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edilmekle</a:t>
            </a:r>
            <a:r>
              <a:rPr lang="en-US" dirty="0"/>
              <a:t> </a:t>
            </a:r>
            <a:r>
              <a:rPr lang="en-US" u="sng" dirty="0" err="1">
                <a:solidFill>
                  <a:schemeClr val="accent1"/>
                </a:solidFill>
              </a:rPr>
              <a:t>zamanaşımı</a:t>
            </a:r>
            <a:r>
              <a:rPr lang="en-US" u="sng" dirty="0">
                <a:solidFill>
                  <a:schemeClr val="accent1"/>
                </a:solidFill>
              </a:rPr>
              <a:t> </a:t>
            </a:r>
            <a:r>
              <a:rPr lang="en-US" u="sng" dirty="0" err="1">
                <a:solidFill>
                  <a:schemeClr val="accent1"/>
                </a:solidFill>
              </a:rPr>
              <a:t>kesilmiş</a:t>
            </a:r>
            <a:r>
              <a:rPr lang="en-US" u="sng" dirty="0">
                <a:solidFill>
                  <a:schemeClr val="accent1"/>
                </a:solidFill>
              </a:rPr>
              <a:t> </a:t>
            </a:r>
            <a:r>
              <a:rPr lang="en-US" u="sng" dirty="0" err="1">
                <a:solidFill>
                  <a:schemeClr val="accent1"/>
                </a:solidFill>
              </a:rPr>
              <a:t>olu</a:t>
            </a:r>
            <a:r>
              <a:rPr lang="en-US" dirty="0" err="1"/>
              <a:t>r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Ceza</a:t>
            </a:r>
            <a:r>
              <a:rPr lang="en-US" dirty="0" smtClean="0"/>
              <a:t> </a:t>
            </a:r>
            <a:r>
              <a:rPr lang="en-US" dirty="0" err="1" smtClean="0"/>
              <a:t>Tahsil</a:t>
            </a:r>
            <a:r>
              <a:rPr lang="en-US" dirty="0" smtClean="0"/>
              <a:t> </a:t>
            </a:r>
            <a:r>
              <a:rPr lang="en-US" dirty="0" err="1" smtClean="0"/>
              <a:t>zamanaşımı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asıllarında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vadelerinin</a:t>
            </a:r>
            <a:r>
              <a:rPr lang="en-US" dirty="0" smtClean="0"/>
              <a:t> </a:t>
            </a:r>
            <a:r>
              <a:rPr lang="en-US" dirty="0" err="1" smtClean="0"/>
              <a:t>rastladığı</a:t>
            </a:r>
            <a:r>
              <a:rPr lang="en-US" dirty="0" smtClean="0"/>
              <a:t> </a:t>
            </a:r>
            <a:r>
              <a:rPr lang="en-US" dirty="0" err="1" smtClean="0"/>
              <a:t>takvim</a:t>
            </a:r>
            <a:r>
              <a:rPr lang="en-US" dirty="0" smtClean="0"/>
              <a:t> </a:t>
            </a:r>
            <a:r>
              <a:rPr lang="en-US" dirty="0" err="1" smtClean="0"/>
              <a:t>yılını</a:t>
            </a:r>
            <a:r>
              <a:rPr lang="en-US" dirty="0" smtClean="0"/>
              <a:t> </a:t>
            </a:r>
            <a:r>
              <a:rPr lang="en-US" dirty="0" err="1" smtClean="0"/>
              <a:t>izşeyen</a:t>
            </a:r>
            <a:r>
              <a:rPr lang="en-US" dirty="0" smtClean="0"/>
              <a:t> </a:t>
            </a:r>
            <a:r>
              <a:rPr lang="en-US" dirty="0" err="1" smtClean="0"/>
              <a:t>yılın</a:t>
            </a:r>
            <a:r>
              <a:rPr lang="en-US" dirty="0" smtClean="0"/>
              <a:t> </a:t>
            </a:r>
            <a:r>
              <a:rPr lang="en-US" dirty="0" err="1" smtClean="0"/>
              <a:t>başından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beş</a:t>
            </a:r>
            <a:r>
              <a:rPr lang="en-US" dirty="0" smtClean="0"/>
              <a:t>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</a:t>
            </a:r>
            <a:r>
              <a:rPr lang="en-US" dirty="0" err="1" smtClean="0"/>
              <a:t>alınır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VERGİ CEZALARINI SONA ERDİREN SEBEPLER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4. HATA DÜZELTME.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hata</a:t>
            </a:r>
            <a:r>
              <a:rPr lang="en-US" dirty="0" smtClean="0"/>
              <a:t> </a:t>
            </a:r>
            <a:r>
              <a:rPr lang="en-US" dirty="0" err="1" smtClean="0"/>
              <a:t>düzeltme</a:t>
            </a:r>
            <a:r>
              <a:rPr lang="en-US" dirty="0" smtClean="0"/>
              <a:t> </a:t>
            </a:r>
            <a:r>
              <a:rPr lang="en-US" dirty="0" err="1" smtClean="0"/>
              <a:t>kuralları</a:t>
            </a:r>
            <a:r>
              <a:rPr lang="en-US" dirty="0" smtClean="0"/>
              <a:t> </a:t>
            </a:r>
            <a:r>
              <a:rPr lang="en-US" dirty="0" err="1" smtClean="0"/>
              <a:t>geçerli</a:t>
            </a:r>
            <a:r>
              <a:rPr lang="en-US" dirty="0" smtClean="0"/>
              <a:t> </a:t>
            </a:r>
            <a:r>
              <a:rPr lang="en-US" dirty="0" err="1" smtClean="0"/>
              <a:t>olduğundan</a:t>
            </a:r>
            <a:r>
              <a:rPr lang="en-US" dirty="0" smtClean="0"/>
              <a:t> </a:t>
            </a:r>
            <a:r>
              <a:rPr lang="en-US" dirty="0" err="1" smtClean="0"/>
              <a:t>cezalar</a:t>
            </a:r>
            <a:r>
              <a:rPr lang="en-US" dirty="0" smtClean="0"/>
              <a:t> da </a:t>
            </a:r>
            <a:r>
              <a:rPr lang="en-US" dirty="0" err="1" smtClean="0"/>
              <a:t>düzeltilince</a:t>
            </a:r>
            <a:r>
              <a:rPr lang="en-US" dirty="0" smtClean="0"/>
              <a:t> </a:t>
            </a:r>
            <a:r>
              <a:rPr lang="en-US" dirty="0" err="1" smtClean="0"/>
              <a:t>ortadan</a:t>
            </a:r>
            <a:r>
              <a:rPr lang="en-US" dirty="0" smtClean="0"/>
              <a:t> </a:t>
            </a:r>
            <a:r>
              <a:rPr lang="en-US" dirty="0" err="1" smtClean="0"/>
              <a:t>kalkmış</a:t>
            </a:r>
            <a:r>
              <a:rPr lang="en-US" dirty="0" smtClean="0"/>
              <a:t> </a:t>
            </a:r>
            <a:r>
              <a:rPr lang="en-US" dirty="0" err="1" smtClean="0"/>
              <a:t>sayılır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5. UZLAŞMA. </a:t>
            </a:r>
            <a:r>
              <a:rPr lang="en-US" dirty="0" err="1" smtClean="0"/>
              <a:t>Kaçakçılık</a:t>
            </a:r>
            <a:r>
              <a:rPr lang="en-US" dirty="0" smtClean="0"/>
              <a:t> </a:t>
            </a:r>
            <a:r>
              <a:rPr lang="en-US" dirty="0" err="1" smtClean="0"/>
              <a:t>suçu</a:t>
            </a:r>
            <a:r>
              <a:rPr lang="en-US" dirty="0" smtClean="0"/>
              <a:t> </a:t>
            </a:r>
            <a:r>
              <a:rPr lang="en-US" dirty="0" err="1" smtClean="0"/>
              <a:t>dışında</a:t>
            </a:r>
            <a:r>
              <a:rPr lang="en-US" dirty="0" smtClean="0"/>
              <a:t> </a:t>
            </a:r>
            <a:r>
              <a:rPr lang="en-US" dirty="0" err="1" smtClean="0"/>
              <a:t>kalan</a:t>
            </a:r>
            <a:r>
              <a:rPr lang="en-US" dirty="0" smtClean="0"/>
              <a:t> </a:t>
            </a:r>
            <a:r>
              <a:rPr lang="en-US" dirty="0" err="1" smtClean="0"/>
              <a:t>ikmalen</a:t>
            </a:r>
            <a:r>
              <a:rPr lang="en-US" dirty="0" smtClean="0"/>
              <a:t>, </a:t>
            </a:r>
            <a:r>
              <a:rPr lang="en-US" dirty="0" err="1" smtClean="0"/>
              <a:t>re’sen</a:t>
            </a:r>
            <a:r>
              <a:rPr lang="en-US" dirty="0" smtClean="0"/>
              <a:t> </a:t>
            </a:r>
            <a:r>
              <a:rPr lang="en-US" dirty="0" err="1" smtClean="0"/>
              <a:t>tarhedilen</a:t>
            </a:r>
            <a:r>
              <a:rPr lang="en-US" dirty="0" smtClean="0"/>
              <a:t> </a:t>
            </a:r>
            <a:r>
              <a:rPr lang="en-US" dirty="0" err="1" smtClean="0"/>
              <a:t>vergiler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bunların</a:t>
            </a:r>
            <a:r>
              <a:rPr lang="en-US" dirty="0" smtClean="0"/>
              <a:t> </a:t>
            </a:r>
            <a:r>
              <a:rPr lang="en-US" dirty="0" err="1" smtClean="0"/>
              <a:t>cezaları</a:t>
            </a:r>
            <a:r>
              <a:rPr lang="en-US" dirty="0" smtClean="0"/>
              <a:t> </a:t>
            </a:r>
            <a:r>
              <a:rPr lang="en-US" dirty="0" err="1" smtClean="0"/>
              <a:t>uzlaşma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yapılabildiğinden</a:t>
            </a:r>
            <a:r>
              <a:rPr lang="en-US" dirty="0" smtClean="0"/>
              <a:t> </a:t>
            </a:r>
            <a:r>
              <a:rPr lang="en-US" dirty="0" err="1" smtClean="0"/>
              <a:t>uzlaşma</a:t>
            </a:r>
            <a:r>
              <a:rPr lang="en-US" dirty="0" smtClean="0"/>
              <a:t> </a:t>
            </a:r>
            <a:r>
              <a:rPr lang="en-US" dirty="0" err="1" smtClean="0"/>
              <a:t>neticesine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ortadan</a:t>
            </a:r>
            <a:r>
              <a:rPr lang="en-US" dirty="0" smtClean="0"/>
              <a:t> </a:t>
            </a:r>
            <a:r>
              <a:rPr lang="en-US" dirty="0" err="1" smtClean="0"/>
              <a:t>kalkabilir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6. TERKİN.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hükümler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7. AF.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asıllarındaki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536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8. CEZA İNDİRİMİ:</a:t>
            </a:r>
          </a:p>
          <a:p>
            <a:pPr marL="0" indent="0">
              <a:buNone/>
            </a:pPr>
            <a:r>
              <a:rPr lang="en-US" dirty="0" err="1"/>
              <a:t>Mükellef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sorumlusu</a:t>
            </a:r>
            <a:r>
              <a:rPr lang="en-US" dirty="0"/>
              <a:t>;</a:t>
            </a:r>
          </a:p>
          <a:p>
            <a:r>
              <a:rPr lang="en-US" u="sng" dirty="0" err="1" smtClean="0">
                <a:solidFill>
                  <a:schemeClr val="accent2"/>
                </a:solidFill>
              </a:rPr>
              <a:t>İkmalen</a:t>
            </a:r>
            <a:r>
              <a:rPr lang="en-US" u="sng" dirty="0">
                <a:solidFill>
                  <a:schemeClr val="accent2"/>
                </a:solidFill>
              </a:rPr>
              <a:t>, </a:t>
            </a:r>
            <a:r>
              <a:rPr lang="en-US" u="sng" dirty="0" err="1">
                <a:solidFill>
                  <a:schemeClr val="accent2"/>
                </a:solidFill>
              </a:rPr>
              <a:t>resen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veya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idarece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tarh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edilen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vergiyi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veya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vergi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farkını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ve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vergi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ziyaı</a:t>
            </a:r>
            <a:r>
              <a:rPr lang="en-US" u="sng" dirty="0">
                <a:solidFill>
                  <a:schemeClr val="accent2"/>
                </a:solidFill>
              </a:rPr>
              <a:t>, </a:t>
            </a:r>
            <a:r>
              <a:rPr lang="en-US" u="sng" dirty="0" err="1">
                <a:solidFill>
                  <a:schemeClr val="accent2"/>
                </a:solidFill>
              </a:rPr>
              <a:t>usulsüzlük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ve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özel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usulsüzlük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cezalarının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yarısını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ihbarnamelerin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tebliğ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tarihinden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itibaren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otuz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gün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içinde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ilgili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vergi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dairesine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başvurarak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vadesinde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veya</a:t>
            </a:r>
            <a:r>
              <a:rPr lang="en-US" u="sng" dirty="0">
                <a:solidFill>
                  <a:schemeClr val="accent2"/>
                </a:solidFill>
              </a:rPr>
              <a:t> 6183 </a:t>
            </a:r>
            <a:r>
              <a:rPr lang="en-US" u="sng" dirty="0" err="1">
                <a:solidFill>
                  <a:schemeClr val="accent2"/>
                </a:solidFill>
              </a:rPr>
              <a:t>sayılı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Kanunda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belirtilen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türden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teminat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göstererek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vadenin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bitmesinden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itibaren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üç</a:t>
            </a:r>
            <a:r>
              <a:rPr lang="en-US" u="sng" dirty="0">
                <a:solidFill>
                  <a:schemeClr val="accent2"/>
                </a:solidFill>
              </a:rPr>
              <a:t> ay </a:t>
            </a:r>
            <a:r>
              <a:rPr lang="en-US" u="sng" dirty="0" err="1">
                <a:solidFill>
                  <a:schemeClr val="accent2"/>
                </a:solidFill>
              </a:rPr>
              <a:t>içinde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ödeyeceğini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bildirirse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kesilen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cezanın</a:t>
            </a:r>
            <a:r>
              <a:rPr lang="en-US" u="sng" dirty="0">
                <a:solidFill>
                  <a:schemeClr val="accent2"/>
                </a:solidFill>
              </a:rPr>
              <a:t> </a:t>
            </a:r>
            <a:r>
              <a:rPr lang="en-US" u="sng" dirty="0" err="1">
                <a:solidFill>
                  <a:schemeClr val="accent2"/>
                </a:solidFill>
              </a:rPr>
              <a:t>yarısı</a:t>
            </a:r>
            <a:r>
              <a:rPr lang="en-US" u="sng" dirty="0">
                <a:solidFill>
                  <a:schemeClr val="accent2"/>
                </a:solidFill>
              </a:rPr>
              <a:t>,</a:t>
            </a:r>
          </a:p>
          <a:p>
            <a:r>
              <a:rPr lang="en-US" dirty="0" err="1" smtClean="0"/>
              <a:t>Indirilir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err="1"/>
              <a:t>Mükellef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sorumlusu</a:t>
            </a:r>
            <a:r>
              <a:rPr lang="en-US" dirty="0"/>
              <a:t> </a:t>
            </a:r>
            <a:r>
              <a:rPr lang="en-US" dirty="0" err="1"/>
              <a:t>ödeyeceğini</a:t>
            </a:r>
            <a:r>
              <a:rPr lang="en-US" dirty="0"/>
              <a:t> </a:t>
            </a:r>
            <a:r>
              <a:rPr lang="en-US" dirty="0" err="1"/>
              <a:t>bildirdiği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cezasını</a:t>
            </a:r>
            <a:r>
              <a:rPr lang="en-US" dirty="0"/>
              <a:t> </a:t>
            </a:r>
            <a:r>
              <a:rPr lang="en-US" dirty="0" err="1"/>
              <a:t>yukarıda</a:t>
            </a:r>
            <a:r>
              <a:rPr lang="en-US" dirty="0"/>
              <a:t>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ödemez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dava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yaparsa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hükmünden</a:t>
            </a:r>
            <a:r>
              <a:rPr lang="en-US" dirty="0"/>
              <a:t> </a:t>
            </a:r>
            <a:r>
              <a:rPr lang="en-US" dirty="0" err="1"/>
              <a:t>faydalandırılmaz</a:t>
            </a:r>
            <a:r>
              <a:rPr lang="en-US" dirty="0"/>
              <a:t>.</a:t>
            </a:r>
          </a:p>
          <a:p>
            <a:r>
              <a:rPr lang="en-US" dirty="0" err="1" smtClean="0"/>
              <a:t>Ceza</a:t>
            </a:r>
            <a:r>
              <a:rPr lang="en-US" dirty="0" smtClean="0"/>
              <a:t> </a:t>
            </a:r>
            <a:r>
              <a:rPr lang="en-US" dirty="0" err="1" smtClean="0"/>
              <a:t>indirimi</a:t>
            </a:r>
            <a:r>
              <a:rPr lang="en-US" dirty="0" smtClean="0"/>
              <a:t> </a:t>
            </a:r>
            <a:r>
              <a:rPr lang="en-US" dirty="0" err="1" smtClean="0"/>
              <a:t>hükümleri</a:t>
            </a:r>
            <a:r>
              <a:rPr lang="en-US" dirty="0" smtClean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aslına</a:t>
            </a:r>
            <a:r>
              <a:rPr lang="en-US" dirty="0"/>
              <a:t> </a:t>
            </a:r>
            <a:r>
              <a:rPr lang="en-US" dirty="0" err="1"/>
              <a:t>tabi</a:t>
            </a:r>
            <a:r>
              <a:rPr lang="en-US" dirty="0"/>
              <a:t> </a:t>
            </a:r>
            <a:r>
              <a:rPr lang="en-US" dirty="0" err="1"/>
              <a:t>olmaksızın</a:t>
            </a:r>
            <a:r>
              <a:rPr lang="en-US" dirty="0"/>
              <a:t> </a:t>
            </a:r>
            <a:r>
              <a:rPr lang="en-US" dirty="0" err="1"/>
              <a:t>kesilen</a:t>
            </a:r>
            <a:r>
              <a:rPr lang="en-US" dirty="0"/>
              <a:t> </a:t>
            </a:r>
            <a:r>
              <a:rPr lang="en-US" dirty="0" err="1"/>
              <a:t>usulsüzlük</a:t>
            </a:r>
            <a:r>
              <a:rPr lang="en-US" dirty="0"/>
              <a:t> </a:t>
            </a:r>
            <a:r>
              <a:rPr lang="en-US" dirty="0" err="1"/>
              <a:t>cezaları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da </a:t>
            </a:r>
            <a:r>
              <a:rPr lang="en-US" dirty="0" err="1"/>
              <a:t>uygulanır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9. </a:t>
            </a:r>
            <a:r>
              <a:rPr lang="en-US" smtClean="0"/>
              <a:t>PİŞMANLIK VE ISLAH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369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Suç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Cezaları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ceza</a:t>
            </a:r>
            <a:r>
              <a:rPr lang="en-US" dirty="0" smtClean="0"/>
              <a:t> </a:t>
            </a:r>
            <a:r>
              <a:rPr lang="en-US" dirty="0" err="1" smtClean="0"/>
              <a:t>hukukunun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hazinesini</a:t>
            </a:r>
            <a:r>
              <a:rPr lang="en-US" dirty="0" smtClean="0"/>
              <a:t> </a:t>
            </a:r>
            <a:r>
              <a:rPr lang="en-US" dirty="0" err="1" smtClean="0"/>
              <a:t>ilgilendirdiği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“</a:t>
            </a:r>
            <a:r>
              <a:rPr lang="en-US" dirty="0" err="1" smtClean="0"/>
              <a:t>hazine</a:t>
            </a:r>
            <a:r>
              <a:rPr lang="en-US" dirty="0" smtClean="0"/>
              <a:t> </a:t>
            </a:r>
            <a:r>
              <a:rPr lang="en-US" dirty="0" err="1" smtClean="0"/>
              <a:t>yararını</a:t>
            </a:r>
            <a:r>
              <a:rPr lang="en-US" dirty="0" smtClean="0"/>
              <a:t> </a:t>
            </a:r>
            <a:r>
              <a:rPr lang="en-US" dirty="0" err="1" smtClean="0"/>
              <a:t>ihlali</a:t>
            </a:r>
            <a:r>
              <a:rPr lang="en-US" dirty="0" smtClean="0"/>
              <a:t> </a:t>
            </a:r>
            <a:r>
              <a:rPr lang="en-US" dirty="0" err="1" smtClean="0"/>
              <a:t>suçları</a:t>
            </a:r>
            <a:r>
              <a:rPr lang="en-US" dirty="0" smtClean="0"/>
              <a:t>”: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kaybı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hazine</a:t>
            </a:r>
            <a:r>
              <a:rPr lang="en-US" dirty="0" smtClean="0"/>
              <a:t> </a:t>
            </a:r>
            <a:r>
              <a:rPr lang="en-US" dirty="0" err="1" smtClean="0"/>
              <a:t>zararı</a:t>
            </a:r>
            <a:r>
              <a:rPr lang="en-US" dirty="0" smtClean="0"/>
              <a:t> </a:t>
            </a:r>
            <a:r>
              <a:rPr lang="en-US" dirty="0" err="1" smtClean="0"/>
              <a:t>oluşturan</a:t>
            </a:r>
            <a:r>
              <a:rPr lang="en-US" dirty="0" smtClean="0"/>
              <a:t> </a:t>
            </a:r>
            <a:r>
              <a:rPr lang="en-US" dirty="0" err="1" smtClean="0"/>
              <a:t>suçlar</a:t>
            </a:r>
            <a:r>
              <a:rPr lang="en-US" dirty="0" smtClean="0"/>
              <a:t> “</a:t>
            </a:r>
            <a:r>
              <a:rPr lang="en-US" dirty="0" err="1" smtClean="0"/>
              <a:t>zarar</a:t>
            </a:r>
            <a:r>
              <a:rPr lang="en-US" dirty="0" smtClean="0"/>
              <a:t> </a:t>
            </a:r>
            <a:r>
              <a:rPr lang="en-US" dirty="0" err="1" smtClean="0"/>
              <a:t>suçu</a:t>
            </a:r>
            <a:r>
              <a:rPr lang="en-US" dirty="0" smtClean="0"/>
              <a:t>” (</a:t>
            </a:r>
            <a:r>
              <a:rPr lang="en-US" dirty="0" err="1" smtClean="0"/>
              <a:t>örneğin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ziyaı</a:t>
            </a:r>
            <a:r>
              <a:rPr lang="en-US" dirty="0" smtClean="0"/>
              <a:t> </a:t>
            </a:r>
            <a:r>
              <a:rPr lang="en-US" dirty="0" err="1" smtClean="0"/>
              <a:t>suçu</a:t>
            </a:r>
            <a:r>
              <a:rPr lang="en-US" dirty="0" smtClean="0"/>
              <a:t>)</a:t>
            </a:r>
          </a:p>
          <a:p>
            <a:r>
              <a:rPr lang="en-US" dirty="0" smtClean="0"/>
              <a:t>2.olası </a:t>
            </a:r>
            <a:r>
              <a:rPr lang="en-US" dirty="0" err="1" smtClean="0"/>
              <a:t>hazine</a:t>
            </a:r>
            <a:r>
              <a:rPr lang="en-US" dirty="0" smtClean="0"/>
              <a:t> </a:t>
            </a:r>
            <a:r>
              <a:rPr lang="en-US" dirty="0" err="1" smtClean="0"/>
              <a:t>zararı</a:t>
            </a:r>
            <a:r>
              <a:rPr lang="en-US" dirty="0" smtClean="0"/>
              <a:t> </a:t>
            </a:r>
            <a:r>
              <a:rPr lang="en-US" dirty="0" err="1" smtClean="0"/>
              <a:t>oluşma</a:t>
            </a:r>
            <a:r>
              <a:rPr lang="en-US" dirty="0" smtClean="0"/>
              <a:t> </a:t>
            </a:r>
            <a:r>
              <a:rPr lang="en-US" dirty="0" err="1" smtClean="0"/>
              <a:t>ihtimali</a:t>
            </a:r>
            <a:r>
              <a:rPr lang="en-US" dirty="0" smtClean="0"/>
              <a:t> </a:t>
            </a:r>
            <a:r>
              <a:rPr lang="en-US" dirty="0" err="1" smtClean="0"/>
              <a:t>yaratan</a:t>
            </a:r>
            <a:r>
              <a:rPr lang="en-US" dirty="0" smtClean="0"/>
              <a:t> </a:t>
            </a:r>
            <a:r>
              <a:rPr lang="en-US" dirty="0" err="1" smtClean="0"/>
              <a:t>fiiller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meydana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“</a:t>
            </a:r>
            <a:r>
              <a:rPr lang="en-US" dirty="0" err="1" smtClean="0"/>
              <a:t>tehlike</a:t>
            </a:r>
            <a:r>
              <a:rPr lang="en-US" dirty="0" smtClean="0"/>
              <a:t> </a:t>
            </a:r>
            <a:r>
              <a:rPr lang="en-US" dirty="0" err="1" smtClean="0"/>
              <a:t>suçları</a:t>
            </a:r>
            <a:r>
              <a:rPr lang="en-US" dirty="0" smtClean="0"/>
              <a:t>” (</a:t>
            </a:r>
            <a:r>
              <a:rPr lang="en-US" dirty="0" err="1" smtClean="0"/>
              <a:t>usulsüzlük</a:t>
            </a:r>
            <a:r>
              <a:rPr lang="en-US" dirty="0" smtClean="0"/>
              <a:t> </a:t>
            </a:r>
            <a:r>
              <a:rPr lang="en-US" dirty="0" err="1" smtClean="0"/>
              <a:t>suçları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067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MALİ NİTELİKLİ SUÇLAR VE CEZALAR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Idare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belirlenen</a:t>
            </a:r>
            <a:r>
              <a:rPr lang="en-US" dirty="0" smtClean="0"/>
              <a:t> </a:t>
            </a:r>
            <a:r>
              <a:rPr lang="en-US" dirty="0" err="1" smtClean="0"/>
              <a:t>fiiller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 </a:t>
            </a:r>
            <a:r>
              <a:rPr lang="en-US" dirty="0" err="1" smtClean="0"/>
              <a:t>yaptırımların</a:t>
            </a:r>
            <a:r>
              <a:rPr lang="en-US" dirty="0" smtClean="0"/>
              <a:t> </a:t>
            </a:r>
            <a:r>
              <a:rPr lang="en-US" dirty="0" err="1" smtClean="0"/>
              <a:t>uygulandığı</a:t>
            </a:r>
            <a:r>
              <a:rPr lang="en-US" dirty="0" smtClean="0"/>
              <a:t> </a:t>
            </a:r>
            <a:r>
              <a:rPr lang="en-US" dirty="0" err="1" smtClean="0"/>
              <a:t>suçlar</a:t>
            </a:r>
            <a:r>
              <a:rPr lang="en-US" dirty="0" smtClean="0"/>
              <a:t>:</a:t>
            </a:r>
          </a:p>
          <a:p>
            <a:r>
              <a:rPr lang="en-US" dirty="0" smtClean="0"/>
              <a:t>1. VERGİ ZİYAI SUÇU VE CEZASI: </a:t>
            </a:r>
          </a:p>
          <a:p>
            <a:r>
              <a:rPr lang="en-US" dirty="0" smtClean="0"/>
              <a:t>VUK </a:t>
            </a:r>
            <a:r>
              <a:rPr lang="en-US" dirty="0" err="1" smtClean="0"/>
              <a:t>md.</a:t>
            </a:r>
            <a:r>
              <a:rPr lang="en-US" dirty="0" smtClean="0"/>
              <a:t> 344a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md.</a:t>
            </a:r>
            <a:r>
              <a:rPr lang="en-US" dirty="0" smtClean="0"/>
              <a:t> 341’deki </a:t>
            </a:r>
            <a:r>
              <a:rPr lang="en-US" dirty="0" err="1" smtClean="0"/>
              <a:t>fiileri</a:t>
            </a:r>
            <a:r>
              <a:rPr lang="en-US" dirty="0" smtClean="0"/>
              <a:t> </a:t>
            </a:r>
            <a:r>
              <a:rPr lang="en-US" dirty="0" err="1" smtClean="0"/>
              <a:t>işleyenlere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ziyaı</a:t>
            </a:r>
            <a:r>
              <a:rPr lang="en-US" dirty="0" smtClean="0"/>
              <a:t> </a:t>
            </a:r>
            <a:r>
              <a:rPr lang="en-US" dirty="0" err="1" smtClean="0"/>
              <a:t>cezası</a:t>
            </a:r>
            <a:r>
              <a:rPr lang="en-US" dirty="0" smtClean="0"/>
              <a:t> </a:t>
            </a:r>
            <a:r>
              <a:rPr lang="en-US" dirty="0" err="1" smtClean="0"/>
              <a:t>kesilir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TANIMI:Vergi</a:t>
            </a:r>
            <a:r>
              <a:rPr lang="en-US" dirty="0" smtClean="0"/>
              <a:t> </a:t>
            </a:r>
            <a:r>
              <a:rPr lang="en-US" dirty="0" err="1"/>
              <a:t>ziyaı</a:t>
            </a:r>
            <a:r>
              <a:rPr lang="en-US" dirty="0"/>
              <a:t>, </a:t>
            </a:r>
            <a:r>
              <a:rPr lang="en-US" u="sng" dirty="0" err="1">
                <a:solidFill>
                  <a:srgbClr val="FF0000"/>
                </a:solidFill>
              </a:rPr>
              <a:t>mükellefin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veya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sorumlunun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vergilendirme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ile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ilgili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ödevlerini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zamanında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yerine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getirmemesi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veya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eksik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yerine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getirmesi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yüzünden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verginin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zamanında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tahakkuk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ettirilmemesini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veya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eksik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tahakkuk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ettirilmesini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ifade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eder</a:t>
            </a:r>
            <a:r>
              <a:rPr lang="en-US" u="sng" dirty="0">
                <a:solidFill>
                  <a:srgbClr val="FF0000"/>
                </a:solidFill>
              </a:rPr>
              <a:t>.</a:t>
            </a:r>
            <a:br>
              <a:rPr lang="en-US" u="sng" dirty="0">
                <a:solidFill>
                  <a:srgbClr val="FF0000"/>
                </a:solidFill>
              </a:rPr>
            </a:br>
            <a:endParaRPr lang="en-US" u="sng" dirty="0" smtClean="0">
              <a:solidFill>
                <a:srgbClr val="FF0000"/>
              </a:solidFill>
            </a:endParaRPr>
          </a:p>
          <a:p>
            <a:r>
              <a:rPr lang="en-US" dirty="0" err="1"/>
              <a:t>Şahsi</a:t>
            </a:r>
            <a:r>
              <a:rPr lang="en-US" dirty="0"/>
              <a:t>, </a:t>
            </a:r>
            <a:r>
              <a:rPr lang="en-US" dirty="0" err="1"/>
              <a:t>medeni</a:t>
            </a:r>
            <a:r>
              <a:rPr lang="en-US" dirty="0"/>
              <a:t> </a:t>
            </a:r>
            <a:r>
              <a:rPr lang="en-US" dirty="0" err="1"/>
              <a:t>haller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durumu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gerçeğe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/>
              <a:t>beyanlar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sair</a:t>
            </a:r>
            <a:r>
              <a:rPr lang="en-US" dirty="0"/>
              <a:t> </a:t>
            </a:r>
            <a:r>
              <a:rPr lang="en-US" dirty="0" err="1"/>
              <a:t>suretlerle</a:t>
            </a:r>
            <a:r>
              <a:rPr lang="en-US" dirty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noksan</a:t>
            </a:r>
            <a:r>
              <a:rPr lang="en-US" dirty="0"/>
              <a:t> </a:t>
            </a:r>
            <a:r>
              <a:rPr lang="en-US" dirty="0" err="1"/>
              <a:t>tahakkuk</a:t>
            </a:r>
            <a:r>
              <a:rPr lang="en-US" dirty="0"/>
              <a:t> </a:t>
            </a:r>
            <a:r>
              <a:rPr lang="en-US" dirty="0" err="1"/>
              <a:t>ettirilmesine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verilmesine</a:t>
            </a:r>
            <a:r>
              <a:rPr lang="en-US" dirty="0"/>
              <a:t> </a:t>
            </a:r>
            <a:r>
              <a:rPr lang="en-US" dirty="0" err="1"/>
              <a:t>sebebiyet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 de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/>
              <a:t>hükmündedir</a:t>
            </a:r>
            <a:r>
              <a:rPr lang="en-US" dirty="0"/>
              <a:t>.</a:t>
            </a:r>
          </a:p>
          <a:p>
            <a:r>
              <a:rPr lang="en-US" dirty="0" err="1" smtClean="0"/>
              <a:t>Yukarıdaki</a:t>
            </a:r>
            <a:r>
              <a:rPr lang="en-US" dirty="0" smtClean="0"/>
              <a:t> </a:t>
            </a:r>
            <a:r>
              <a:rPr lang="en-US" dirty="0" err="1" smtClean="0"/>
              <a:t>hallerde</a:t>
            </a:r>
            <a:r>
              <a:rPr lang="en-US" dirty="0" smtClean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sonradan</a:t>
            </a:r>
            <a:r>
              <a:rPr lang="en-US" dirty="0"/>
              <a:t> </a:t>
            </a:r>
            <a:r>
              <a:rPr lang="en-US" dirty="0" err="1"/>
              <a:t>tahakkuk</a:t>
            </a:r>
            <a:r>
              <a:rPr lang="en-US" dirty="0"/>
              <a:t> </a:t>
            </a:r>
            <a:r>
              <a:rPr lang="en-US" dirty="0" err="1"/>
              <a:t>ettirilmesi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tamamlanması</a:t>
            </a:r>
            <a:r>
              <a:rPr lang="en-US" dirty="0"/>
              <a:t> </a:t>
            </a:r>
            <a:r>
              <a:rPr lang="en-US" dirty="0" err="1"/>
              <a:t>veyahut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iadenin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alınması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uygulanmasına</a:t>
            </a:r>
            <a:r>
              <a:rPr lang="en-US" dirty="0"/>
              <a:t> </a:t>
            </a:r>
            <a:r>
              <a:rPr lang="en-US" dirty="0" err="1"/>
              <a:t>mani</a:t>
            </a:r>
            <a:r>
              <a:rPr lang="en-US" dirty="0"/>
              <a:t> </a:t>
            </a:r>
            <a:r>
              <a:rPr lang="en-US" dirty="0" err="1"/>
              <a:t>teşkil</a:t>
            </a:r>
            <a:r>
              <a:rPr lang="en-US" dirty="0"/>
              <a:t> </a:t>
            </a:r>
            <a:r>
              <a:rPr lang="en-US" dirty="0" err="1"/>
              <a:t>etmez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Kayba</a:t>
            </a:r>
            <a:r>
              <a:rPr lang="en-US" dirty="0" smtClean="0"/>
              <a:t> </a:t>
            </a:r>
            <a:r>
              <a:rPr lang="en-US" dirty="0" err="1" smtClean="0"/>
              <a:t>uğratılan</a:t>
            </a:r>
            <a:r>
              <a:rPr lang="en-US" dirty="0" smtClean="0"/>
              <a:t> </a:t>
            </a:r>
            <a:r>
              <a:rPr lang="en-US" dirty="0" err="1" smtClean="0"/>
              <a:t>verginin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ceza</a:t>
            </a:r>
            <a:r>
              <a:rPr lang="en-US" dirty="0" smtClean="0"/>
              <a:t> </a:t>
            </a:r>
            <a:r>
              <a:rPr lang="en-US" dirty="0" err="1" smtClean="0"/>
              <a:t>kesilir</a:t>
            </a:r>
            <a:r>
              <a:rPr lang="en-US" dirty="0" smtClean="0"/>
              <a:t>. </a:t>
            </a:r>
          </a:p>
          <a:p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/>
              <a:t>kaçakçılık</a:t>
            </a:r>
            <a:r>
              <a:rPr lang="en-US" dirty="0"/>
              <a:t> (</a:t>
            </a:r>
            <a:r>
              <a:rPr lang="en-US" dirty="0" err="1"/>
              <a:t>Mdç</a:t>
            </a:r>
            <a:r>
              <a:rPr lang="en-US" dirty="0"/>
              <a:t> 359)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geldiğinde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/>
              <a:t>suçu</a:t>
            </a:r>
            <a:r>
              <a:rPr lang="en-US" dirty="0"/>
              <a:t> 3 KAT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kesilir</a:t>
            </a:r>
            <a:r>
              <a:rPr lang="en-US" dirty="0"/>
              <a:t>. </a:t>
            </a:r>
          </a:p>
          <a:p>
            <a:r>
              <a:rPr lang="en-US" dirty="0" err="1"/>
              <a:t>Kanuni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geçtikten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beyannamelerde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</a:t>
            </a:r>
            <a:r>
              <a:rPr lang="en-US" dirty="0"/>
              <a:t> %50 </a:t>
            </a:r>
            <a:r>
              <a:rPr lang="en-US" dirty="0" err="1"/>
              <a:t>oranında</a:t>
            </a:r>
            <a:r>
              <a:rPr lang="en-US" dirty="0"/>
              <a:t> </a:t>
            </a:r>
            <a:r>
              <a:rPr lang="en-US" dirty="0" err="1"/>
              <a:t>kesilir</a:t>
            </a:r>
            <a:r>
              <a:rPr lang="en-US" dirty="0"/>
              <a:t>. (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incelemesine</a:t>
            </a:r>
            <a:r>
              <a:rPr lang="en-US" dirty="0"/>
              <a:t> </a:t>
            </a:r>
            <a:r>
              <a:rPr lang="en-US" dirty="0" err="1"/>
              <a:t>başlanıılmasından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takdir</a:t>
            </a:r>
            <a:r>
              <a:rPr lang="en-US" dirty="0"/>
              <a:t> </a:t>
            </a:r>
            <a:r>
              <a:rPr lang="en-US" dirty="0" err="1"/>
              <a:t>komisyonuna</a:t>
            </a:r>
            <a:r>
              <a:rPr lang="en-US" dirty="0"/>
              <a:t> </a:t>
            </a:r>
            <a:r>
              <a:rPr lang="en-US" dirty="0" err="1"/>
              <a:t>sevk</a:t>
            </a:r>
            <a:r>
              <a:rPr lang="en-US" dirty="0"/>
              <a:t> </a:t>
            </a:r>
            <a:r>
              <a:rPr lang="en-US" dirty="0" err="1"/>
              <a:t>edilmesinden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beyannameler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uygulanmaz</a:t>
            </a:r>
            <a:r>
              <a:rPr lang="en-US" dirty="0"/>
              <a:t>.)</a:t>
            </a:r>
          </a:p>
          <a:p>
            <a:r>
              <a:rPr lang="en-US" dirty="0" err="1"/>
              <a:t>Izaha</a:t>
            </a:r>
            <a:r>
              <a:rPr lang="en-US" dirty="0"/>
              <a:t> </a:t>
            </a:r>
            <a:r>
              <a:rPr lang="en-US" dirty="0" err="1"/>
              <a:t>davet</a:t>
            </a:r>
            <a:r>
              <a:rPr lang="en-US" dirty="0"/>
              <a:t> </a:t>
            </a:r>
            <a:r>
              <a:rPr lang="en-US" dirty="0" err="1"/>
              <a:t>kapsamında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beyannameler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%20 </a:t>
            </a:r>
            <a:r>
              <a:rPr lang="en-US" dirty="0" err="1"/>
              <a:t>oranında</a:t>
            </a:r>
            <a:r>
              <a:rPr lang="en-US" dirty="0"/>
              <a:t> </a:t>
            </a:r>
            <a:r>
              <a:rPr lang="en-US" dirty="0" err="1"/>
              <a:t>kesilir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012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2. USULSÜZLÜK SUÇLARI </a:t>
            </a:r>
          </a:p>
          <a:p>
            <a:r>
              <a:rPr lang="en-US" dirty="0" smtClean="0"/>
              <a:t>VUK </a:t>
            </a:r>
            <a:r>
              <a:rPr lang="en-US" dirty="0" err="1" smtClean="0"/>
              <a:t>md.</a:t>
            </a:r>
            <a:r>
              <a:rPr lang="en-US" dirty="0" smtClean="0"/>
              <a:t> 351 e </a:t>
            </a:r>
            <a:r>
              <a:rPr lang="en-US" dirty="0" err="1" smtClean="0"/>
              <a:t>göre</a:t>
            </a:r>
            <a:r>
              <a:rPr lang="en-US" dirty="0" smtClean="0"/>
              <a:t> 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“</a:t>
            </a:r>
            <a:r>
              <a:rPr lang="en-US" dirty="0" err="1" smtClean="0"/>
              <a:t>usulsüzlük</a:t>
            </a:r>
            <a:r>
              <a:rPr lang="en-US" dirty="0"/>
              <a:t>,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kanunlarının</a:t>
            </a:r>
            <a:r>
              <a:rPr lang="en-US" dirty="0"/>
              <a:t> </a:t>
            </a:r>
            <a:r>
              <a:rPr lang="en-US" u="sng" dirty="0" err="1">
                <a:solidFill>
                  <a:srgbClr val="FF0000"/>
                </a:solidFill>
              </a:rPr>
              <a:t>şekle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ve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usule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müteallik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hükümlerine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riayet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edilmemes</a:t>
            </a:r>
            <a:r>
              <a:rPr lang="en-US" dirty="0" err="1" smtClean="0"/>
              <a:t>i</a:t>
            </a:r>
            <a:r>
              <a:rPr lang="en-US" dirty="0" smtClean="0"/>
              <a:t>” </a:t>
            </a:r>
            <a:r>
              <a:rPr lang="en-US" dirty="0" err="1" smtClean="0"/>
              <a:t>şeklinde</a:t>
            </a:r>
            <a:r>
              <a:rPr lang="en-US" dirty="0" smtClean="0"/>
              <a:t> </a:t>
            </a:r>
            <a:r>
              <a:rPr lang="en-US" dirty="0" err="1" smtClean="0"/>
              <a:t>tanımlanır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 smtClean="0"/>
              <a:t>Şekli</a:t>
            </a:r>
            <a:r>
              <a:rPr lang="en-US" dirty="0" smtClean="0"/>
              <a:t> </a:t>
            </a:r>
            <a:r>
              <a:rPr lang="en-US" dirty="0" err="1" smtClean="0"/>
              <a:t>ödevlerin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getirilmemesi</a:t>
            </a:r>
            <a:r>
              <a:rPr lang="en-US" dirty="0" smtClean="0"/>
              <a:t> </a:t>
            </a:r>
            <a:r>
              <a:rPr lang="en-US" dirty="0" err="1" smtClean="0"/>
              <a:t>ileride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kaybına</a:t>
            </a:r>
            <a:r>
              <a:rPr lang="en-US" dirty="0" smtClean="0"/>
              <a:t> da </a:t>
            </a:r>
            <a:r>
              <a:rPr lang="en-US" dirty="0" err="1" smtClean="0"/>
              <a:t>sebep</a:t>
            </a:r>
            <a:r>
              <a:rPr lang="en-US" dirty="0" smtClean="0"/>
              <a:t> </a:t>
            </a:r>
            <a:r>
              <a:rPr lang="en-US" dirty="0" err="1" smtClean="0"/>
              <a:t>olabileceğinden</a:t>
            </a:r>
            <a:r>
              <a:rPr lang="en-US" dirty="0" smtClean="0"/>
              <a:t> </a:t>
            </a:r>
            <a:r>
              <a:rPr lang="en-US" dirty="0" err="1" smtClean="0"/>
              <a:t>yaptırıma</a:t>
            </a:r>
            <a:r>
              <a:rPr lang="en-US" dirty="0" smtClean="0"/>
              <a:t> </a:t>
            </a:r>
            <a:r>
              <a:rPr lang="en-US" dirty="0" err="1" smtClean="0"/>
              <a:t>bağlanmıştır</a:t>
            </a:r>
            <a:r>
              <a:rPr lang="en-US" dirty="0" smtClean="0"/>
              <a:t>.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tehlike</a:t>
            </a:r>
            <a:r>
              <a:rPr lang="en-US" dirty="0" smtClean="0"/>
              <a:t> </a:t>
            </a:r>
            <a:r>
              <a:rPr lang="en-US" dirty="0" err="1" smtClean="0"/>
              <a:t>suçu</a:t>
            </a:r>
            <a:r>
              <a:rPr lang="en-US" dirty="0" smtClean="0"/>
              <a:t> </a:t>
            </a:r>
            <a:r>
              <a:rPr lang="en-US" dirty="0" err="1" smtClean="0"/>
              <a:t>kapsamına</a:t>
            </a:r>
            <a:r>
              <a:rPr lang="en-US" dirty="0" smtClean="0"/>
              <a:t> </a:t>
            </a:r>
            <a:r>
              <a:rPr lang="en-US" dirty="0" err="1" smtClean="0"/>
              <a:t>girer</a:t>
            </a:r>
            <a:r>
              <a:rPr lang="en-US" dirty="0" smtClean="0"/>
              <a:t>. 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usulsüzlük</a:t>
            </a:r>
            <a:r>
              <a:rPr lang="en-US" dirty="0" smtClean="0"/>
              <a:t> </a:t>
            </a:r>
            <a:r>
              <a:rPr lang="en-US" dirty="0" err="1" smtClean="0"/>
              <a:t>kanunda</a:t>
            </a:r>
            <a:r>
              <a:rPr lang="en-US" dirty="0" smtClean="0"/>
              <a:t> </a:t>
            </a:r>
            <a:r>
              <a:rPr lang="en-US" dirty="0" err="1" smtClean="0"/>
              <a:t>tanımlamıştır</a:t>
            </a:r>
            <a:r>
              <a:rPr lang="en-US" dirty="0" smtClean="0"/>
              <a:t>.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Usulsüzlükler</a:t>
            </a:r>
            <a:r>
              <a:rPr lang="en-US" dirty="0" smtClean="0"/>
              <a:t>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usulsüzlükler</a:t>
            </a:r>
            <a:endParaRPr lang="en-US" dirty="0" smtClean="0"/>
          </a:p>
          <a:p>
            <a:r>
              <a:rPr lang="en-US" dirty="0" err="1"/>
              <a:t>Usulsüzlükler</a:t>
            </a:r>
            <a:r>
              <a:rPr lang="en-US" dirty="0"/>
              <a:t>,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üzerinden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kanuna</a:t>
            </a:r>
            <a:r>
              <a:rPr lang="en-US" dirty="0" smtClean="0"/>
              <a:t> </a:t>
            </a:r>
            <a:r>
              <a:rPr lang="en-US" dirty="0" err="1" smtClean="0"/>
              <a:t>ekli</a:t>
            </a:r>
            <a:r>
              <a:rPr lang="en-US" dirty="0" smtClean="0"/>
              <a:t> </a:t>
            </a:r>
            <a:r>
              <a:rPr lang="en-US" dirty="0" err="1"/>
              <a:t>cetvele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maktu</a:t>
            </a:r>
            <a:r>
              <a:rPr lang="en-US" dirty="0" smtClean="0"/>
              <a:t> </a:t>
            </a:r>
            <a:r>
              <a:rPr lang="en-US" dirty="0" err="1" smtClean="0"/>
              <a:t>tutarlara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cezalandırılır</a:t>
            </a:r>
            <a:r>
              <a:rPr lang="en-US" dirty="0"/>
              <a:t>. </a:t>
            </a:r>
            <a:r>
              <a:rPr lang="en-US" dirty="0" err="1"/>
              <a:t>Usulsüzlük</a:t>
            </a:r>
            <a:r>
              <a:rPr lang="en-US" dirty="0"/>
              <a:t> </a:t>
            </a:r>
            <a:r>
              <a:rPr lang="en-US" dirty="0" err="1"/>
              <a:t>fiili</a:t>
            </a:r>
            <a:r>
              <a:rPr lang="en-US" dirty="0"/>
              <a:t> </a:t>
            </a:r>
            <a:r>
              <a:rPr lang="en-US" dirty="0" err="1"/>
              <a:t>re'sen</a:t>
            </a:r>
            <a:r>
              <a:rPr lang="en-US" dirty="0"/>
              <a:t> </a:t>
            </a:r>
            <a:r>
              <a:rPr lang="en-US" dirty="0" err="1"/>
              <a:t>takdiri</a:t>
            </a:r>
            <a:r>
              <a:rPr lang="en-US" dirty="0"/>
              <a:t> </a:t>
            </a:r>
            <a:r>
              <a:rPr lang="en-US" dirty="0" err="1"/>
              <a:t>gerektirirse</a:t>
            </a:r>
            <a:r>
              <a:rPr lang="en-US" dirty="0"/>
              <a:t>,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cetvelde</a:t>
            </a:r>
            <a:r>
              <a:rPr lang="en-US" dirty="0"/>
              <a:t>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cezalar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kat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kesilir</a:t>
            </a:r>
            <a:r>
              <a:rPr lang="en-US" dirty="0"/>
              <a:t>.</a:t>
            </a:r>
          </a:p>
          <a:p>
            <a:endParaRPr lang="en-US" dirty="0"/>
          </a:p>
          <a:p>
            <a:pPr marL="514350" indent="-51435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523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2. USULSÜZLÜK SUÇLARI </a:t>
            </a:r>
          </a:p>
          <a:p>
            <a:r>
              <a:rPr lang="en-US" dirty="0" smtClean="0"/>
              <a:t>VUK </a:t>
            </a:r>
            <a:r>
              <a:rPr lang="en-US" dirty="0" err="1" smtClean="0"/>
              <a:t>md.</a:t>
            </a:r>
            <a:r>
              <a:rPr lang="en-US" dirty="0" smtClean="0"/>
              <a:t> 351 e </a:t>
            </a:r>
            <a:r>
              <a:rPr lang="en-US" dirty="0" err="1" smtClean="0"/>
              <a:t>göre</a:t>
            </a:r>
            <a:r>
              <a:rPr lang="en-US" dirty="0" smtClean="0"/>
              <a:t> 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“</a:t>
            </a:r>
            <a:r>
              <a:rPr lang="en-US" dirty="0" err="1" smtClean="0"/>
              <a:t>usulsüzlük</a:t>
            </a:r>
            <a:r>
              <a:rPr lang="en-US" dirty="0"/>
              <a:t>,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kanunlarının</a:t>
            </a:r>
            <a:r>
              <a:rPr lang="en-US" dirty="0"/>
              <a:t> </a:t>
            </a:r>
            <a:r>
              <a:rPr lang="en-US" u="sng" dirty="0" err="1">
                <a:solidFill>
                  <a:srgbClr val="FF0000"/>
                </a:solidFill>
              </a:rPr>
              <a:t>şekle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ve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usule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müteallik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hükümlerine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riayet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edilmemes</a:t>
            </a:r>
            <a:r>
              <a:rPr lang="en-US" dirty="0" err="1" smtClean="0"/>
              <a:t>i</a:t>
            </a:r>
            <a:r>
              <a:rPr lang="en-US" dirty="0" smtClean="0"/>
              <a:t>” </a:t>
            </a:r>
            <a:r>
              <a:rPr lang="en-US" dirty="0" err="1" smtClean="0"/>
              <a:t>şeklinde</a:t>
            </a:r>
            <a:r>
              <a:rPr lang="en-US" dirty="0" smtClean="0"/>
              <a:t> </a:t>
            </a:r>
            <a:r>
              <a:rPr lang="en-US" dirty="0" err="1" smtClean="0"/>
              <a:t>tanımlanır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 smtClean="0"/>
              <a:t>Şekli</a:t>
            </a:r>
            <a:r>
              <a:rPr lang="en-US" dirty="0" smtClean="0"/>
              <a:t> </a:t>
            </a:r>
            <a:r>
              <a:rPr lang="en-US" dirty="0" err="1" smtClean="0"/>
              <a:t>ödevlerin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getirilmemesi</a:t>
            </a:r>
            <a:r>
              <a:rPr lang="en-US" dirty="0" smtClean="0"/>
              <a:t> </a:t>
            </a:r>
            <a:r>
              <a:rPr lang="en-US" dirty="0" err="1" smtClean="0"/>
              <a:t>ileride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kaybına</a:t>
            </a:r>
            <a:r>
              <a:rPr lang="en-US" dirty="0" smtClean="0"/>
              <a:t> da </a:t>
            </a:r>
            <a:r>
              <a:rPr lang="en-US" dirty="0" err="1" smtClean="0"/>
              <a:t>sebep</a:t>
            </a:r>
            <a:r>
              <a:rPr lang="en-US" dirty="0" smtClean="0"/>
              <a:t> </a:t>
            </a:r>
            <a:r>
              <a:rPr lang="en-US" dirty="0" err="1" smtClean="0"/>
              <a:t>olabileceğinden</a:t>
            </a:r>
            <a:r>
              <a:rPr lang="en-US" dirty="0" smtClean="0"/>
              <a:t> </a:t>
            </a:r>
            <a:r>
              <a:rPr lang="en-US" dirty="0" err="1" smtClean="0"/>
              <a:t>yaptırıma</a:t>
            </a:r>
            <a:r>
              <a:rPr lang="en-US" dirty="0" smtClean="0"/>
              <a:t> </a:t>
            </a:r>
            <a:r>
              <a:rPr lang="en-US" dirty="0" err="1" smtClean="0"/>
              <a:t>bağlanmıştır</a:t>
            </a:r>
            <a:r>
              <a:rPr lang="en-US" dirty="0" smtClean="0"/>
              <a:t>.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tehlike</a:t>
            </a:r>
            <a:r>
              <a:rPr lang="en-US" dirty="0" smtClean="0"/>
              <a:t> </a:t>
            </a:r>
            <a:r>
              <a:rPr lang="en-US" dirty="0" err="1" smtClean="0"/>
              <a:t>suçu</a:t>
            </a:r>
            <a:r>
              <a:rPr lang="en-US" dirty="0" smtClean="0"/>
              <a:t> </a:t>
            </a:r>
            <a:r>
              <a:rPr lang="en-US" dirty="0" err="1" smtClean="0"/>
              <a:t>kapsamına</a:t>
            </a:r>
            <a:r>
              <a:rPr lang="en-US" dirty="0" smtClean="0"/>
              <a:t> </a:t>
            </a:r>
            <a:r>
              <a:rPr lang="en-US" dirty="0" err="1" smtClean="0"/>
              <a:t>girer</a:t>
            </a:r>
            <a:r>
              <a:rPr lang="en-US" dirty="0" smtClean="0"/>
              <a:t>. 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usulsüzlük</a:t>
            </a:r>
            <a:r>
              <a:rPr lang="en-US" dirty="0" smtClean="0"/>
              <a:t> </a:t>
            </a:r>
            <a:r>
              <a:rPr lang="en-US" dirty="0" err="1" smtClean="0"/>
              <a:t>kanunda</a:t>
            </a:r>
            <a:r>
              <a:rPr lang="en-US" dirty="0" smtClean="0"/>
              <a:t> </a:t>
            </a:r>
            <a:r>
              <a:rPr lang="en-US" dirty="0" err="1" smtClean="0"/>
              <a:t>tanımlamıştır</a:t>
            </a:r>
            <a:r>
              <a:rPr lang="en-US" dirty="0" smtClean="0"/>
              <a:t>.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Usulsüzlükler</a:t>
            </a:r>
            <a:r>
              <a:rPr lang="en-US" dirty="0" smtClean="0"/>
              <a:t>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usulsüzlükler</a:t>
            </a:r>
            <a:endParaRPr lang="en-US" dirty="0" smtClean="0"/>
          </a:p>
          <a:p>
            <a:r>
              <a:rPr lang="en-US" dirty="0" err="1"/>
              <a:t>Usulsüzlükler</a:t>
            </a:r>
            <a:r>
              <a:rPr lang="en-US" dirty="0"/>
              <a:t>,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üzerinden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kanuna</a:t>
            </a:r>
            <a:r>
              <a:rPr lang="en-US" dirty="0" smtClean="0"/>
              <a:t> </a:t>
            </a:r>
            <a:r>
              <a:rPr lang="en-US" dirty="0" err="1" smtClean="0"/>
              <a:t>ekli</a:t>
            </a:r>
            <a:r>
              <a:rPr lang="en-US" dirty="0" smtClean="0"/>
              <a:t> </a:t>
            </a:r>
            <a:r>
              <a:rPr lang="en-US" dirty="0" err="1"/>
              <a:t>cetvele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maktu</a:t>
            </a:r>
            <a:r>
              <a:rPr lang="en-US" dirty="0" smtClean="0"/>
              <a:t> </a:t>
            </a:r>
            <a:r>
              <a:rPr lang="en-US" dirty="0" err="1" smtClean="0"/>
              <a:t>tutarlara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cezalandırılır</a:t>
            </a:r>
            <a:r>
              <a:rPr lang="en-US" dirty="0"/>
              <a:t>. </a:t>
            </a:r>
            <a:r>
              <a:rPr lang="en-US" dirty="0" err="1"/>
              <a:t>Usulsüzlük</a:t>
            </a:r>
            <a:r>
              <a:rPr lang="en-US" dirty="0"/>
              <a:t> </a:t>
            </a:r>
            <a:r>
              <a:rPr lang="en-US" dirty="0" err="1"/>
              <a:t>fiili</a:t>
            </a:r>
            <a:r>
              <a:rPr lang="en-US" dirty="0"/>
              <a:t> </a:t>
            </a:r>
            <a:r>
              <a:rPr lang="en-US" dirty="0" err="1"/>
              <a:t>re'sen</a:t>
            </a:r>
            <a:r>
              <a:rPr lang="en-US" dirty="0"/>
              <a:t> </a:t>
            </a:r>
            <a:r>
              <a:rPr lang="en-US" dirty="0" err="1"/>
              <a:t>takdiri</a:t>
            </a:r>
            <a:r>
              <a:rPr lang="en-US" dirty="0"/>
              <a:t> </a:t>
            </a:r>
            <a:r>
              <a:rPr lang="en-US" dirty="0" err="1"/>
              <a:t>gerektirirse</a:t>
            </a:r>
            <a:r>
              <a:rPr lang="en-US" dirty="0"/>
              <a:t>,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cetvelde</a:t>
            </a:r>
            <a:r>
              <a:rPr lang="en-US" dirty="0"/>
              <a:t>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cezalar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kat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kesilir</a:t>
            </a:r>
            <a:r>
              <a:rPr lang="en-US" dirty="0"/>
              <a:t>.</a:t>
            </a:r>
          </a:p>
          <a:p>
            <a:endParaRPr lang="en-US" dirty="0"/>
          </a:p>
          <a:p>
            <a:pPr marL="514350" indent="-51435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635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BİRİNCİ DERECE USULSÜZLÜK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harç</a:t>
            </a:r>
            <a:r>
              <a:rPr lang="en-US" dirty="0"/>
              <a:t> </a:t>
            </a:r>
            <a:r>
              <a:rPr lang="en-US" dirty="0" err="1"/>
              <a:t>beyannamelerinin</a:t>
            </a:r>
            <a:r>
              <a:rPr lang="en-US" dirty="0"/>
              <a:t> </a:t>
            </a:r>
            <a:r>
              <a:rPr lang="en-US" dirty="0" err="1"/>
              <a:t>süresinde</a:t>
            </a:r>
            <a:r>
              <a:rPr lang="en-US" dirty="0"/>
              <a:t> </a:t>
            </a:r>
            <a:r>
              <a:rPr lang="en-US" dirty="0" err="1"/>
              <a:t>verilmemiş</a:t>
            </a:r>
            <a:r>
              <a:rPr lang="en-US" dirty="0"/>
              <a:t> </a:t>
            </a:r>
            <a:r>
              <a:rPr lang="en-US" dirty="0" err="1" smtClean="0"/>
              <a:t>olması</a:t>
            </a:r>
            <a:r>
              <a:rPr lang="en-US" dirty="0"/>
              <a:t>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anuna</a:t>
            </a:r>
            <a:r>
              <a:rPr lang="en-US" dirty="0" smtClean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tutulması</a:t>
            </a:r>
            <a:r>
              <a:rPr lang="en-US" dirty="0"/>
              <a:t> </a:t>
            </a:r>
            <a:r>
              <a:rPr lang="en-US" dirty="0" err="1"/>
              <a:t>mecburi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defterlerden</a:t>
            </a:r>
            <a:r>
              <a:rPr lang="en-US" dirty="0"/>
              <a:t>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tutulmamış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 smtClean="0"/>
              <a:t>;</a:t>
            </a:r>
            <a:r>
              <a:rPr lang="en-US" dirty="0"/>
              <a:t>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Defter </a:t>
            </a:r>
            <a:r>
              <a:rPr lang="en-US" dirty="0" err="1"/>
              <a:t>kayıtlarının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bunlarla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vesikaların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incelemesi</a:t>
            </a:r>
            <a:r>
              <a:rPr lang="en-US" dirty="0"/>
              <a:t> </a:t>
            </a:r>
            <a:r>
              <a:rPr lang="en-US" dirty="0" err="1"/>
              <a:t>yapılmasına</a:t>
            </a:r>
            <a:r>
              <a:rPr lang="en-US" dirty="0"/>
              <a:t> </a:t>
            </a:r>
            <a:r>
              <a:rPr lang="en-US" dirty="0" err="1"/>
              <a:t>imkan</a:t>
            </a:r>
            <a:r>
              <a:rPr lang="en-US" dirty="0"/>
              <a:t> </a:t>
            </a:r>
            <a:r>
              <a:rPr lang="en-US" dirty="0" err="1"/>
              <a:t>vermeyecek</a:t>
            </a:r>
            <a:r>
              <a:rPr lang="en-US" dirty="0"/>
              <a:t> </a:t>
            </a:r>
            <a:r>
              <a:rPr lang="en-US" dirty="0" err="1"/>
              <a:t>derecede</a:t>
            </a:r>
            <a:r>
              <a:rPr lang="en-US" dirty="0"/>
              <a:t> </a:t>
            </a:r>
            <a:r>
              <a:rPr lang="en-US" dirty="0" err="1"/>
              <a:t>noksan</a:t>
            </a:r>
            <a:r>
              <a:rPr lang="en-US" dirty="0"/>
              <a:t>, </a:t>
            </a:r>
            <a:r>
              <a:rPr lang="en-US" dirty="0" err="1"/>
              <a:t>usulsüz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karışık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 smtClean="0"/>
              <a:t>; </a:t>
            </a:r>
            <a:r>
              <a:rPr lang="en-US" dirty="0"/>
              <a:t>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Çiftçiler</a:t>
            </a:r>
            <a:r>
              <a:rPr lang="en-US" dirty="0" smtClean="0"/>
              <a:t> </a:t>
            </a:r>
            <a:r>
              <a:rPr lang="en-US" dirty="0" err="1"/>
              <a:t>tarafından</a:t>
            </a:r>
            <a:r>
              <a:rPr lang="en-US" dirty="0"/>
              <a:t> 245 </a:t>
            </a:r>
            <a:r>
              <a:rPr lang="en-US" dirty="0" err="1"/>
              <a:t>nci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hükmüne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muhtar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ihtiyar</a:t>
            </a:r>
            <a:r>
              <a:rPr lang="en-US" dirty="0"/>
              <a:t> </a:t>
            </a:r>
            <a:r>
              <a:rPr lang="en-US" dirty="0" err="1"/>
              <a:t>heyetlerince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davete</a:t>
            </a:r>
            <a:r>
              <a:rPr lang="en-US" dirty="0"/>
              <a:t> </a:t>
            </a:r>
            <a:r>
              <a:rPr lang="en-US" dirty="0" err="1"/>
              <a:t>müddetinde</a:t>
            </a:r>
            <a:r>
              <a:rPr lang="en-US" dirty="0"/>
              <a:t> </a:t>
            </a:r>
            <a:r>
              <a:rPr lang="en-US" dirty="0" err="1"/>
              <a:t>icabet</a:t>
            </a:r>
            <a:r>
              <a:rPr lang="en-US" dirty="0"/>
              <a:t> </a:t>
            </a:r>
            <a:r>
              <a:rPr lang="en-US" dirty="0" err="1"/>
              <a:t>edilmemesi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Kanunun</a:t>
            </a:r>
            <a:r>
              <a:rPr lang="en-US" dirty="0" smtClean="0"/>
              <a:t> </a:t>
            </a:r>
            <a:r>
              <a:rPr lang="en-US" dirty="0" err="1"/>
              <a:t>kayıt</a:t>
            </a:r>
            <a:r>
              <a:rPr lang="en-US" dirty="0"/>
              <a:t> </a:t>
            </a:r>
            <a:r>
              <a:rPr lang="en-US" dirty="0" err="1"/>
              <a:t>nizamına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hükümlerine</a:t>
            </a:r>
            <a:r>
              <a:rPr lang="en-US" dirty="0"/>
              <a:t> (</a:t>
            </a:r>
            <a:r>
              <a:rPr lang="en-US" dirty="0" err="1"/>
              <a:t>Madde</a:t>
            </a:r>
            <a:r>
              <a:rPr lang="en-US" dirty="0"/>
              <a:t> 215 - 219) </a:t>
            </a:r>
            <a:r>
              <a:rPr lang="en-US" dirty="0" err="1"/>
              <a:t>uyulmamış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(Her </a:t>
            </a:r>
            <a:r>
              <a:rPr lang="en-US" dirty="0" err="1"/>
              <a:t>incelemede</a:t>
            </a:r>
            <a:r>
              <a:rPr lang="en-US" dirty="0"/>
              <a:t> </a:t>
            </a:r>
            <a:r>
              <a:rPr lang="en-US" dirty="0" err="1"/>
              <a:t>inceleme</a:t>
            </a:r>
            <a:r>
              <a:rPr lang="en-US" dirty="0"/>
              <a:t> </a:t>
            </a:r>
            <a:r>
              <a:rPr lang="en-US" dirty="0" err="1"/>
              <a:t>tarihine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yılı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usulsüzlükler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fiil</a:t>
            </a:r>
            <a:r>
              <a:rPr lang="en-US" dirty="0"/>
              <a:t> </a:t>
            </a:r>
            <a:r>
              <a:rPr lang="en-US" dirty="0" err="1"/>
              <a:t>sayılır</a:t>
            </a:r>
            <a:r>
              <a:rPr lang="en-US" dirty="0"/>
              <a:t>);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İşe</a:t>
            </a:r>
            <a:r>
              <a:rPr lang="en-US" dirty="0"/>
              <a:t> </a:t>
            </a:r>
            <a:r>
              <a:rPr lang="en-US" dirty="0" err="1"/>
              <a:t>başlamanın</a:t>
            </a:r>
            <a:r>
              <a:rPr lang="en-US" dirty="0"/>
              <a:t> </a:t>
            </a:r>
            <a:r>
              <a:rPr lang="en-US" dirty="0" err="1"/>
              <a:t>zamanında</a:t>
            </a:r>
            <a:r>
              <a:rPr lang="en-US" dirty="0"/>
              <a:t> </a:t>
            </a:r>
            <a:r>
              <a:rPr lang="en-US" dirty="0" err="1"/>
              <a:t>bildirilmemesi</a:t>
            </a:r>
            <a:r>
              <a:rPr lang="en-US" dirty="0" smtClean="0"/>
              <a:t>;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Tasdiki</a:t>
            </a:r>
            <a:r>
              <a:rPr lang="en-US" dirty="0" smtClean="0"/>
              <a:t> </a:t>
            </a:r>
            <a:r>
              <a:rPr lang="en-US" dirty="0" err="1"/>
              <a:t>mecburi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defterlerden</a:t>
            </a:r>
            <a:r>
              <a:rPr lang="en-US" dirty="0"/>
              <a:t>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tasdik</a:t>
            </a:r>
            <a:r>
              <a:rPr lang="en-US" dirty="0"/>
              <a:t> </a:t>
            </a:r>
            <a:r>
              <a:rPr lang="en-US" dirty="0" err="1"/>
              <a:t>muamelesinin</a:t>
            </a:r>
            <a:r>
              <a:rPr lang="en-US" dirty="0"/>
              <a:t> </a:t>
            </a:r>
            <a:r>
              <a:rPr lang="en-US" dirty="0" err="1"/>
              <a:t>yaptırılmamış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(</a:t>
            </a:r>
            <a:r>
              <a:rPr lang="en-US" dirty="0" err="1"/>
              <a:t>Kanuni</a:t>
            </a:r>
            <a:r>
              <a:rPr lang="en-US" dirty="0"/>
              <a:t> </a:t>
            </a:r>
            <a:r>
              <a:rPr lang="en-US" dirty="0" err="1"/>
              <a:t>sürenin</a:t>
            </a:r>
            <a:r>
              <a:rPr lang="en-US" dirty="0"/>
              <a:t> </a:t>
            </a:r>
            <a:r>
              <a:rPr lang="en-US" dirty="0" err="1"/>
              <a:t>sonundan</a:t>
            </a:r>
            <a:r>
              <a:rPr lang="en-US" dirty="0"/>
              <a:t> </a:t>
            </a:r>
            <a:r>
              <a:rPr lang="en-US" dirty="0" err="1"/>
              <a:t>başlayarak</a:t>
            </a:r>
            <a:r>
              <a:rPr lang="en-US" dirty="0"/>
              <a:t> 1 ay </a:t>
            </a:r>
            <a:r>
              <a:rPr lang="en-US" dirty="0" err="1"/>
              <a:t>geçtikten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tasdik</a:t>
            </a:r>
            <a:r>
              <a:rPr lang="en-US" dirty="0"/>
              <a:t> </a:t>
            </a:r>
            <a:r>
              <a:rPr lang="en-US" dirty="0" err="1"/>
              <a:t>ettirilenler</a:t>
            </a:r>
            <a:r>
              <a:rPr lang="en-US" dirty="0"/>
              <a:t>, </a:t>
            </a:r>
            <a:r>
              <a:rPr lang="en-US" dirty="0" err="1"/>
              <a:t>tasdik</a:t>
            </a:r>
            <a:r>
              <a:rPr lang="en-US" dirty="0"/>
              <a:t> </a:t>
            </a:r>
            <a:r>
              <a:rPr lang="en-US" dirty="0" err="1"/>
              <a:t>ettirilmemiş</a:t>
            </a:r>
            <a:r>
              <a:rPr lang="en-US" dirty="0"/>
              <a:t> </a:t>
            </a:r>
            <a:r>
              <a:rPr lang="en-US" dirty="0" err="1"/>
              <a:t>sayılır</a:t>
            </a:r>
            <a:r>
              <a:rPr lang="en-US" dirty="0"/>
              <a:t>.)</a:t>
            </a:r>
            <a:r>
              <a:rPr lang="en-US" dirty="0" smtClean="0"/>
              <a:t>;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/>
              <a:t>ücretler</a:t>
            </a:r>
            <a:r>
              <a:rPr lang="en-US" dirty="0"/>
              <a:t> </a:t>
            </a:r>
            <a:r>
              <a:rPr lang="en-US" dirty="0" err="1"/>
              <a:t>üzerinden</a:t>
            </a:r>
            <a:r>
              <a:rPr lang="en-US" dirty="0"/>
              <a:t> </a:t>
            </a:r>
            <a:r>
              <a:rPr lang="en-US" dirty="0" err="1"/>
              <a:t>salınan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 </a:t>
            </a:r>
            <a:r>
              <a:rPr lang="en-US" dirty="0" err="1"/>
              <a:t>Vergisinde</a:t>
            </a:r>
            <a:r>
              <a:rPr lang="en-US" dirty="0"/>
              <a:t>, </a:t>
            </a:r>
            <a:r>
              <a:rPr lang="en-US" dirty="0" err="1"/>
              <a:t>tarh</a:t>
            </a:r>
            <a:r>
              <a:rPr lang="en-US" dirty="0"/>
              <a:t> </a:t>
            </a:r>
            <a:r>
              <a:rPr lang="en-US" dirty="0" err="1"/>
              <a:t>zamanı</a:t>
            </a:r>
            <a:r>
              <a:rPr lang="en-US" dirty="0"/>
              <a:t> </a:t>
            </a:r>
            <a:r>
              <a:rPr lang="en-US" dirty="0" err="1"/>
              <a:t>geçtiği</a:t>
            </a:r>
            <a:r>
              <a:rPr lang="en-US" dirty="0"/>
              <a:t> </a:t>
            </a:r>
            <a:r>
              <a:rPr lang="en-US" dirty="0" err="1"/>
              <a:t>halde</a:t>
            </a:r>
            <a:r>
              <a:rPr lang="en-US" dirty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tarh</a:t>
            </a:r>
            <a:r>
              <a:rPr lang="en-US" dirty="0"/>
              <a:t> </a:t>
            </a:r>
            <a:r>
              <a:rPr lang="en-US" dirty="0" err="1"/>
              <a:t>ettirilmemiş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 smtClean="0"/>
              <a:t>;</a:t>
            </a:r>
          </a:p>
          <a:p>
            <a:pPr marL="514350" indent="-514350">
              <a:buAutoNum type="arabicPeriod"/>
            </a:pPr>
            <a:r>
              <a:rPr lang="en-US" dirty="0"/>
              <a:t> </a:t>
            </a:r>
            <a:r>
              <a:rPr lang="en-US" dirty="0" err="1" smtClean="0"/>
              <a:t>Veraset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intikal</a:t>
            </a:r>
            <a:r>
              <a:rPr lang="en-US" dirty="0"/>
              <a:t> </a:t>
            </a:r>
            <a:r>
              <a:rPr lang="en-US" dirty="0" err="1"/>
              <a:t>vergisi</a:t>
            </a:r>
            <a:r>
              <a:rPr lang="en-US" dirty="0"/>
              <a:t> </a:t>
            </a:r>
            <a:r>
              <a:rPr lang="en-US" dirty="0" err="1"/>
              <a:t>beyannamesinin</a:t>
            </a:r>
            <a:r>
              <a:rPr lang="en-US" dirty="0"/>
              <a:t> 342 </a:t>
            </a:r>
            <a:r>
              <a:rPr lang="en-US" dirty="0" err="1"/>
              <a:t>nci</a:t>
            </a:r>
            <a:r>
              <a:rPr lang="en-US" dirty="0"/>
              <a:t> </a:t>
            </a:r>
            <a:r>
              <a:rPr lang="en-US" dirty="0" err="1"/>
              <a:t>maddenin</a:t>
            </a:r>
            <a:r>
              <a:rPr lang="en-US" dirty="0"/>
              <a:t> </a:t>
            </a:r>
            <a:r>
              <a:rPr lang="en-US" dirty="0" err="1"/>
              <a:t>ikinci</a:t>
            </a:r>
            <a:r>
              <a:rPr lang="en-US" dirty="0"/>
              <a:t> </a:t>
            </a:r>
            <a:r>
              <a:rPr lang="en-US" dirty="0" err="1"/>
              <a:t>fıkrasında</a:t>
            </a:r>
            <a:r>
              <a:rPr lang="en-US" dirty="0"/>
              <a:t> </a:t>
            </a:r>
            <a:r>
              <a:rPr lang="en-US" dirty="0" err="1"/>
              <a:t>belirtilen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verilmiş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 smtClean="0"/>
              <a:t>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675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İKİNCİ DERECE USULSÜZLÜKLER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Veraset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intikal</a:t>
            </a:r>
            <a:r>
              <a:rPr lang="en-US" dirty="0"/>
              <a:t> </a:t>
            </a:r>
            <a:r>
              <a:rPr lang="en-US" dirty="0" err="1"/>
              <a:t>Vergisi</a:t>
            </a:r>
            <a:r>
              <a:rPr lang="en-US" dirty="0"/>
              <a:t> </a:t>
            </a:r>
            <a:r>
              <a:rPr lang="en-US" dirty="0" err="1"/>
              <a:t>Beyannamelerinin</a:t>
            </a:r>
            <a:r>
              <a:rPr lang="en-US" dirty="0"/>
              <a:t> </a:t>
            </a:r>
            <a:r>
              <a:rPr lang="en-US" dirty="0" err="1"/>
              <a:t>süresinin</a:t>
            </a:r>
            <a:r>
              <a:rPr lang="en-US" dirty="0"/>
              <a:t> </a:t>
            </a:r>
            <a:r>
              <a:rPr lang="en-US" dirty="0" err="1"/>
              <a:t>sonundan</a:t>
            </a:r>
            <a:r>
              <a:rPr lang="en-US" dirty="0"/>
              <a:t> </a:t>
            </a:r>
            <a:r>
              <a:rPr lang="en-US" dirty="0" err="1"/>
              <a:t>başlayarak</a:t>
            </a:r>
            <a:r>
              <a:rPr lang="en-US" dirty="0"/>
              <a:t> 342 </a:t>
            </a:r>
            <a:r>
              <a:rPr lang="en-US" dirty="0" err="1"/>
              <a:t>nci</a:t>
            </a:r>
            <a:r>
              <a:rPr lang="en-US" dirty="0"/>
              <a:t> </a:t>
            </a:r>
            <a:r>
              <a:rPr lang="en-US" dirty="0" err="1"/>
              <a:t>maddenin</a:t>
            </a:r>
            <a:r>
              <a:rPr lang="en-US" dirty="0"/>
              <a:t> 1 </a:t>
            </a:r>
            <a:r>
              <a:rPr lang="en-US" dirty="0" err="1"/>
              <a:t>inci</a:t>
            </a:r>
            <a:r>
              <a:rPr lang="en-US" dirty="0"/>
              <a:t> </a:t>
            </a:r>
            <a:r>
              <a:rPr lang="en-US" dirty="0" err="1"/>
              <a:t>fıkrasında</a:t>
            </a:r>
            <a:r>
              <a:rPr lang="en-US" dirty="0"/>
              <a:t> </a:t>
            </a:r>
            <a:r>
              <a:rPr lang="en-US" dirty="0" err="1"/>
              <a:t>belirtilen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verilmiş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;  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Ekim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sayım</a:t>
            </a:r>
            <a:r>
              <a:rPr lang="en-US" dirty="0"/>
              <a:t> </a:t>
            </a:r>
            <a:r>
              <a:rPr lang="en-US" dirty="0" err="1"/>
              <a:t>beyanlarının</a:t>
            </a:r>
            <a:r>
              <a:rPr lang="en-US" dirty="0"/>
              <a:t> </a:t>
            </a:r>
            <a:r>
              <a:rPr lang="en-US" dirty="0" err="1"/>
              <a:t>süresi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kanunda</a:t>
            </a:r>
            <a:r>
              <a:rPr lang="en-US" dirty="0"/>
              <a:t> </a:t>
            </a:r>
            <a:r>
              <a:rPr lang="en-US" dirty="0" err="1"/>
              <a:t>istenilen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ihtiva</a:t>
            </a:r>
            <a:r>
              <a:rPr lang="en-US" dirty="0"/>
              <a:t> </a:t>
            </a:r>
            <a:r>
              <a:rPr lang="en-US" dirty="0" err="1"/>
              <a:t>edecek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yapılmaması</a:t>
            </a:r>
            <a:r>
              <a:rPr lang="en-US" dirty="0" smtClean="0"/>
              <a:t>;</a:t>
            </a:r>
            <a:r>
              <a:rPr lang="en-US" dirty="0"/>
              <a:t> 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kanunlarında</a:t>
            </a:r>
            <a:r>
              <a:rPr lang="en-US" dirty="0"/>
              <a:t>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bildirmelerin</a:t>
            </a:r>
            <a:r>
              <a:rPr lang="en-US" dirty="0"/>
              <a:t> </a:t>
            </a:r>
            <a:r>
              <a:rPr lang="en-US" dirty="0" err="1"/>
              <a:t>zamanında</a:t>
            </a:r>
            <a:r>
              <a:rPr lang="en-US" dirty="0"/>
              <a:t> </a:t>
            </a:r>
            <a:r>
              <a:rPr lang="en-US" dirty="0" err="1"/>
              <a:t>yapılmamış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(</a:t>
            </a:r>
            <a:r>
              <a:rPr lang="en-US" dirty="0" err="1"/>
              <a:t>işe</a:t>
            </a:r>
            <a:r>
              <a:rPr lang="en-US" dirty="0"/>
              <a:t> </a:t>
            </a:r>
            <a:r>
              <a:rPr lang="en-US" dirty="0" err="1"/>
              <a:t>başlamayı</a:t>
            </a:r>
            <a:r>
              <a:rPr lang="en-US" dirty="0"/>
              <a:t> </a:t>
            </a:r>
            <a:r>
              <a:rPr lang="en-US" dirty="0" err="1"/>
              <a:t>bildirmek</a:t>
            </a:r>
            <a:r>
              <a:rPr lang="en-US" dirty="0"/>
              <a:t> </a:t>
            </a:r>
            <a:r>
              <a:rPr lang="en-US" dirty="0" err="1"/>
              <a:t>hariç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karnesinin</a:t>
            </a:r>
            <a:r>
              <a:rPr lang="en-US" dirty="0"/>
              <a:t> </a:t>
            </a:r>
            <a:r>
              <a:rPr lang="en-US" dirty="0" err="1"/>
              <a:t>süresinin</a:t>
            </a:r>
            <a:r>
              <a:rPr lang="en-US" dirty="0"/>
              <a:t> </a:t>
            </a:r>
            <a:r>
              <a:rPr lang="en-US" dirty="0" err="1"/>
              <a:t>sonundan</a:t>
            </a:r>
            <a:r>
              <a:rPr lang="en-US" dirty="0"/>
              <a:t> </a:t>
            </a:r>
            <a:r>
              <a:rPr lang="en-US" dirty="0" err="1"/>
              <a:t>başlayarak</a:t>
            </a:r>
            <a:r>
              <a:rPr lang="en-US" dirty="0"/>
              <a:t> 15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geçtiği</a:t>
            </a:r>
            <a:r>
              <a:rPr lang="en-US" dirty="0"/>
              <a:t> </a:t>
            </a:r>
            <a:r>
              <a:rPr lang="en-US" dirty="0" err="1"/>
              <a:t>halde</a:t>
            </a:r>
            <a:r>
              <a:rPr lang="en-US" dirty="0"/>
              <a:t> </a:t>
            </a:r>
            <a:r>
              <a:rPr lang="en-US" dirty="0" err="1"/>
              <a:t>alınmamış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 smtClean="0"/>
              <a:t>;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Tasdiki</a:t>
            </a:r>
            <a:r>
              <a:rPr lang="en-US" dirty="0" smtClean="0"/>
              <a:t> </a:t>
            </a:r>
            <a:r>
              <a:rPr lang="en-US" dirty="0" err="1"/>
              <a:t>mecburi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defterlerden</a:t>
            </a:r>
            <a:r>
              <a:rPr lang="en-US" dirty="0"/>
              <a:t>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tasdik</a:t>
            </a:r>
            <a:r>
              <a:rPr lang="en-US" dirty="0"/>
              <a:t> </a:t>
            </a:r>
            <a:r>
              <a:rPr lang="en-US" dirty="0" err="1"/>
              <a:t>muamelesinin</a:t>
            </a:r>
            <a:r>
              <a:rPr lang="en-US" dirty="0"/>
              <a:t>, </a:t>
            </a:r>
            <a:r>
              <a:rPr lang="en-US" dirty="0" err="1"/>
              <a:t>süresinin</a:t>
            </a:r>
            <a:r>
              <a:rPr lang="en-US" dirty="0"/>
              <a:t> </a:t>
            </a:r>
            <a:r>
              <a:rPr lang="en-US" dirty="0" err="1"/>
              <a:t>sonundan</a:t>
            </a:r>
            <a:r>
              <a:rPr lang="en-US" dirty="0"/>
              <a:t> </a:t>
            </a:r>
            <a:r>
              <a:rPr lang="en-US" dirty="0" err="1"/>
              <a:t>başlayarak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ayiçinde</a:t>
            </a:r>
            <a:r>
              <a:rPr lang="en-US" dirty="0" smtClean="0"/>
              <a:t> </a:t>
            </a:r>
            <a:r>
              <a:rPr lang="en-US" dirty="0" err="1"/>
              <a:t>yaptırılmış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 smtClean="0"/>
              <a:t>;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beyannameleri</a:t>
            </a:r>
            <a:r>
              <a:rPr lang="en-US" dirty="0"/>
              <a:t>, </a:t>
            </a:r>
            <a:r>
              <a:rPr lang="en-US" dirty="0" err="1"/>
              <a:t>bildirimler</a:t>
            </a:r>
            <a:r>
              <a:rPr lang="en-US" dirty="0"/>
              <a:t>, </a:t>
            </a:r>
            <a:r>
              <a:rPr lang="en-US" dirty="0" err="1"/>
              <a:t>evrak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vesikaların</a:t>
            </a:r>
            <a:r>
              <a:rPr lang="en-US" dirty="0"/>
              <a:t> </a:t>
            </a:r>
            <a:r>
              <a:rPr lang="en-US" dirty="0" err="1"/>
              <a:t>kanunen</a:t>
            </a:r>
            <a:r>
              <a:rPr lang="en-US" dirty="0"/>
              <a:t> belli  </a:t>
            </a:r>
            <a:r>
              <a:rPr lang="en-US" dirty="0" err="1"/>
              <a:t>şekil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muhteviyatı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ekleri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bunlarla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düzenlemelere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hükümlere</a:t>
            </a:r>
            <a:r>
              <a:rPr lang="en-US" dirty="0"/>
              <a:t> </a:t>
            </a:r>
            <a:r>
              <a:rPr lang="en-US" dirty="0" err="1"/>
              <a:t>uyulmamış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 smtClean="0"/>
              <a:t>;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Hesap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muamelelerin</a:t>
            </a:r>
            <a:r>
              <a:rPr lang="en-US" dirty="0"/>
              <a:t> </a:t>
            </a:r>
            <a:r>
              <a:rPr lang="en-US" dirty="0" err="1"/>
              <a:t>doğruluk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açıklığını</a:t>
            </a:r>
            <a:r>
              <a:rPr lang="en-US" dirty="0"/>
              <a:t> </a:t>
            </a:r>
            <a:r>
              <a:rPr lang="en-US" dirty="0" err="1"/>
              <a:t>bozmamak</a:t>
            </a:r>
            <a:r>
              <a:rPr lang="en-US" dirty="0"/>
              <a:t> </a:t>
            </a:r>
            <a:r>
              <a:rPr lang="en-US" dirty="0" err="1"/>
              <a:t>şartıyla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evrak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vesikaların</a:t>
            </a:r>
            <a:r>
              <a:rPr lang="en-US" dirty="0"/>
              <a:t> </a:t>
            </a:r>
            <a:r>
              <a:rPr lang="en-US" dirty="0" err="1"/>
              <a:t>bulunmaması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ibraz</a:t>
            </a:r>
            <a:r>
              <a:rPr lang="en-US" dirty="0"/>
              <a:t> </a:t>
            </a:r>
            <a:r>
              <a:rPr lang="en-US" dirty="0" err="1" smtClean="0"/>
              <a:t>edilmemesi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010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ÖZEL USULSÜZLÜKLER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Yine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usulsüzlüklerde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şekle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usule</a:t>
            </a:r>
            <a:r>
              <a:rPr lang="en-US" dirty="0" smtClean="0"/>
              <a:t> </a:t>
            </a:r>
            <a:r>
              <a:rPr lang="en-US" dirty="0" err="1" smtClean="0"/>
              <a:t>aykırı</a:t>
            </a:r>
            <a:r>
              <a:rPr lang="en-US" dirty="0" smtClean="0"/>
              <a:t> </a:t>
            </a:r>
            <a:r>
              <a:rPr lang="en-US" dirty="0" err="1" smtClean="0"/>
              <a:t>fiiller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doğmakla</a:t>
            </a:r>
            <a:r>
              <a:rPr lang="en-US" dirty="0" smtClean="0"/>
              <a:t> </a:t>
            </a:r>
            <a:r>
              <a:rPr lang="en-US" dirty="0" err="1" smtClean="0"/>
              <a:t>beraber</a:t>
            </a:r>
            <a:r>
              <a:rPr lang="en-US" dirty="0" smtClean="0"/>
              <a:t>, </a:t>
            </a:r>
            <a:r>
              <a:rPr lang="en-US" dirty="0" err="1" smtClean="0"/>
              <a:t>aradaki</a:t>
            </a:r>
            <a:r>
              <a:rPr lang="en-US" dirty="0" smtClean="0"/>
              <a:t> </a:t>
            </a:r>
            <a:r>
              <a:rPr lang="en-US" dirty="0" err="1" smtClean="0"/>
              <a:t>fark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usulsüzlük</a:t>
            </a:r>
            <a:r>
              <a:rPr lang="en-US" dirty="0" smtClean="0"/>
              <a:t> </a:t>
            </a:r>
            <a:r>
              <a:rPr lang="en-US" dirty="0" err="1" smtClean="0"/>
              <a:t>fiilerinin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usulsüzlüklere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ağır</a:t>
            </a:r>
            <a:r>
              <a:rPr lang="en-US" dirty="0" smtClean="0"/>
              <a:t> </a:t>
            </a:r>
            <a:r>
              <a:rPr lang="en-US" dirty="0" err="1" smtClean="0"/>
              <a:t>ihlaller</a:t>
            </a:r>
            <a:r>
              <a:rPr lang="en-US" dirty="0" smtClean="0"/>
              <a:t> </a:t>
            </a:r>
            <a:r>
              <a:rPr lang="en-US" dirty="0" err="1" smtClean="0"/>
              <a:t>içermesi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potensiyel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kaybının</a:t>
            </a:r>
            <a:r>
              <a:rPr lang="en-US" dirty="0" smtClean="0"/>
              <a:t> da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olmasından</a:t>
            </a:r>
            <a:r>
              <a:rPr lang="en-US" dirty="0" smtClean="0"/>
              <a:t> </a:t>
            </a:r>
            <a:r>
              <a:rPr lang="en-US" dirty="0" err="1" smtClean="0"/>
              <a:t>kaynaklanır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suçların</a:t>
            </a:r>
            <a:r>
              <a:rPr lang="en-US" dirty="0" smtClean="0"/>
              <a:t> </a:t>
            </a:r>
            <a:r>
              <a:rPr lang="en-US" dirty="0" err="1" smtClean="0"/>
              <a:t>cezaları</a:t>
            </a:r>
            <a:r>
              <a:rPr lang="en-US" dirty="0" smtClean="0"/>
              <a:t> </a:t>
            </a:r>
            <a:r>
              <a:rPr lang="en-US" dirty="0" err="1" smtClean="0"/>
              <a:t>kanunda</a:t>
            </a:r>
            <a:r>
              <a:rPr lang="en-US" dirty="0" smtClean="0"/>
              <a:t> </a:t>
            </a:r>
            <a:r>
              <a:rPr lang="en-US" dirty="0" err="1" smtClean="0"/>
              <a:t>fiilere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nispi</a:t>
            </a:r>
            <a:r>
              <a:rPr lang="en-US" dirty="0" smtClean="0"/>
              <a:t> vey </a:t>
            </a:r>
            <a:r>
              <a:rPr lang="en-US" dirty="0" err="1" smtClean="0"/>
              <a:t>bazıları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da </a:t>
            </a:r>
            <a:r>
              <a:rPr lang="en-US" dirty="0" err="1" smtClean="0"/>
              <a:t>maktu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cezaları</a:t>
            </a:r>
            <a:r>
              <a:rPr lang="en-US" dirty="0" smtClean="0"/>
              <a:t> </a:t>
            </a:r>
            <a:r>
              <a:rPr lang="en-US" dirty="0" err="1" smtClean="0"/>
              <a:t>şeklinde</a:t>
            </a:r>
            <a:r>
              <a:rPr lang="en-US" dirty="0" smtClean="0"/>
              <a:t> </a:t>
            </a:r>
            <a:r>
              <a:rPr lang="en-US" dirty="0" err="1" smtClean="0"/>
              <a:t>belirlenmiştir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822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CEZA HUKUKU ANLAMINDA SUÇLAR VE CEZALAR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u="sng" dirty="0" smtClean="0">
                <a:solidFill>
                  <a:srgbClr val="FF0000"/>
                </a:solidFill>
              </a:rPr>
              <a:t>1. KAÇAKÇILIK SUÇLARI VE CEZALARI </a:t>
            </a:r>
            <a:r>
              <a:rPr lang="en-US" dirty="0" smtClean="0"/>
              <a:t>(VUK </a:t>
            </a:r>
            <a:r>
              <a:rPr lang="en-US" dirty="0" err="1" smtClean="0"/>
              <a:t>md.</a:t>
            </a:r>
            <a:r>
              <a:rPr lang="en-US" dirty="0" smtClean="0"/>
              <a:t> 359)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kanunlarına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tutulan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düzenlenen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saklanma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ibraz</a:t>
            </a:r>
            <a:r>
              <a:rPr lang="en-US" dirty="0"/>
              <a:t> </a:t>
            </a:r>
            <a:r>
              <a:rPr lang="en-US" dirty="0" err="1"/>
              <a:t>mecburiyeti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 smtClean="0"/>
              <a:t>;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1)Defter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kayıtlarda</a:t>
            </a:r>
            <a:r>
              <a:rPr lang="en-US" dirty="0"/>
              <a:t> </a:t>
            </a:r>
            <a:r>
              <a:rPr lang="en-US" dirty="0" err="1"/>
              <a:t>hesap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muhasebe</a:t>
            </a:r>
            <a:r>
              <a:rPr lang="en-US" dirty="0"/>
              <a:t> </a:t>
            </a:r>
            <a:r>
              <a:rPr lang="en-US" dirty="0" err="1"/>
              <a:t>hileleri</a:t>
            </a:r>
            <a:r>
              <a:rPr lang="en-US" dirty="0"/>
              <a:t> </a:t>
            </a:r>
            <a:r>
              <a:rPr lang="en-US" dirty="0" err="1"/>
              <a:t>yapanlar</a:t>
            </a:r>
            <a:r>
              <a:rPr lang="en-US" dirty="0"/>
              <a:t>, </a:t>
            </a:r>
            <a:r>
              <a:rPr lang="en-US" dirty="0" err="1"/>
              <a:t>gerçek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kayda</a:t>
            </a:r>
            <a:r>
              <a:rPr lang="en-US" dirty="0"/>
              <a:t> </a:t>
            </a:r>
            <a:r>
              <a:rPr lang="en-US" dirty="0" err="1"/>
              <a:t>konu</a:t>
            </a:r>
            <a:r>
              <a:rPr lang="en-US" dirty="0"/>
              <a:t> </a:t>
            </a:r>
            <a:r>
              <a:rPr lang="en-US" dirty="0" err="1"/>
              <a:t>işlemlerle</a:t>
            </a:r>
            <a:r>
              <a:rPr lang="en-US" dirty="0"/>
              <a:t> </a:t>
            </a:r>
            <a:r>
              <a:rPr lang="en-US" dirty="0" err="1"/>
              <a:t>ilgisi</a:t>
            </a:r>
            <a:r>
              <a:rPr lang="en-US" dirty="0"/>
              <a:t> </a:t>
            </a:r>
            <a:r>
              <a:rPr lang="en-US" dirty="0" err="1"/>
              <a:t>bulunmayan</a:t>
            </a:r>
            <a:r>
              <a:rPr lang="en-US" dirty="0"/>
              <a:t> </a:t>
            </a:r>
            <a:r>
              <a:rPr lang="en-US" dirty="0" err="1"/>
              <a:t>kişiler</a:t>
            </a:r>
            <a:r>
              <a:rPr lang="en-US" dirty="0"/>
              <a:t> </a:t>
            </a:r>
            <a:r>
              <a:rPr lang="en-US" dirty="0" err="1"/>
              <a:t>adına</a:t>
            </a:r>
            <a:r>
              <a:rPr lang="en-US" dirty="0"/>
              <a:t> </a:t>
            </a:r>
            <a:r>
              <a:rPr lang="en-US" dirty="0" err="1"/>
              <a:t>hesap</a:t>
            </a:r>
            <a:r>
              <a:rPr lang="en-US" dirty="0"/>
              <a:t> </a:t>
            </a:r>
            <a:r>
              <a:rPr lang="en-US" dirty="0" err="1"/>
              <a:t>açanlar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defterlere</a:t>
            </a:r>
            <a:r>
              <a:rPr lang="en-US" dirty="0"/>
              <a:t> </a:t>
            </a:r>
            <a:r>
              <a:rPr lang="en-US" dirty="0" err="1"/>
              <a:t>kaydı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hesap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matrahının</a:t>
            </a:r>
            <a:r>
              <a:rPr lang="en-US" dirty="0"/>
              <a:t> </a:t>
            </a:r>
            <a:r>
              <a:rPr lang="en-US" dirty="0" err="1"/>
              <a:t>azalması</a:t>
            </a:r>
            <a:r>
              <a:rPr lang="en-US" dirty="0"/>
              <a:t> </a:t>
            </a:r>
            <a:r>
              <a:rPr lang="en-US" dirty="0" err="1"/>
              <a:t>sonucunu</a:t>
            </a:r>
            <a:r>
              <a:rPr lang="en-US" dirty="0"/>
              <a:t> </a:t>
            </a:r>
            <a:r>
              <a:rPr lang="en-US" dirty="0" err="1"/>
              <a:t>doğuracak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tamamen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kısmen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defter, </a:t>
            </a:r>
            <a:r>
              <a:rPr lang="en-US" dirty="0" err="1"/>
              <a:t>belge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kayıt</a:t>
            </a:r>
            <a:r>
              <a:rPr lang="en-US" dirty="0"/>
              <a:t> </a:t>
            </a:r>
            <a:r>
              <a:rPr lang="en-US" dirty="0" err="1"/>
              <a:t>ortamlarına</a:t>
            </a:r>
            <a:r>
              <a:rPr lang="en-US" dirty="0"/>
              <a:t> </a:t>
            </a:r>
            <a:r>
              <a:rPr lang="en-US" dirty="0" err="1"/>
              <a:t>kaydedenler</a:t>
            </a:r>
            <a:r>
              <a:rPr lang="en-US" dirty="0" smtClean="0"/>
              <a:t>,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2</a:t>
            </a:r>
            <a:r>
              <a:rPr lang="en-US" dirty="0"/>
              <a:t>) Defter, </a:t>
            </a:r>
            <a:r>
              <a:rPr lang="en-US" dirty="0" err="1"/>
              <a:t>kayıt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belgeleri</a:t>
            </a:r>
            <a:r>
              <a:rPr lang="en-US" dirty="0"/>
              <a:t> </a:t>
            </a:r>
            <a:r>
              <a:rPr lang="en-US" dirty="0" err="1"/>
              <a:t>tahrif</a:t>
            </a:r>
            <a:r>
              <a:rPr lang="en-US" dirty="0"/>
              <a:t> </a:t>
            </a:r>
            <a:r>
              <a:rPr lang="en-US" dirty="0" err="1"/>
              <a:t>edenler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gizleyenler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muhteviyatı</a:t>
            </a:r>
            <a:r>
              <a:rPr lang="en-US" dirty="0"/>
              <a:t> </a:t>
            </a:r>
            <a:r>
              <a:rPr lang="en-US" dirty="0" err="1"/>
              <a:t>itibariyle</a:t>
            </a:r>
            <a:r>
              <a:rPr lang="en-US" dirty="0"/>
              <a:t> </a:t>
            </a:r>
            <a:r>
              <a:rPr lang="en-US" dirty="0" err="1"/>
              <a:t>yanıltıcı</a:t>
            </a:r>
            <a:r>
              <a:rPr lang="en-US" dirty="0"/>
              <a:t> </a:t>
            </a:r>
            <a:r>
              <a:rPr lang="en-US" dirty="0" err="1"/>
              <a:t>belge</a:t>
            </a:r>
            <a:r>
              <a:rPr lang="en-US" dirty="0"/>
              <a:t> </a:t>
            </a:r>
            <a:r>
              <a:rPr lang="en-US" dirty="0" err="1"/>
              <a:t>düzenleyenler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belgeleri</a:t>
            </a:r>
            <a:r>
              <a:rPr lang="en-US" dirty="0"/>
              <a:t> </a:t>
            </a:r>
            <a:r>
              <a:rPr lang="en-US" dirty="0" err="1"/>
              <a:t>kullananlar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u="sng" dirty="0" smtClean="0">
                <a:solidFill>
                  <a:srgbClr val="FF0000"/>
                </a:solidFill>
              </a:rPr>
              <a:t>on </a:t>
            </a:r>
            <a:r>
              <a:rPr lang="en-US" u="sng" dirty="0" err="1">
                <a:solidFill>
                  <a:srgbClr val="FF0000"/>
                </a:solidFill>
              </a:rPr>
              <a:t>sekiz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aydan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üç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yıla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kadar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hapis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cezasına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hükmolunur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smtClean="0">
                <a:solidFill>
                  <a:srgbClr val="FF0000"/>
                </a:solidFill>
              </a:rPr>
              <a:t>.</a:t>
            </a:r>
          </a:p>
          <a:p>
            <a:endParaRPr lang="en-US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770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7</TotalTime>
  <Words>936</Words>
  <Application>Microsoft Macintosh PowerPoint</Application>
  <PresentationFormat>On-screen Show (4:3)</PresentationFormat>
  <Paragraphs>118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VERGİ HUKUKU I Ders 19 Vergi Suç ve Cezaları</vt:lpstr>
      <vt:lpstr>Vergi Suç ve Cezaları</vt:lpstr>
      <vt:lpstr>MALİ NİTELİKLİ SUÇLAR VE CEZALAR</vt:lpstr>
      <vt:lpstr>PowerPoint Presentation</vt:lpstr>
      <vt:lpstr>PowerPoint Presentation</vt:lpstr>
      <vt:lpstr>BİRİNCİ DERECE USULSÜZLÜK</vt:lpstr>
      <vt:lpstr>İKİNCİ DERECE USULSÜZLÜKLER</vt:lpstr>
      <vt:lpstr>ÖZEL USULSÜZLÜKLER</vt:lpstr>
      <vt:lpstr>CEZA HUKUKU ANLAMINDA SUÇLAR VE CEZALAR</vt:lpstr>
      <vt:lpstr>PowerPoint Presentation</vt:lpstr>
      <vt:lpstr>PowerPoint Presentation</vt:lpstr>
      <vt:lpstr>PowerPoint Presentation</vt:lpstr>
      <vt:lpstr>İŞTİRAK-TEKERRÜR VE BİRLEŞME</vt:lpstr>
      <vt:lpstr>VERGİ SUÇLULUĞUNU KALDIRAN SEBEPLER</vt:lpstr>
      <vt:lpstr>VERGİ CEZALARINI SONA ERDİREN SEBEPLER</vt:lpstr>
      <vt:lpstr>VERGİ CEZALARINI SONA ERDİREN SEBEPLER</vt:lpstr>
      <vt:lpstr>PowerPoint Presentation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VERGİ HUKUKU I Ders 19 Vergi Suç ve Cezaları</dc:title>
  <dc:creator>Dilek Özkök  Çubukçu</dc:creator>
  <cp:lastModifiedBy>Dilek Özkök  Çubukçu</cp:lastModifiedBy>
  <cp:revision>4</cp:revision>
  <dcterms:created xsi:type="dcterms:W3CDTF">2021-01-18T14:54:34Z</dcterms:created>
  <dcterms:modified xsi:type="dcterms:W3CDTF">2021-01-19T12:09:26Z</dcterms:modified>
</cp:coreProperties>
</file>