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4" r:id="rId2"/>
    <p:sldId id="285" r:id="rId3"/>
    <p:sldId id="286" r:id="rId4"/>
    <p:sldId id="28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CB796-65EF-476C-91E4-BC30EC038132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5A405-0420-4AD9-B0D9-C0A96005E92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18C8-9DEE-4334-9CAE-5817A55B8511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0185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18C8-9DEE-4334-9CAE-5817A55B8511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7492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18C8-9DEE-4334-9CAE-5817A55B8511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4932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9C3C5-DCBC-47E1-80D3-54AB9E6E5F6B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Beyazlarda</a:t>
            </a:r>
            <a:r>
              <a:rPr lang="tr-TR" baseline="0" dirty="0" smtClean="0"/>
              <a:t> daha sık , 3 yaş üstünde hafif erkek baskınlığı var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9C3C5-DCBC-47E1-80D3-54AB9E6E5F6B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9C3C5-DCBC-47E1-80D3-54AB9E6E5F6B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9C3C5-DCBC-47E1-80D3-54AB9E6E5F6B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4A98-A2A7-48CB-B165-DF610F07A32D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C7F1-520A-4641-A209-CF84CFF481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4A98-A2A7-48CB-B165-DF610F07A32D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C7F1-520A-4641-A209-CF84CFF481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4A98-A2A7-48CB-B165-DF610F07A32D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C7F1-520A-4641-A209-CF84CFF481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F899E-DD6D-4AFD-BC95-99C1C9D33E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4A98-A2A7-48CB-B165-DF610F07A32D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C7F1-520A-4641-A209-CF84CFF481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4A98-A2A7-48CB-B165-DF610F07A32D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C7F1-520A-4641-A209-CF84CFF481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4A98-A2A7-48CB-B165-DF610F07A32D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C7F1-520A-4641-A209-CF84CFF481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4A98-A2A7-48CB-B165-DF610F07A32D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C7F1-520A-4641-A209-CF84CFF481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4A98-A2A7-48CB-B165-DF610F07A32D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C7F1-520A-4641-A209-CF84CFF481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4A98-A2A7-48CB-B165-DF610F07A32D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C7F1-520A-4641-A209-CF84CFF481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4A98-A2A7-48CB-B165-DF610F07A32D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C7F1-520A-4641-A209-CF84CFF481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4A98-A2A7-48CB-B165-DF610F07A32D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C7F1-520A-4641-A209-CF84CFF481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14A98-A2A7-48CB-B165-DF610F07A32D}" type="datetimeFigureOut">
              <a:rPr lang="tr-TR" smtClean="0"/>
              <a:t>11.6.2020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2C7F1-520A-4641-A209-CF84CFF4813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ncernetwork.com/authors/d-williams-parsons-md-phd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www.cancernetwork.com/authors/frank-y-lin-m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ncernetwork.com/authors/abhishek-bavle-mbbs" TargetMode="External"/><Relationship Id="rId5" Type="http://schemas.openxmlformats.org/officeDocument/2006/relationships/hyperlink" Target="http://www.cancernetwork.com/brain-tumors" TargetMode="External"/><Relationship Id="rId4" Type="http://schemas.openxmlformats.org/officeDocument/2006/relationships/hyperlink" Target="http://www.cancernetwork.com/oncology-journa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b="1" dirty="0" smtClean="0"/>
              <a:t>ÇOCUKLUK ÇAĞI SANTRAL </a:t>
            </a:r>
            <a:r>
              <a:rPr lang="tr-TR" b="1" dirty="0" smtClean="0"/>
              <a:t>SİNİR SİSTEMİ TÜMÖRLERİ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2400" dirty="0" err="1" smtClean="0">
                <a:solidFill>
                  <a:schemeClr val="tx1"/>
                </a:solidFill>
              </a:rPr>
              <a:t>Prof.Dr</a:t>
            </a:r>
            <a:r>
              <a:rPr lang="tr-TR" sz="2400" smtClean="0">
                <a:solidFill>
                  <a:schemeClr val="tx1"/>
                </a:solidFill>
              </a:rPr>
              <a:t>. Aylin </a:t>
            </a:r>
            <a:r>
              <a:rPr lang="tr-TR" sz="2400" dirty="0" smtClean="0">
                <a:solidFill>
                  <a:schemeClr val="tx1"/>
                </a:solidFill>
              </a:rPr>
              <a:t>Okçu </a:t>
            </a:r>
            <a:r>
              <a:rPr lang="tr-TR" sz="2400" dirty="0" err="1" smtClean="0">
                <a:solidFill>
                  <a:schemeClr val="tx1"/>
                </a:solidFill>
              </a:rPr>
              <a:t>Heper</a:t>
            </a:r>
            <a:endParaRPr lang="tr-TR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tr-TR" sz="2400" dirty="0" smtClean="0">
                <a:solidFill>
                  <a:schemeClr val="tx1"/>
                </a:solidFill>
              </a:rPr>
              <a:t>Ankara Üniversitesi Tıp Fakültesi</a:t>
            </a:r>
          </a:p>
          <a:p>
            <a:pPr eaLnBrk="1" hangingPunct="1"/>
            <a:r>
              <a:rPr lang="tr-TR" sz="2400" dirty="0" smtClean="0">
                <a:solidFill>
                  <a:schemeClr val="tx1"/>
                </a:solidFill>
              </a:rPr>
              <a:t>Tıbbi Patoloji AD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6804248" y="602128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Dönem III, modül 7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err="1" smtClean="0">
                <a:solidFill>
                  <a:srgbClr val="C00000"/>
                </a:solidFill>
              </a:rPr>
              <a:t>Pilositik</a:t>
            </a:r>
            <a:r>
              <a:rPr lang="tr-TR" sz="3600" dirty="0" smtClean="0">
                <a:solidFill>
                  <a:srgbClr val="C00000"/>
                </a:solidFill>
              </a:rPr>
              <a:t> </a:t>
            </a:r>
            <a:r>
              <a:rPr lang="tr-TR" sz="3600" dirty="0" err="1" smtClean="0">
                <a:solidFill>
                  <a:srgbClr val="C00000"/>
                </a:solidFill>
              </a:rPr>
              <a:t>astrositom</a:t>
            </a:r>
            <a:r>
              <a:rPr lang="tr-TR" sz="3600" dirty="0" smtClean="0">
                <a:solidFill>
                  <a:srgbClr val="C00000"/>
                </a:solidFill>
              </a:rPr>
              <a:t>-sık saptanan mikroskobik özellikler</a:t>
            </a:r>
            <a:endParaRPr lang="tr-TR" sz="36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600" dirty="0" err="1" smtClean="0"/>
              <a:t>Nörofibriler</a:t>
            </a:r>
            <a:r>
              <a:rPr lang="tr-TR" sz="2600" dirty="0" smtClean="0"/>
              <a:t> zemin</a:t>
            </a:r>
          </a:p>
          <a:p>
            <a:r>
              <a:rPr lang="tr-TR" sz="2600" b="1" dirty="0" err="1" smtClean="0"/>
              <a:t>Bifazik</a:t>
            </a:r>
            <a:r>
              <a:rPr lang="tr-TR" sz="2600" b="1" dirty="0" smtClean="0"/>
              <a:t> görünüm </a:t>
            </a:r>
            <a:r>
              <a:rPr lang="tr-TR" sz="2600" dirty="0" smtClean="0"/>
              <a:t>(</a:t>
            </a:r>
            <a:r>
              <a:rPr lang="tr-TR" sz="2600" dirty="0" err="1" smtClean="0"/>
              <a:t>fasiküler</a:t>
            </a:r>
            <a:r>
              <a:rPr lang="tr-TR" sz="2600" dirty="0" smtClean="0"/>
              <a:t>/</a:t>
            </a:r>
            <a:r>
              <a:rPr lang="tr-TR" sz="2600" dirty="0" err="1" smtClean="0"/>
              <a:t>mikrokistik</a:t>
            </a:r>
            <a:r>
              <a:rPr lang="tr-TR" sz="2600" dirty="0" smtClean="0"/>
              <a:t>)</a:t>
            </a:r>
          </a:p>
          <a:p>
            <a:r>
              <a:rPr lang="tr-TR" sz="2600" b="1" dirty="0" err="1" smtClean="0"/>
              <a:t>Bipolar</a:t>
            </a:r>
            <a:r>
              <a:rPr lang="tr-TR" sz="2600" b="1" dirty="0" smtClean="0"/>
              <a:t>/</a:t>
            </a:r>
            <a:r>
              <a:rPr lang="tr-TR" sz="2600" b="1" dirty="0" err="1" smtClean="0"/>
              <a:t>unipolar</a:t>
            </a:r>
            <a:r>
              <a:rPr lang="tr-TR" sz="2600" b="1" dirty="0" smtClean="0"/>
              <a:t>, uzantılı </a:t>
            </a:r>
            <a:r>
              <a:rPr lang="tr-TR" sz="2600" b="1" dirty="0" err="1" smtClean="0"/>
              <a:t>pilositik</a:t>
            </a:r>
            <a:r>
              <a:rPr lang="tr-TR" sz="2600" b="1" dirty="0" smtClean="0"/>
              <a:t> </a:t>
            </a:r>
            <a:r>
              <a:rPr lang="tr-TR" sz="2600" dirty="0" err="1" smtClean="0"/>
              <a:t>gliyal</a:t>
            </a:r>
            <a:r>
              <a:rPr lang="tr-TR" sz="2600" dirty="0" smtClean="0"/>
              <a:t> hücreler</a:t>
            </a:r>
          </a:p>
          <a:p>
            <a:r>
              <a:rPr lang="tr-TR" sz="2600" b="1" dirty="0" err="1" smtClean="0"/>
              <a:t>Rosenthal</a:t>
            </a:r>
            <a:r>
              <a:rPr lang="tr-TR" sz="2600" b="1" dirty="0" smtClean="0"/>
              <a:t> lifler </a:t>
            </a:r>
            <a:r>
              <a:rPr lang="tr-TR" sz="2600" dirty="0" smtClean="0"/>
              <a:t>(GFAP, </a:t>
            </a:r>
            <a:r>
              <a:rPr lang="tr-TR" sz="2600" dirty="0" err="1" smtClean="0"/>
              <a:t>ubiquitin</a:t>
            </a:r>
            <a:r>
              <a:rPr lang="tr-TR" sz="2600" dirty="0" smtClean="0"/>
              <a:t>, </a:t>
            </a:r>
            <a:r>
              <a:rPr lang="tr-TR" sz="2600" dirty="0" smtClean="0">
                <a:cs typeface="Arial" charset="0"/>
              </a:rPr>
              <a:t>αβ</a:t>
            </a:r>
            <a:r>
              <a:rPr lang="tr-TR" sz="2600" dirty="0" smtClean="0"/>
              <a:t>-kristali (+))</a:t>
            </a:r>
          </a:p>
          <a:p>
            <a:r>
              <a:rPr lang="tr-TR" sz="2600" b="1" dirty="0" err="1" smtClean="0"/>
              <a:t>Eozinofilik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granüler</a:t>
            </a:r>
            <a:r>
              <a:rPr lang="tr-TR" sz="2600" b="1" dirty="0" smtClean="0"/>
              <a:t> cisimler </a:t>
            </a:r>
          </a:p>
          <a:p>
            <a:pPr>
              <a:buNone/>
            </a:pPr>
            <a:r>
              <a:rPr lang="tr-TR" sz="2600" dirty="0" smtClean="0"/>
              <a:t>	(GFAP, </a:t>
            </a:r>
            <a:r>
              <a:rPr lang="tr-TR" sz="2600" dirty="0" err="1" smtClean="0"/>
              <a:t>ubiquitin</a:t>
            </a:r>
            <a:r>
              <a:rPr lang="tr-TR" sz="2600" dirty="0" smtClean="0"/>
              <a:t>, </a:t>
            </a:r>
            <a:r>
              <a:rPr lang="tr-TR" sz="2600" dirty="0" smtClean="0">
                <a:cs typeface="Arial" charset="0"/>
              </a:rPr>
              <a:t>αβ</a:t>
            </a:r>
            <a:r>
              <a:rPr lang="tr-TR" sz="2600" dirty="0" smtClean="0"/>
              <a:t>-kristalin (+))</a:t>
            </a:r>
          </a:p>
          <a:p>
            <a:r>
              <a:rPr lang="tr-TR" sz="2600" dirty="0" smtClean="0"/>
              <a:t>Kalın duvarlı çok sayıda damarlar</a:t>
            </a:r>
          </a:p>
          <a:p>
            <a:r>
              <a:rPr lang="tr-TR" sz="2600" dirty="0" err="1" smtClean="0"/>
              <a:t>Vasküler</a:t>
            </a:r>
            <a:r>
              <a:rPr lang="tr-TR" sz="2600" dirty="0" smtClean="0"/>
              <a:t> hücre </a:t>
            </a:r>
            <a:r>
              <a:rPr lang="tr-TR" sz="2600" dirty="0" err="1" smtClean="0"/>
              <a:t>proliferasyonu</a:t>
            </a:r>
            <a:endParaRPr lang="tr-TR" sz="2600" dirty="0" smtClean="0"/>
          </a:p>
          <a:p>
            <a:r>
              <a:rPr lang="tr-TR" sz="2600" dirty="0" err="1" smtClean="0"/>
              <a:t>Glomerüloid</a:t>
            </a:r>
            <a:r>
              <a:rPr lang="tr-TR" sz="2600" dirty="0" smtClean="0"/>
              <a:t> yapılar</a:t>
            </a:r>
          </a:p>
          <a:p>
            <a:pPr>
              <a:lnSpc>
                <a:spcPct val="90000"/>
              </a:lnSpc>
            </a:pPr>
            <a:r>
              <a:rPr lang="tr-TR" sz="2600" dirty="0" smtClean="0"/>
              <a:t>Çok az çevre doku </a:t>
            </a:r>
            <a:r>
              <a:rPr lang="tr-TR" sz="2600" dirty="0" err="1" smtClean="0"/>
              <a:t>infiltrasyonu</a:t>
            </a:r>
            <a:endParaRPr lang="tr-TR" sz="2600" dirty="0" smtClean="0"/>
          </a:p>
          <a:p>
            <a:pPr lvl="1">
              <a:lnSpc>
                <a:spcPct val="90000"/>
              </a:lnSpc>
            </a:pPr>
            <a:r>
              <a:rPr lang="tr-TR" sz="2200" dirty="0" smtClean="0"/>
              <a:t>optik sinir </a:t>
            </a:r>
            <a:r>
              <a:rPr lang="tr-TR" sz="2200" dirty="0" err="1" smtClean="0"/>
              <a:t>pilositik</a:t>
            </a:r>
            <a:r>
              <a:rPr lang="tr-TR" sz="2200" dirty="0" smtClean="0"/>
              <a:t> </a:t>
            </a:r>
            <a:r>
              <a:rPr lang="tr-TR" sz="2200" dirty="0" err="1" smtClean="0"/>
              <a:t>astrositomunda</a:t>
            </a:r>
            <a:r>
              <a:rPr lang="tr-TR" sz="2200" dirty="0" smtClean="0"/>
              <a:t> ve NF-1 hastalarda </a:t>
            </a:r>
            <a:r>
              <a:rPr lang="tr-TR" sz="2200" dirty="0" err="1" smtClean="0"/>
              <a:t>meningeal</a:t>
            </a:r>
            <a:r>
              <a:rPr lang="tr-TR" sz="2200" dirty="0" smtClean="0"/>
              <a:t> yayılım sık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solidFill>
                  <a:srgbClr val="C00000"/>
                </a:solidFill>
              </a:rPr>
              <a:t>Pilositik</a:t>
            </a:r>
            <a:r>
              <a:rPr lang="tr-TR" sz="3200" dirty="0" smtClean="0">
                <a:solidFill>
                  <a:srgbClr val="C00000"/>
                </a:solidFill>
              </a:rPr>
              <a:t> </a:t>
            </a:r>
            <a:r>
              <a:rPr lang="tr-TR" sz="3200" dirty="0" err="1" smtClean="0">
                <a:solidFill>
                  <a:srgbClr val="C00000"/>
                </a:solidFill>
              </a:rPr>
              <a:t>astrositom</a:t>
            </a:r>
            <a:r>
              <a:rPr lang="tr-TR" sz="3200" dirty="0" smtClean="0">
                <a:solidFill>
                  <a:srgbClr val="C00000"/>
                </a:solidFill>
              </a:rPr>
              <a:t>-</a:t>
            </a:r>
            <a:br>
              <a:rPr lang="tr-TR" sz="3200" dirty="0" smtClean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>az görülen </a:t>
            </a:r>
            <a:r>
              <a:rPr lang="tr-TR" sz="3200" dirty="0" smtClean="0">
                <a:solidFill>
                  <a:srgbClr val="C00000"/>
                </a:solidFill>
              </a:rPr>
              <a:t>mikroskobik özellikler</a:t>
            </a:r>
            <a:endParaRPr lang="tr-TR" sz="32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Nekroz/mitoz seyrek</a:t>
            </a:r>
          </a:p>
          <a:p>
            <a:r>
              <a:rPr lang="tr-TR" sz="2400" dirty="0" err="1" smtClean="0"/>
              <a:t>Fokal</a:t>
            </a:r>
            <a:r>
              <a:rPr lang="tr-TR" sz="2400" dirty="0" smtClean="0"/>
              <a:t> </a:t>
            </a:r>
            <a:r>
              <a:rPr lang="tr-TR" sz="2400" dirty="0" err="1" smtClean="0"/>
              <a:t>anaplastik</a:t>
            </a:r>
            <a:r>
              <a:rPr lang="tr-TR" sz="2400" dirty="0" smtClean="0"/>
              <a:t> değişiklikler</a:t>
            </a:r>
          </a:p>
          <a:p>
            <a:r>
              <a:rPr lang="tr-TR" sz="2400" dirty="0" smtClean="0"/>
              <a:t>Küçük </a:t>
            </a:r>
            <a:r>
              <a:rPr lang="tr-TR" sz="2400" dirty="0" err="1" smtClean="0"/>
              <a:t>üniform</a:t>
            </a:r>
            <a:r>
              <a:rPr lang="tr-TR" sz="2400" dirty="0" smtClean="0"/>
              <a:t> hücre grupları</a:t>
            </a:r>
          </a:p>
          <a:p>
            <a:r>
              <a:rPr lang="tr-TR" sz="2400" dirty="0" smtClean="0"/>
              <a:t>Köpüksü (</a:t>
            </a:r>
            <a:r>
              <a:rPr lang="tr-TR" sz="2400" dirty="0" err="1" smtClean="0"/>
              <a:t>ksantomatoz</a:t>
            </a:r>
            <a:r>
              <a:rPr lang="tr-TR" sz="2400" dirty="0" smtClean="0"/>
              <a:t> hücreler)</a:t>
            </a:r>
          </a:p>
          <a:p>
            <a:r>
              <a:rPr lang="tr-TR" sz="2400" dirty="0" err="1" smtClean="0"/>
              <a:t>Oligodendrosit</a:t>
            </a:r>
            <a:r>
              <a:rPr lang="tr-TR" sz="2400" dirty="0" smtClean="0"/>
              <a:t> benzeri hücreler</a:t>
            </a:r>
          </a:p>
          <a:p>
            <a:r>
              <a:rPr lang="tr-TR" sz="2400" dirty="0" smtClean="0"/>
              <a:t>Belirgin </a:t>
            </a:r>
            <a:r>
              <a:rPr lang="tr-TR" sz="2400" dirty="0" err="1" smtClean="0"/>
              <a:t>mikzoid</a:t>
            </a:r>
            <a:r>
              <a:rPr lang="tr-TR" sz="2400" dirty="0" smtClean="0"/>
              <a:t> zemin içinde, damarlar etrafında gruplaşan az sayıda </a:t>
            </a:r>
            <a:r>
              <a:rPr lang="tr-TR" sz="2400" dirty="0" err="1" smtClean="0"/>
              <a:t>bipolar</a:t>
            </a:r>
            <a:r>
              <a:rPr lang="tr-TR" sz="2400" dirty="0" smtClean="0"/>
              <a:t> hücre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 smtClean="0">
                <a:solidFill>
                  <a:srgbClr val="C00000"/>
                </a:solidFill>
              </a:rPr>
              <a:t>Pilositik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astrositom</a:t>
            </a:r>
            <a:r>
              <a:rPr lang="tr-TR" dirty="0" smtClean="0">
                <a:solidFill>
                  <a:srgbClr val="C00000"/>
                </a:solidFill>
              </a:rPr>
              <a:t>-ayırıcı tanı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05200"/>
          </a:xfrm>
        </p:spPr>
        <p:txBody>
          <a:bodyPr/>
          <a:lstStyle/>
          <a:p>
            <a:pPr eaLnBrk="1" hangingPunct="1"/>
            <a:r>
              <a:rPr lang="tr-TR" sz="2400" dirty="0" smtClean="0"/>
              <a:t>Tümör çevresi </a:t>
            </a:r>
            <a:r>
              <a:rPr lang="tr-TR" sz="2400" dirty="0" err="1" smtClean="0"/>
              <a:t>rosenthal</a:t>
            </a:r>
            <a:r>
              <a:rPr lang="tr-TR" sz="2400" dirty="0" smtClean="0"/>
              <a:t> lifler ile karakterli reaktif </a:t>
            </a:r>
            <a:r>
              <a:rPr lang="tr-TR" sz="2400" dirty="0" err="1" smtClean="0"/>
              <a:t>gliozis</a:t>
            </a:r>
            <a:endParaRPr lang="tr-TR" sz="2400" dirty="0" smtClean="0"/>
          </a:p>
          <a:p>
            <a:pPr eaLnBrk="1" hangingPunct="1"/>
            <a:r>
              <a:rPr lang="tr-TR" sz="2400" dirty="0" err="1" smtClean="0"/>
              <a:t>Diffüz</a:t>
            </a:r>
            <a:r>
              <a:rPr lang="tr-TR" sz="2400" dirty="0" smtClean="0"/>
              <a:t> </a:t>
            </a:r>
            <a:r>
              <a:rPr lang="tr-TR" sz="2400" dirty="0" err="1" smtClean="0"/>
              <a:t>astrositom</a:t>
            </a:r>
            <a:endParaRPr lang="tr-TR" sz="2400" dirty="0" smtClean="0"/>
          </a:p>
          <a:p>
            <a:pPr eaLnBrk="1" hangingPunct="1"/>
            <a:r>
              <a:rPr lang="tr-TR" sz="2400" dirty="0" err="1" smtClean="0"/>
              <a:t>Gangliogliom’un</a:t>
            </a:r>
            <a:r>
              <a:rPr lang="tr-TR" sz="2400" dirty="0" smtClean="0"/>
              <a:t> </a:t>
            </a:r>
            <a:r>
              <a:rPr lang="tr-TR" sz="2400" dirty="0" err="1" smtClean="0"/>
              <a:t>glial</a:t>
            </a:r>
            <a:r>
              <a:rPr lang="tr-TR" sz="2400" dirty="0" smtClean="0"/>
              <a:t> kısmı</a:t>
            </a:r>
          </a:p>
          <a:p>
            <a:pPr eaLnBrk="1" hangingPunct="1"/>
            <a:r>
              <a:rPr lang="tr-TR" sz="2400" dirty="0" err="1" smtClean="0"/>
              <a:t>Disembriyoblastik</a:t>
            </a:r>
            <a:r>
              <a:rPr lang="tr-TR" sz="2400" dirty="0" smtClean="0"/>
              <a:t> </a:t>
            </a:r>
            <a:r>
              <a:rPr lang="tr-TR" sz="2400" dirty="0" err="1" smtClean="0"/>
              <a:t>nöroepitelyal</a:t>
            </a:r>
            <a:r>
              <a:rPr lang="tr-TR" sz="2400" dirty="0" smtClean="0"/>
              <a:t> tümör (DNET) </a:t>
            </a:r>
            <a:r>
              <a:rPr lang="tr-TR" sz="2400" dirty="0" err="1" smtClean="0"/>
              <a:t>gliyal</a:t>
            </a:r>
            <a:r>
              <a:rPr lang="tr-TR" sz="2400" dirty="0" smtClean="0"/>
              <a:t> kısmı</a:t>
            </a:r>
          </a:p>
          <a:p>
            <a:pPr eaLnBrk="1" hangingPunct="1"/>
            <a:r>
              <a:rPr lang="tr-TR" sz="2400" dirty="0" smtClean="0"/>
              <a:t>…</a:t>
            </a:r>
          </a:p>
          <a:p>
            <a:pPr eaLnBrk="1" hangingPunct="1">
              <a:buFontTx/>
              <a:buNone/>
            </a:pPr>
            <a:r>
              <a:rPr lang="tr-TR" dirty="0" smtClean="0"/>
              <a:t>	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91" name="Group 39"/>
          <p:cNvGraphicFramePr>
            <a:graphicFrameLocks noGrp="1"/>
          </p:cNvGraphicFramePr>
          <p:nvPr>
            <p:ph type="tbl" idx="1"/>
          </p:nvPr>
        </p:nvGraphicFramePr>
        <p:xfrm>
          <a:off x="2057400" y="2163763"/>
          <a:ext cx="4953000" cy="4373248"/>
        </p:xfrm>
        <a:graphic>
          <a:graphicData uri="http://schemas.openxmlformats.org/drawingml/2006/table">
            <a:tbl>
              <a:tblPr/>
              <a:tblGrid>
                <a:gridCol w="3657600"/>
                <a:gridCol w="12954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Düşük dereceli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glial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tümörler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Pilositik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astrositom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Ependimal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tümörler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Diğer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Embriyonal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tümörler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Kraniofarenjiom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Yüksek dereceli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glial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tümörler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%10-14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Germ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Hücreli Tümörler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Gangliogliom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%2-3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Diğer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primer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SSS tümörleri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%5-10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Sekonder tümörler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838200" y="609600"/>
            <a:ext cx="6858000" cy="1160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b="1" dirty="0"/>
              <a:t>ÇOCUKLUK ÇAĞI </a:t>
            </a:r>
            <a:r>
              <a:rPr lang="tr-TR" sz="2800" b="1" dirty="0" smtClean="0"/>
              <a:t>(0-14 yaş)</a:t>
            </a:r>
            <a:endParaRPr lang="tr-TR" sz="2800" b="1" dirty="0"/>
          </a:p>
          <a:p>
            <a:pPr algn="ctr">
              <a:spcBef>
                <a:spcPct val="50000"/>
              </a:spcBef>
            </a:pPr>
            <a:r>
              <a:rPr lang="tr-TR" sz="2800" b="1" dirty="0"/>
              <a:t>SANTRAL SİNİR SİSTEMİ TÜMÖRLERİ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0" y="6453336"/>
            <a:ext cx="166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CBITRUS  2007-2011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239000" cy="5029200"/>
          </a:xfrm>
        </p:spPr>
        <p:txBody>
          <a:bodyPr/>
          <a:lstStyle/>
          <a:p>
            <a:pPr eaLnBrk="1" hangingPunct="1">
              <a:buNone/>
            </a:pPr>
            <a:r>
              <a:rPr lang="tr-TR" sz="2800" dirty="0" smtClean="0">
                <a:solidFill>
                  <a:srgbClr val="C00000"/>
                </a:solidFill>
              </a:rPr>
              <a:t>Çocukluk çağında “sık” görülen diğer düşük dereceli </a:t>
            </a:r>
            <a:r>
              <a:rPr lang="tr-TR" sz="2800" dirty="0" err="1" smtClean="0">
                <a:solidFill>
                  <a:srgbClr val="C00000"/>
                </a:solidFill>
              </a:rPr>
              <a:t>glial</a:t>
            </a:r>
            <a:r>
              <a:rPr lang="tr-TR" sz="2800" dirty="0" smtClean="0">
                <a:solidFill>
                  <a:srgbClr val="C00000"/>
                </a:solidFill>
              </a:rPr>
              <a:t> tümörler		</a:t>
            </a:r>
          </a:p>
          <a:p>
            <a:pPr eaLnBrk="1" hangingPunct="1">
              <a:buFontTx/>
              <a:buNone/>
            </a:pPr>
            <a:r>
              <a:rPr lang="tr-TR" sz="2800" dirty="0" smtClean="0"/>
              <a:t>	</a:t>
            </a:r>
          </a:p>
          <a:p>
            <a:pPr eaLnBrk="1" hangingPunct="1"/>
            <a:r>
              <a:rPr lang="tr-TR" sz="2800" dirty="0" err="1" smtClean="0"/>
              <a:t>Ependimom</a:t>
            </a:r>
            <a:endParaRPr lang="tr-TR" sz="2800" dirty="0" smtClean="0"/>
          </a:p>
          <a:p>
            <a:pPr eaLnBrk="1" hangingPunct="1"/>
            <a:r>
              <a:rPr lang="tr-TR" sz="2800" dirty="0" err="1" smtClean="0"/>
              <a:t>Pleomorfik</a:t>
            </a:r>
            <a:r>
              <a:rPr lang="tr-TR" sz="2800" dirty="0" smtClean="0"/>
              <a:t> </a:t>
            </a:r>
            <a:r>
              <a:rPr lang="tr-TR" sz="2800" dirty="0" err="1" smtClean="0"/>
              <a:t>ksantoastrositom</a:t>
            </a:r>
            <a:r>
              <a:rPr lang="tr-TR" sz="2800" dirty="0" smtClean="0"/>
              <a:t> (PXA)</a:t>
            </a:r>
          </a:p>
          <a:p>
            <a:pPr eaLnBrk="1" hangingPunct="1"/>
            <a:r>
              <a:rPr lang="tr-TR" sz="2800" dirty="0" err="1" smtClean="0"/>
              <a:t>Subependimal</a:t>
            </a:r>
            <a:r>
              <a:rPr lang="tr-TR" sz="2800" dirty="0" smtClean="0"/>
              <a:t> dev hücreli </a:t>
            </a:r>
            <a:r>
              <a:rPr lang="tr-TR" sz="2800" dirty="0" err="1" smtClean="0"/>
              <a:t>astrositom</a:t>
            </a:r>
            <a:r>
              <a:rPr lang="tr-TR" sz="2800" dirty="0" smtClean="0"/>
              <a:t> (SEGA)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sz="3600" dirty="0" err="1" smtClean="0"/>
              <a:t>Pleomorfik</a:t>
            </a:r>
            <a:r>
              <a:rPr lang="tr-TR" sz="3600" dirty="0" smtClean="0"/>
              <a:t> </a:t>
            </a:r>
            <a:r>
              <a:rPr lang="tr-TR" sz="3600" dirty="0" err="1" smtClean="0"/>
              <a:t>ksantoastrositom</a:t>
            </a:r>
            <a:r>
              <a:rPr lang="tr-TR" sz="3600" dirty="0" smtClean="0"/>
              <a:t> (PXA)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470648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2000" dirty="0" smtClean="0"/>
              <a:t>DSÖ derece II</a:t>
            </a:r>
          </a:p>
          <a:p>
            <a:pPr eaLnBrk="1" hangingPunct="1"/>
            <a:r>
              <a:rPr lang="tr-TR" sz="2000" dirty="0" err="1" smtClean="0"/>
              <a:t>Astrositik</a:t>
            </a:r>
            <a:r>
              <a:rPr lang="tr-TR" sz="2000" dirty="0" smtClean="0"/>
              <a:t> tümörler grubunda</a:t>
            </a:r>
          </a:p>
          <a:p>
            <a:pPr eaLnBrk="1" hangingPunct="1"/>
            <a:r>
              <a:rPr lang="tr-TR" sz="2000" dirty="0" smtClean="0"/>
              <a:t>Çocuk/genç erişkin</a:t>
            </a:r>
          </a:p>
          <a:p>
            <a:pPr eaLnBrk="1" hangingPunct="1"/>
            <a:r>
              <a:rPr lang="tr-TR" sz="2000" dirty="0" smtClean="0"/>
              <a:t>Mikroskobik olarak çok </a:t>
            </a:r>
            <a:r>
              <a:rPr lang="tr-TR" sz="2000" dirty="0" err="1" smtClean="0"/>
              <a:t>pleomorfik</a:t>
            </a:r>
            <a:r>
              <a:rPr lang="tr-TR" sz="2000" dirty="0" smtClean="0"/>
              <a:t> ve </a:t>
            </a:r>
            <a:r>
              <a:rPr lang="tr-TR" sz="2000" dirty="0" err="1" smtClean="0"/>
              <a:t>atipik</a:t>
            </a:r>
            <a:r>
              <a:rPr lang="tr-TR" sz="2000" dirty="0" smtClean="0"/>
              <a:t> </a:t>
            </a:r>
            <a:r>
              <a:rPr lang="tr-TR" sz="2000" dirty="0" err="1" smtClean="0"/>
              <a:t>görünümli</a:t>
            </a:r>
            <a:r>
              <a:rPr lang="tr-TR" sz="2000" dirty="0" smtClean="0"/>
              <a:t> hücreler</a:t>
            </a:r>
          </a:p>
        </p:txBody>
      </p:sp>
      <p:pic>
        <p:nvPicPr>
          <p:cNvPr id="24580" name="Picture 4" descr="C:\Documents and Settings\aylin heper\Belgelerim\Resimlerim\ders\PXA.jpg"/>
          <p:cNvPicPr>
            <a:picLocks noChangeAspect="1" noChangeArrowheads="1"/>
          </p:cNvPicPr>
          <p:nvPr/>
        </p:nvPicPr>
        <p:blipFill>
          <a:blip r:embed="rId2" cstate="print"/>
          <a:srcRect b="9866"/>
          <a:stretch>
            <a:fillRect/>
          </a:stretch>
        </p:blipFill>
        <p:spPr bwMode="auto">
          <a:xfrm>
            <a:off x="611560" y="3573016"/>
            <a:ext cx="3950593" cy="281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Documents and Settings\aylin heper\Belgelerim\Resimlerim\ders\PXA-retikülin.jpg"/>
          <p:cNvPicPr>
            <a:picLocks noChangeAspect="1" noChangeArrowheads="1"/>
          </p:cNvPicPr>
          <p:nvPr/>
        </p:nvPicPr>
        <p:blipFill>
          <a:blip r:embed="rId3" cstate="print"/>
          <a:srcRect l="2827" b="7152"/>
          <a:stretch>
            <a:fillRect/>
          </a:stretch>
        </p:blipFill>
        <p:spPr bwMode="auto">
          <a:xfrm>
            <a:off x="5500688" y="1508125"/>
            <a:ext cx="31099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953000" y="4343400"/>
            <a:ext cx="3733800" cy="232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2000" dirty="0" err="1"/>
              <a:t>Superfisyal</a:t>
            </a:r>
            <a:r>
              <a:rPr lang="tr-TR" sz="2000" dirty="0"/>
              <a:t> </a:t>
            </a:r>
            <a:r>
              <a:rPr lang="tr-TR" sz="2000" dirty="0" err="1"/>
              <a:t>supratentoriyal</a:t>
            </a:r>
            <a:r>
              <a:rPr lang="tr-TR" sz="2000" dirty="0"/>
              <a:t> kitle, </a:t>
            </a:r>
            <a:r>
              <a:rPr lang="tr-TR" sz="2000" dirty="0" err="1"/>
              <a:t>temporal</a:t>
            </a:r>
            <a:r>
              <a:rPr lang="tr-TR" sz="2000" dirty="0"/>
              <a:t> lob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2000" dirty="0"/>
              <a:t>Kist ile birlikte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2000" dirty="0"/>
              <a:t>Yavaş biyolojik </a:t>
            </a:r>
            <a:r>
              <a:rPr lang="tr-TR" sz="2000" dirty="0" smtClean="0"/>
              <a:t>seyirli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2000" b="1" dirty="0" smtClean="0"/>
              <a:t>ANAPLASTİK PXA </a:t>
            </a:r>
            <a:r>
              <a:rPr lang="tr-TR" sz="2000" dirty="0" smtClean="0"/>
              <a:t>(</a:t>
            </a:r>
            <a:r>
              <a:rPr lang="tr-TR" sz="2000" b="1" dirty="0" smtClean="0"/>
              <a:t>Derece III</a:t>
            </a:r>
            <a:r>
              <a:rPr lang="tr-TR" sz="2000" dirty="0" smtClean="0"/>
              <a:t>), (</a:t>
            </a:r>
            <a:r>
              <a:rPr lang="tr-TR" sz="2000" dirty="0" err="1" smtClean="0"/>
              <a:t>anaplastik</a:t>
            </a:r>
            <a:r>
              <a:rPr lang="tr-TR" sz="2000" dirty="0" smtClean="0"/>
              <a:t> </a:t>
            </a:r>
            <a:r>
              <a:rPr lang="tr-TR" sz="2000" dirty="0"/>
              <a:t>bulgular, </a:t>
            </a:r>
            <a:r>
              <a:rPr lang="tr-TR" sz="2000" dirty="0" err="1"/>
              <a:t>malign</a:t>
            </a:r>
            <a:r>
              <a:rPr lang="tr-TR" sz="2000" dirty="0"/>
              <a:t> seyir)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486400" y="3505200"/>
            <a:ext cx="990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rgbClr val="CC3300"/>
                </a:solidFill>
              </a:rPr>
              <a:t>retikülin</a:t>
            </a:r>
          </a:p>
        </p:txBody>
      </p:sp>
      <p:pic>
        <p:nvPicPr>
          <p:cNvPr id="8" name="Picture 6" descr="pilositik astrositom10"/>
          <p:cNvPicPr>
            <a:picLocks noChangeAspect="1" noChangeArrowheads="1"/>
          </p:cNvPicPr>
          <p:nvPr/>
        </p:nvPicPr>
        <p:blipFill>
          <a:blip r:embed="rId4" cstate="print"/>
          <a:srcRect l="11143" t="93139" r="9873"/>
          <a:stretch>
            <a:fillRect/>
          </a:stretch>
        </p:blipFill>
        <p:spPr bwMode="auto">
          <a:xfrm>
            <a:off x="0" y="6165304"/>
            <a:ext cx="4032448" cy="20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pilositik astrositom10"/>
          <p:cNvPicPr>
            <a:picLocks noChangeAspect="1" noChangeArrowheads="1"/>
          </p:cNvPicPr>
          <p:nvPr/>
        </p:nvPicPr>
        <p:blipFill>
          <a:blip r:embed="rId4" cstate="print"/>
          <a:srcRect l="11143" t="93139" r="9873"/>
          <a:stretch>
            <a:fillRect/>
          </a:stretch>
        </p:blipFill>
        <p:spPr bwMode="auto">
          <a:xfrm>
            <a:off x="5111552" y="3861048"/>
            <a:ext cx="4032448" cy="20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Metin kutusu 4">
            <a:extLst>
              <a:ext uri="{FF2B5EF4-FFF2-40B4-BE49-F238E27FC236}">
                <a16:creationId xmlns:a16="http://schemas.microsoft.com/office/drawing/2014/main" xmlns="" id="{4023D945-7AF2-4221-AF36-2AB4E2C3FA8C}"/>
              </a:ext>
            </a:extLst>
          </p:cNvPr>
          <p:cNvSpPr txBox="1"/>
          <p:nvPr/>
        </p:nvSpPr>
        <p:spPr>
          <a:xfrm>
            <a:off x="2915816" y="6453336"/>
            <a:ext cx="612068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1400" dirty="0"/>
              <a:t>NOT: Kaynak kitaptan (</a:t>
            </a:r>
            <a:r>
              <a:rPr lang="tr-TR" sz="1400" dirty="0" err="1"/>
              <a:t>Robbins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Cottran</a:t>
            </a:r>
            <a:r>
              <a:rPr lang="tr-TR" sz="1400" dirty="0"/>
              <a:t> </a:t>
            </a:r>
            <a:r>
              <a:rPr lang="tr-TR" sz="1400" dirty="0" err="1"/>
              <a:t>Pathologic</a:t>
            </a:r>
            <a:r>
              <a:rPr lang="tr-TR" sz="1400" dirty="0"/>
              <a:t> </a:t>
            </a:r>
            <a:r>
              <a:rPr lang="tr-TR" sz="1400" dirty="0" err="1"/>
              <a:t>Basis</a:t>
            </a:r>
            <a:r>
              <a:rPr lang="tr-TR" sz="1400" dirty="0"/>
              <a:t> of </a:t>
            </a:r>
            <a:r>
              <a:rPr lang="tr-TR" sz="1400" dirty="0" err="1"/>
              <a:t>Disease</a:t>
            </a:r>
            <a:r>
              <a:rPr lang="tr-TR" sz="1400" dirty="0"/>
              <a:t>) çalışılacak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680" y="188640"/>
            <a:ext cx="8686800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sz="3200" dirty="0" err="1" smtClean="0"/>
              <a:t>Subependimal</a:t>
            </a:r>
            <a:r>
              <a:rPr lang="tr-TR" sz="3200" dirty="0" smtClean="0"/>
              <a:t> dev hücreli </a:t>
            </a:r>
            <a:r>
              <a:rPr lang="tr-TR" sz="3200" dirty="0" err="1" smtClean="0"/>
              <a:t>astrositom</a:t>
            </a:r>
            <a:r>
              <a:rPr lang="tr-TR" sz="3200" dirty="0" smtClean="0"/>
              <a:t> (SEGA)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05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1800" dirty="0" err="1" smtClean="0"/>
              <a:t>Lateral</a:t>
            </a:r>
            <a:r>
              <a:rPr lang="tr-TR" sz="1800" dirty="0" smtClean="0"/>
              <a:t> </a:t>
            </a:r>
            <a:r>
              <a:rPr lang="tr-TR" sz="1800" dirty="0" err="1" smtClean="0"/>
              <a:t>ventrikül</a:t>
            </a:r>
            <a:r>
              <a:rPr lang="tr-TR" sz="1800" dirty="0" smtClean="0"/>
              <a:t> duvarında </a:t>
            </a:r>
            <a:r>
              <a:rPr lang="tr-TR" sz="1800" dirty="0" err="1" smtClean="0"/>
              <a:t>s</a:t>
            </a:r>
            <a:r>
              <a:rPr lang="tr-TR" sz="1800" b="1" dirty="0" err="1" smtClean="0"/>
              <a:t>ubependimal</a:t>
            </a:r>
            <a:r>
              <a:rPr lang="tr-TR" sz="1800" b="1" dirty="0" smtClean="0"/>
              <a:t> nodül özelliğinde</a:t>
            </a:r>
          </a:p>
          <a:p>
            <a:pPr eaLnBrk="1" hangingPunct="1">
              <a:lnSpc>
                <a:spcPct val="90000"/>
              </a:lnSpc>
            </a:pPr>
            <a:r>
              <a:rPr lang="tr-TR" sz="1800" b="1" dirty="0" err="1" smtClean="0"/>
              <a:t>Tuberoskleroz</a:t>
            </a:r>
            <a:r>
              <a:rPr lang="tr-TR" sz="1800" b="1" dirty="0" smtClean="0"/>
              <a:t> kompleksi </a:t>
            </a:r>
            <a:r>
              <a:rPr lang="tr-TR" sz="1800" dirty="0" smtClean="0"/>
              <a:t>(</a:t>
            </a:r>
            <a:r>
              <a:rPr lang="tr-TR" sz="1800" dirty="0" err="1" smtClean="0"/>
              <a:t>tuber</a:t>
            </a:r>
            <a:r>
              <a:rPr lang="tr-TR" sz="1800" dirty="0" smtClean="0"/>
              <a:t>-</a:t>
            </a:r>
            <a:r>
              <a:rPr lang="tr-TR" sz="1800" dirty="0" err="1" smtClean="0"/>
              <a:t>glionöronal</a:t>
            </a:r>
            <a:r>
              <a:rPr lang="tr-TR" sz="1800" dirty="0" smtClean="0"/>
              <a:t> </a:t>
            </a:r>
            <a:r>
              <a:rPr lang="tr-TR" sz="1800" dirty="0" err="1" smtClean="0"/>
              <a:t>hamartom</a:t>
            </a:r>
            <a:r>
              <a:rPr lang="tr-TR" sz="1800" dirty="0" smtClean="0"/>
              <a:t>-; </a:t>
            </a:r>
            <a:r>
              <a:rPr lang="tr-TR" sz="1800" dirty="0" err="1" smtClean="0"/>
              <a:t>fokal</a:t>
            </a:r>
            <a:r>
              <a:rPr lang="tr-TR" sz="1800" dirty="0" smtClean="0"/>
              <a:t> </a:t>
            </a:r>
            <a:r>
              <a:rPr lang="tr-TR" sz="1800" dirty="0" err="1" smtClean="0"/>
              <a:t>serebellar</a:t>
            </a:r>
            <a:r>
              <a:rPr lang="tr-TR" sz="1800" dirty="0" smtClean="0"/>
              <a:t> anomaliler-</a:t>
            </a:r>
            <a:r>
              <a:rPr lang="tr-TR" sz="1800" dirty="0" err="1" smtClean="0"/>
              <a:t>hamartomlar</a:t>
            </a:r>
            <a:r>
              <a:rPr lang="tr-TR" sz="1800" dirty="0" smtClean="0"/>
              <a:t>-; </a:t>
            </a:r>
            <a:r>
              <a:rPr lang="tr-TR" sz="1800" dirty="0" err="1" smtClean="0"/>
              <a:t>subependimal</a:t>
            </a:r>
            <a:r>
              <a:rPr lang="tr-TR" sz="1800" dirty="0" smtClean="0"/>
              <a:t> nodüller; </a:t>
            </a:r>
            <a:r>
              <a:rPr lang="tr-TR" sz="1800" b="1" dirty="0" err="1" smtClean="0"/>
              <a:t>subependimal</a:t>
            </a:r>
            <a:r>
              <a:rPr lang="tr-TR" sz="1800" b="1" dirty="0" smtClean="0"/>
              <a:t> dev hücreli </a:t>
            </a:r>
            <a:r>
              <a:rPr lang="tr-TR" sz="1800" b="1" dirty="0" err="1" smtClean="0"/>
              <a:t>astrositom</a:t>
            </a:r>
            <a:r>
              <a:rPr lang="tr-TR" sz="1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tr-TR" sz="1800" dirty="0" err="1" smtClean="0"/>
              <a:t>Astrositik</a:t>
            </a:r>
            <a:r>
              <a:rPr lang="tr-TR" sz="1800" dirty="0" smtClean="0"/>
              <a:t> tümörler içinde</a:t>
            </a:r>
          </a:p>
          <a:p>
            <a:pPr eaLnBrk="1" hangingPunct="1">
              <a:lnSpc>
                <a:spcPct val="90000"/>
              </a:lnSpc>
            </a:pPr>
            <a:r>
              <a:rPr lang="tr-TR" sz="1800" dirty="0" err="1" smtClean="0"/>
              <a:t>Adölesan</a:t>
            </a:r>
            <a:r>
              <a:rPr lang="tr-TR" sz="1800" dirty="0" smtClean="0"/>
              <a:t> dönemde</a:t>
            </a:r>
          </a:p>
          <a:p>
            <a:pPr eaLnBrk="1" hangingPunct="1">
              <a:lnSpc>
                <a:spcPct val="90000"/>
              </a:lnSpc>
            </a:pPr>
            <a:r>
              <a:rPr lang="tr-TR" sz="1800" dirty="0" smtClean="0"/>
              <a:t>Nadiren </a:t>
            </a:r>
            <a:r>
              <a:rPr lang="tr-TR" sz="1800" dirty="0" err="1" smtClean="0"/>
              <a:t>tuberoskleroz</a:t>
            </a:r>
            <a:r>
              <a:rPr lang="tr-TR" sz="1800" dirty="0" smtClean="0"/>
              <a:t> dışı olur</a:t>
            </a:r>
          </a:p>
        </p:txBody>
      </p:sp>
      <p:pic>
        <p:nvPicPr>
          <p:cNvPr id="36866" name="Picture 2" descr="F:\Ellison\images\35FF2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0"/>
            <a:ext cx="4299907" cy="2736304"/>
          </a:xfrm>
          <a:prstGeom prst="rect">
            <a:avLst/>
          </a:prstGeom>
          <a:noFill/>
        </p:spPr>
      </p:pic>
      <p:sp>
        <p:nvSpPr>
          <p:cNvPr id="7" name="6 Oval"/>
          <p:cNvSpPr/>
          <p:nvPr/>
        </p:nvSpPr>
        <p:spPr>
          <a:xfrm>
            <a:off x="5004048" y="4365104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3635896" y="4509120"/>
            <a:ext cx="1152128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4">
            <a:extLst>
              <a:ext uri="{FF2B5EF4-FFF2-40B4-BE49-F238E27FC236}">
                <a16:creationId xmlns:a16="http://schemas.microsoft.com/office/drawing/2014/main" xmlns="" id="{4023D945-7AF2-4221-AF36-2AB4E2C3FA8C}"/>
              </a:ext>
            </a:extLst>
          </p:cNvPr>
          <p:cNvSpPr txBox="1"/>
          <p:nvPr/>
        </p:nvSpPr>
        <p:spPr>
          <a:xfrm>
            <a:off x="2915816" y="6453336"/>
            <a:ext cx="612068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1400" dirty="0"/>
              <a:t>NOT: Kaynak kitaptan (</a:t>
            </a:r>
            <a:r>
              <a:rPr lang="tr-TR" sz="1400" dirty="0" err="1"/>
              <a:t>Robbins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Cottran</a:t>
            </a:r>
            <a:r>
              <a:rPr lang="tr-TR" sz="1400" dirty="0"/>
              <a:t> </a:t>
            </a:r>
            <a:r>
              <a:rPr lang="tr-TR" sz="1400" dirty="0" err="1"/>
              <a:t>Pathologic</a:t>
            </a:r>
            <a:r>
              <a:rPr lang="tr-TR" sz="1400" dirty="0"/>
              <a:t> </a:t>
            </a:r>
            <a:r>
              <a:rPr lang="tr-TR" sz="1400" dirty="0" err="1"/>
              <a:t>Basis</a:t>
            </a:r>
            <a:r>
              <a:rPr lang="tr-TR" sz="1400" dirty="0"/>
              <a:t> of </a:t>
            </a:r>
            <a:r>
              <a:rPr lang="tr-TR" sz="1400" dirty="0" err="1"/>
              <a:t>Disease</a:t>
            </a:r>
            <a:r>
              <a:rPr lang="tr-TR" sz="1400" dirty="0"/>
              <a:t>) çalışılacak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dirty="0" err="1" smtClean="0"/>
              <a:t>Kraniofarengiom</a:t>
            </a:r>
            <a:r>
              <a:rPr lang="tr-TR" dirty="0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029200" cy="1676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1800" dirty="0" err="1" smtClean="0"/>
              <a:t>Sellar</a:t>
            </a:r>
            <a:r>
              <a:rPr lang="tr-TR" sz="1800" dirty="0" smtClean="0"/>
              <a:t> bölge tümörlerinden</a:t>
            </a:r>
          </a:p>
          <a:p>
            <a:pPr eaLnBrk="1" hangingPunct="1">
              <a:lnSpc>
                <a:spcPct val="90000"/>
              </a:lnSpc>
            </a:pPr>
            <a:r>
              <a:rPr lang="tr-TR" sz="1800" dirty="0" smtClean="0"/>
              <a:t>Çocukluk çağı (5-10 yaş)/ erişkin</a:t>
            </a:r>
          </a:p>
          <a:p>
            <a:pPr eaLnBrk="1" hangingPunct="1">
              <a:lnSpc>
                <a:spcPct val="90000"/>
              </a:lnSpc>
            </a:pPr>
            <a:r>
              <a:rPr lang="tr-TR" sz="1800" dirty="0" err="1" smtClean="0"/>
              <a:t>Adamantinomatöz</a:t>
            </a:r>
            <a:r>
              <a:rPr lang="tr-TR" sz="1800" dirty="0" smtClean="0"/>
              <a:t>/</a:t>
            </a:r>
            <a:r>
              <a:rPr lang="tr-TR" sz="1800" dirty="0" err="1" smtClean="0"/>
              <a:t>papiller</a:t>
            </a:r>
            <a:r>
              <a:rPr lang="tr-TR" sz="1800" dirty="0" smtClean="0"/>
              <a:t> tipleri</a:t>
            </a:r>
          </a:p>
          <a:p>
            <a:pPr eaLnBrk="1" hangingPunct="1">
              <a:lnSpc>
                <a:spcPct val="90000"/>
              </a:lnSpc>
            </a:pPr>
            <a:r>
              <a:rPr lang="tr-TR" sz="1800" dirty="0" err="1" smtClean="0"/>
              <a:t>Skuamoz</a:t>
            </a:r>
            <a:r>
              <a:rPr lang="tr-TR" sz="1800" dirty="0" smtClean="0"/>
              <a:t> hücre grupları ve </a:t>
            </a:r>
            <a:r>
              <a:rPr lang="tr-TR" sz="1800" dirty="0" err="1" smtClean="0"/>
              <a:t>keratin</a:t>
            </a:r>
            <a:r>
              <a:rPr lang="tr-TR" sz="1800" dirty="0" smtClean="0"/>
              <a:t> bulunur.</a:t>
            </a:r>
          </a:p>
          <a:p>
            <a:pPr eaLnBrk="1" hangingPunct="1">
              <a:lnSpc>
                <a:spcPct val="90000"/>
              </a:lnSpc>
            </a:pPr>
            <a:r>
              <a:rPr lang="tr-TR" sz="1800" dirty="0" smtClean="0"/>
              <a:t>Kalsifikasyon</a:t>
            </a:r>
          </a:p>
          <a:p>
            <a:pPr eaLnBrk="1" hangingPunct="1">
              <a:lnSpc>
                <a:spcPct val="90000"/>
              </a:lnSpc>
            </a:pPr>
            <a:r>
              <a:rPr lang="tr-TR" sz="1800" dirty="0" smtClean="0"/>
              <a:t>Çevrede </a:t>
            </a:r>
            <a:r>
              <a:rPr lang="tr-TR" sz="1800" dirty="0" err="1" smtClean="0"/>
              <a:t>rosenthal</a:t>
            </a:r>
            <a:r>
              <a:rPr lang="tr-TR" sz="1800" dirty="0" smtClean="0"/>
              <a:t> lifleri içeren </a:t>
            </a:r>
            <a:r>
              <a:rPr lang="tr-TR" sz="1800" dirty="0" err="1" smtClean="0"/>
              <a:t>gliyozis</a:t>
            </a:r>
            <a:endParaRPr lang="tr-TR" sz="1800" dirty="0" smtClean="0"/>
          </a:p>
        </p:txBody>
      </p:sp>
      <p:pic>
        <p:nvPicPr>
          <p:cNvPr id="26628" name="Picture 4" descr="C:\Documents and Settings\aylin heper\Belgelerim\Resimlerim\ders\kraniyofarengioma.jpg"/>
          <p:cNvPicPr>
            <a:picLocks noChangeAspect="1" noChangeArrowheads="1"/>
          </p:cNvPicPr>
          <p:nvPr/>
        </p:nvPicPr>
        <p:blipFill>
          <a:blip r:embed="rId2" cstate="print"/>
          <a:srcRect b="15825"/>
          <a:stretch>
            <a:fillRect/>
          </a:stretch>
        </p:blipFill>
        <p:spPr bwMode="auto">
          <a:xfrm>
            <a:off x="2843808" y="3212976"/>
            <a:ext cx="5476646" cy="270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Ellison\images\35FF22A.jpg"/>
          <p:cNvPicPr>
            <a:picLocks noChangeAspect="1" noChangeArrowheads="1"/>
          </p:cNvPicPr>
          <p:nvPr/>
        </p:nvPicPr>
        <p:blipFill>
          <a:blip r:embed="rId3" cstate="print"/>
          <a:srcRect t="93865"/>
          <a:stretch>
            <a:fillRect/>
          </a:stretch>
        </p:blipFill>
        <p:spPr bwMode="auto">
          <a:xfrm>
            <a:off x="3203848" y="6021288"/>
            <a:ext cx="4942577" cy="192948"/>
          </a:xfrm>
          <a:prstGeom prst="rect">
            <a:avLst/>
          </a:prstGeom>
          <a:noFill/>
        </p:spPr>
      </p:pic>
      <p:sp>
        <p:nvSpPr>
          <p:cNvPr id="6" name="Metin kutusu 4">
            <a:extLst>
              <a:ext uri="{FF2B5EF4-FFF2-40B4-BE49-F238E27FC236}">
                <a16:creationId xmlns:a16="http://schemas.microsoft.com/office/drawing/2014/main" xmlns="" id="{4023D945-7AF2-4221-AF36-2AB4E2C3FA8C}"/>
              </a:ext>
            </a:extLst>
          </p:cNvPr>
          <p:cNvSpPr txBox="1"/>
          <p:nvPr/>
        </p:nvSpPr>
        <p:spPr>
          <a:xfrm>
            <a:off x="2915816" y="6453336"/>
            <a:ext cx="612068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1400" dirty="0"/>
              <a:t>NOT: Kaynak kitaptan (</a:t>
            </a:r>
            <a:r>
              <a:rPr lang="tr-TR" sz="1400" dirty="0" err="1"/>
              <a:t>Robbins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Cottran</a:t>
            </a:r>
            <a:r>
              <a:rPr lang="tr-TR" sz="1400" dirty="0"/>
              <a:t> </a:t>
            </a:r>
            <a:r>
              <a:rPr lang="tr-TR" sz="1400" dirty="0" err="1"/>
              <a:t>Pathologic</a:t>
            </a:r>
            <a:r>
              <a:rPr lang="tr-TR" sz="1400" dirty="0"/>
              <a:t> </a:t>
            </a:r>
            <a:r>
              <a:rPr lang="tr-TR" sz="1400" dirty="0" err="1"/>
              <a:t>Basis</a:t>
            </a:r>
            <a:r>
              <a:rPr lang="tr-TR" sz="1400" dirty="0"/>
              <a:t> of </a:t>
            </a:r>
            <a:r>
              <a:rPr lang="tr-TR" sz="1400" dirty="0" err="1"/>
              <a:t>Disease</a:t>
            </a:r>
            <a:r>
              <a:rPr lang="tr-TR" sz="1400" dirty="0"/>
              <a:t>) çalışılacak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91" name="Group 39"/>
          <p:cNvGraphicFramePr>
            <a:graphicFrameLocks noGrp="1"/>
          </p:cNvGraphicFramePr>
          <p:nvPr>
            <p:ph type="tbl" idx="1"/>
          </p:nvPr>
        </p:nvGraphicFramePr>
        <p:xfrm>
          <a:off x="2267744" y="1507507"/>
          <a:ext cx="4953000" cy="5089845"/>
        </p:xfrm>
        <a:graphic>
          <a:graphicData uri="http://schemas.openxmlformats.org/drawingml/2006/table">
            <a:tbl>
              <a:tblPr/>
              <a:tblGrid>
                <a:gridCol w="3657600"/>
                <a:gridCol w="12954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Düşük dereceli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glial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tümörler: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Pilositik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astrositom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Ependimal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tümörler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Embriyonal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tümörler: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Medulloblastom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Atipik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Teratoid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Rabdoid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Tümör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Diğer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%2-3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%2-3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Kraniofarenjiom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Yüksek dereceli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glial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tümörler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%15-20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Germ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Hücreli Tümörler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Gangliogliom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%2-3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Diğer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primer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SSS tümörleri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%5-10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Sekonder tümörler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%10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1098376" y="188640"/>
            <a:ext cx="6858000" cy="1160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b="1" dirty="0"/>
              <a:t>ÇOCUKLUK ÇAĞI </a:t>
            </a:r>
            <a:r>
              <a:rPr lang="tr-TR" sz="2800" b="1" dirty="0" smtClean="0"/>
              <a:t>(0-14 yaş)</a:t>
            </a:r>
            <a:endParaRPr lang="tr-TR" sz="2800" b="1" dirty="0"/>
          </a:p>
          <a:p>
            <a:pPr algn="ctr">
              <a:spcBef>
                <a:spcPct val="50000"/>
              </a:spcBef>
            </a:pPr>
            <a:r>
              <a:rPr lang="tr-TR" sz="2800" b="1" dirty="0"/>
              <a:t>SANTRAL SİNİR SİSTEMİ TÜMÖRLERİ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0" y="6453336"/>
            <a:ext cx="166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CBITRUS  2007-2011</a:t>
            </a:r>
            <a:endParaRPr lang="tr-TR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35280" cy="5211763"/>
          </a:xfrm>
        </p:spPr>
        <p:txBody>
          <a:bodyPr/>
          <a:lstStyle/>
          <a:p>
            <a:pPr eaLnBrk="1" hangingPunct="1"/>
            <a:r>
              <a:rPr lang="tr-TR" b="1" u="sng" dirty="0" smtClean="0"/>
              <a:t>Primitif (</a:t>
            </a:r>
            <a:r>
              <a:rPr lang="tr-TR" b="1" u="sng" dirty="0" err="1" smtClean="0"/>
              <a:t>embriyonal</a:t>
            </a:r>
            <a:r>
              <a:rPr lang="tr-TR" b="1" u="sng" dirty="0" smtClean="0"/>
              <a:t>) </a:t>
            </a:r>
            <a:r>
              <a:rPr lang="tr-TR" b="1" u="sng" dirty="0" err="1" smtClean="0"/>
              <a:t>nöroepitelyal</a:t>
            </a:r>
            <a:r>
              <a:rPr lang="tr-TR" b="1" u="sng" dirty="0" smtClean="0"/>
              <a:t> tümörlerin ortak özellikleri:</a:t>
            </a:r>
          </a:p>
          <a:p>
            <a:pPr eaLnBrk="1" hangingPunct="1">
              <a:buFontTx/>
              <a:buNone/>
            </a:pPr>
            <a:r>
              <a:rPr lang="tr-TR" dirty="0" smtClean="0"/>
              <a:t>	</a:t>
            </a:r>
            <a:endParaRPr lang="tr-TR" sz="1000" dirty="0" smtClean="0"/>
          </a:p>
          <a:p>
            <a:pPr eaLnBrk="1" hangingPunct="1">
              <a:buFontTx/>
              <a:buNone/>
            </a:pPr>
            <a:r>
              <a:rPr lang="tr-TR" dirty="0" smtClean="0"/>
              <a:t>	- çocuklarda sık</a:t>
            </a:r>
          </a:p>
          <a:p>
            <a:pPr eaLnBrk="1" hangingPunct="1">
              <a:buFontTx/>
              <a:buNone/>
            </a:pPr>
            <a:r>
              <a:rPr lang="tr-TR" dirty="0" smtClean="0"/>
              <a:t>	- </a:t>
            </a:r>
            <a:r>
              <a:rPr lang="tr-TR" b="1" dirty="0" err="1" smtClean="0"/>
              <a:t>serebrospinal</a:t>
            </a:r>
            <a:r>
              <a:rPr lang="tr-TR" b="1" dirty="0" smtClean="0"/>
              <a:t> sıvı yolu ile yayılım eğilimi </a:t>
            </a:r>
            <a:r>
              <a:rPr lang="tr-TR" dirty="0" smtClean="0"/>
              <a:t>fazla</a:t>
            </a:r>
          </a:p>
          <a:p>
            <a:pPr eaLnBrk="1" hangingPunct="1">
              <a:buFontTx/>
              <a:buNone/>
            </a:pPr>
            <a:r>
              <a:rPr lang="tr-TR" dirty="0" smtClean="0"/>
              <a:t>	- mitoz ve </a:t>
            </a:r>
            <a:r>
              <a:rPr lang="tr-TR" dirty="0" err="1" smtClean="0"/>
              <a:t>apopitoz</a:t>
            </a:r>
            <a:r>
              <a:rPr lang="tr-TR" dirty="0" smtClean="0"/>
              <a:t> çok yüksek</a:t>
            </a:r>
          </a:p>
          <a:p>
            <a:pPr eaLnBrk="1" hangingPunct="1">
              <a:buFontTx/>
              <a:buNone/>
            </a:pPr>
            <a:r>
              <a:rPr lang="tr-TR" dirty="0" smtClean="0"/>
              <a:t>	- </a:t>
            </a:r>
            <a:r>
              <a:rPr lang="tr-TR" dirty="0" err="1" smtClean="0"/>
              <a:t>nöroepitelyal</a:t>
            </a:r>
            <a:r>
              <a:rPr lang="tr-TR" dirty="0" smtClean="0"/>
              <a:t> </a:t>
            </a:r>
            <a:r>
              <a:rPr lang="tr-TR" dirty="0" err="1" smtClean="0"/>
              <a:t>diferansiyasyon</a:t>
            </a:r>
            <a:r>
              <a:rPr lang="tr-TR" dirty="0" smtClean="0"/>
              <a:t> potansiyeli var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B707775-EAE6-46A2-9D49-A5A29CF9F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Ders için gerekli olan ön bilgiler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5179454-5E6B-4868-9E9A-2AA685BD0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Santral sinir sistemi histolojisi ve anatomisi</a:t>
            </a:r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18637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 smtClean="0"/>
              <a:t>Medulloblastom</a:t>
            </a:r>
            <a:r>
              <a:rPr lang="tr-TR" dirty="0" smtClean="0"/>
              <a:t> (MB)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Çocukluk çağının </a:t>
            </a:r>
            <a:r>
              <a:rPr lang="tr-TR" b="1" dirty="0" smtClean="0"/>
              <a:t>en sık </a:t>
            </a:r>
            <a:r>
              <a:rPr lang="tr-TR" b="1" dirty="0" err="1" smtClean="0"/>
              <a:t>embriyonal</a:t>
            </a:r>
            <a:r>
              <a:rPr lang="tr-TR" b="1" dirty="0" smtClean="0"/>
              <a:t> </a:t>
            </a:r>
            <a:r>
              <a:rPr lang="tr-TR" b="1" dirty="0" err="1" smtClean="0"/>
              <a:t>tm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Çocukluk çağı beyin tümörleri arasında sıklık açısından 2.sırada (</a:t>
            </a:r>
            <a:r>
              <a:rPr lang="tr-TR" dirty="0" err="1" smtClean="0"/>
              <a:t>Pilositik</a:t>
            </a:r>
            <a:r>
              <a:rPr lang="tr-TR" dirty="0" smtClean="0"/>
              <a:t> </a:t>
            </a:r>
            <a:r>
              <a:rPr lang="tr-TR" dirty="0" err="1" smtClean="0"/>
              <a:t>astrositom</a:t>
            </a:r>
            <a:r>
              <a:rPr lang="tr-TR" dirty="0" smtClean="0"/>
              <a:t> ardından)</a:t>
            </a:r>
          </a:p>
          <a:p>
            <a:r>
              <a:rPr lang="tr-TR" dirty="0" smtClean="0"/>
              <a:t>Genel yıllık </a:t>
            </a:r>
            <a:r>
              <a:rPr lang="tr-TR" dirty="0" err="1" smtClean="0"/>
              <a:t>insidans</a:t>
            </a:r>
            <a:r>
              <a:rPr lang="tr-TR" dirty="0" smtClean="0"/>
              <a:t>: 1.8/10</a:t>
            </a:r>
            <a:r>
              <a:rPr lang="tr-TR" baseline="30000" dirty="0" smtClean="0"/>
              <a:t>6</a:t>
            </a:r>
            <a:endParaRPr lang="tr-TR" dirty="0" smtClean="0"/>
          </a:p>
          <a:p>
            <a:r>
              <a:rPr lang="tr-TR" dirty="0" smtClean="0"/>
              <a:t>Çocukluk çağı yıllık </a:t>
            </a:r>
            <a:r>
              <a:rPr lang="tr-TR" dirty="0" err="1" smtClean="0"/>
              <a:t>insidans</a:t>
            </a:r>
            <a:r>
              <a:rPr lang="tr-TR" dirty="0" smtClean="0"/>
              <a:t>: 6/10</a:t>
            </a:r>
            <a:r>
              <a:rPr lang="tr-TR" baseline="30000" dirty="0" smtClean="0"/>
              <a:t>6</a:t>
            </a:r>
          </a:p>
          <a:p>
            <a:r>
              <a:rPr lang="tr-TR" dirty="0" smtClean="0">
                <a:sym typeface="Symbol"/>
              </a:rPr>
              <a:t>MB; </a:t>
            </a:r>
            <a:r>
              <a:rPr lang="tr-TR" b="1" dirty="0" smtClean="0">
                <a:sym typeface="Symbol"/>
              </a:rPr>
              <a:t>¼ olgu erişkin</a:t>
            </a:r>
          </a:p>
          <a:p>
            <a:pPr lvl="1"/>
            <a:r>
              <a:rPr lang="tr-TR" dirty="0" smtClean="0">
                <a:sym typeface="Symbol"/>
              </a:rPr>
              <a:t>Erişkin </a:t>
            </a:r>
            <a:r>
              <a:rPr lang="tr-TR" dirty="0" err="1" smtClean="0">
                <a:sym typeface="Symbol"/>
              </a:rPr>
              <a:t>intrakraniyal</a:t>
            </a:r>
            <a:r>
              <a:rPr lang="tr-TR" dirty="0" smtClean="0">
                <a:sym typeface="Symbol"/>
              </a:rPr>
              <a:t> </a:t>
            </a:r>
            <a:r>
              <a:rPr lang="tr-TR" dirty="0" err="1" smtClean="0">
                <a:sym typeface="Symbol"/>
              </a:rPr>
              <a:t>tm</a:t>
            </a:r>
            <a:r>
              <a:rPr lang="tr-TR" dirty="0" smtClean="0">
                <a:sym typeface="Symbol"/>
              </a:rPr>
              <a:t>.</a:t>
            </a:r>
            <a:r>
              <a:rPr lang="tr-TR" dirty="0" err="1" smtClean="0">
                <a:sym typeface="Symbol"/>
              </a:rPr>
              <a:t>lerin</a:t>
            </a:r>
            <a:r>
              <a:rPr lang="tr-TR" dirty="0" smtClean="0">
                <a:sym typeface="Symbol"/>
              </a:rPr>
              <a:t>  %1</a:t>
            </a:r>
            <a:endParaRPr lang="tr-TR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Beyazlar </a:t>
            </a:r>
            <a:r>
              <a:rPr lang="tr-TR" dirty="0" smtClean="0">
                <a:sym typeface="Symbol"/>
              </a:rPr>
              <a:t> </a:t>
            </a:r>
            <a:r>
              <a:rPr lang="tr-TR" dirty="0" err="1" smtClean="0">
                <a:sym typeface="Symbol"/>
              </a:rPr>
              <a:t>latinler</a:t>
            </a:r>
            <a:r>
              <a:rPr lang="tr-TR" dirty="0" smtClean="0">
                <a:sym typeface="Symbol"/>
              </a:rPr>
              <a:t>  zenciler (ABD)</a:t>
            </a:r>
          </a:p>
          <a:p>
            <a:r>
              <a:rPr lang="tr-TR" dirty="0" smtClean="0">
                <a:sym typeface="Symbol"/>
              </a:rPr>
              <a:t>9 yaş (3-7 pik)</a:t>
            </a:r>
          </a:p>
          <a:p>
            <a:r>
              <a:rPr lang="tr-TR" dirty="0" smtClean="0">
                <a:sym typeface="Symbol"/>
              </a:rPr>
              <a:t>E/K: 1.7/1</a:t>
            </a:r>
          </a:p>
          <a:p>
            <a:pPr lvl="1"/>
            <a:r>
              <a:rPr lang="tr-TR" b="1" dirty="0" smtClean="0">
                <a:sym typeface="Symbol"/>
              </a:rPr>
              <a:t>E/K: 2/1 ( 3 yaş)</a:t>
            </a:r>
          </a:p>
          <a:p>
            <a:pPr lvl="1"/>
            <a:r>
              <a:rPr lang="tr-TR" dirty="0" smtClean="0">
                <a:sym typeface="Symbol"/>
              </a:rPr>
              <a:t>E/K: 1 ( 3 yaş)</a:t>
            </a:r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 smtClean="0"/>
              <a:t>Medulloblastom</a:t>
            </a:r>
            <a:r>
              <a:rPr lang="tr-TR" dirty="0" smtClean="0"/>
              <a:t> (MB)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dirty="0" err="1" smtClean="0"/>
              <a:t>Medulloblastom</a:t>
            </a:r>
            <a:r>
              <a:rPr lang="tr-TR" dirty="0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dirty="0" err="1" smtClean="0"/>
              <a:t>Embriyonal</a:t>
            </a:r>
            <a:r>
              <a:rPr lang="tr-TR" sz="2800" dirty="0" smtClean="0"/>
              <a:t> </a:t>
            </a:r>
            <a:r>
              <a:rPr lang="tr-TR" sz="2800" b="1" dirty="0" smtClean="0"/>
              <a:t>primitif </a:t>
            </a:r>
            <a:r>
              <a:rPr lang="tr-TR" sz="2800" b="1" dirty="0" err="1" smtClean="0"/>
              <a:t>nöroepitelyal</a:t>
            </a:r>
            <a:r>
              <a:rPr lang="tr-TR" sz="2800" b="1" dirty="0" smtClean="0"/>
              <a:t> tümör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DSÖ </a:t>
            </a:r>
            <a:r>
              <a:rPr lang="tr-TR" sz="2800" b="1" dirty="0" smtClean="0"/>
              <a:t>derece IV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b="1" dirty="0" err="1" smtClean="0"/>
              <a:t>İnfiltratif</a:t>
            </a:r>
            <a:r>
              <a:rPr lang="tr-TR" sz="2800" b="1" dirty="0" smtClean="0"/>
              <a:t>,</a:t>
            </a:r>
            <a:r>
              <a:rPr lang="tr-TR" sz="2800" dirty="0" smtClean="0"/>
              <a:t> </a:t>
            </a:r>
            <a:r>
              <a:rPr lang="tr-TR" sz="2800" dirty="0" err="1"/>
              <a:t>i</a:t>
            </a:r>
            <a:r>
              <a:rPr lang="tr-TR" sz="2800" dirty="0" err="1" smtClean="0"/>
              <a:t>ndiferansiye</a:t>
            </a:r>
            <a:endParaRPr lang="tr-TR" sz="2800" dirty="0" smtClean="0"/>
          </a:p>
          <a:p>
            <a:pPr eaLnBrk="1" hangingPunct="1">
              <a:lnSpc>
                <a:spcPct val="90000"/>
              </a:lnSpc>
            </a:pPr>
            <a:r>
              <a:rPr lang="tr-TR" sz="2800" dirty="0" smtClean="0"/>
              <a:t>Nadiren </a:t>
            </a:r>
            <a:r>
              <a:rPr lang="tr-TR" sz="2800" dirty="0" err="1" smtClean="0"/>
              <a:t>nöronal</a:t>
            </a:r>
            <a:r>
              <a:rPr lang="tr-TR" sz="2800" dirty="0" smtClean="0"/>
              <a:t> ve </a:t>
            </a:r>
            <a:r>
              <a:rPr lang="tr-TR" sz="2800" dirty="0" err="1" smtClean="0"/>
              <a:t>glial</a:t>
            </a:r>
            <a:r>
              <a:rPr lang="tr-TR" sz="2800" dirty="0" smtClean="0"/>
              <a:t> </a:t>
            </a:r>
            <a:r>
              <a:rPr lang="tr-TR" sz="2800" dirty="0" err="1" smtClean="0"/>
              <a:t>differansiyasyon</a:t>
            </a:r>
            <a:endParaRPr lang="tr-TR" sz="2800" dirty="0" smtClean="0"/>
          </a:p>
          <a:p>
            <a:pPr eaLnBrk="1" hangingPunct="1">
              <a:lnSpc>
                <a:spcPct val="90000"/>
              </a:lnSpc>
            </a:pPr>
            <a:r>
              <a:rPr lang="tr-TR" sz="2800" b="1" dirty="0" smtClean="0"/>
              <a:t>Çocuklarda </a:t>
            </a:r>
            <a:r>
              <a:rPr lang="tr-TR" sz="2800" b="1" dirty="0" err="1" smtClean="0"/>
              <a:t>serebellum</a:t>
            </a:r>
            <a:r>
              <a:rPr lang="tr-TR" sz="2800" b="1" dirty="0" smtClean="0"/>
              <a:t> orta hat </a:t>
            </a:r>
            <a:r>
              <a:rPr lang="tr-TR" sz="2800" dirty="0" smtClean="0"/>
              <a:t>yerleşimli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b="1" dirty="0" smtClean="0"/>
              <a:t>Erişkinlerde </a:t>
            </a:r>
            <a:r>
              <a:rPr lang="tr-TR" sz="2800" b="1" dirty="0" err="1" smtClean="0"/>
              <a:t>serebelum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lateral</a:t>
            </a:r>
            <a:r>
              <a:rPr lang="tr-TR" sz="2800" b="1" dirty="0" smtClean="0"/>
              <a:t> </a:t>
            </a:r>
            <a:r>
              <a:rPr lang="tr-TR" sz="2800" dirty="0" smtClean="0"/>
              <a:t>yerleşimli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err="1" smtClean="0"/>
              <a:t>Serebrospinal</a:t>
            </a:r>
            <a:r>
              <a:rPr lang="tr-TR" sz="2800" dirty="0" smtClean="0"/>
              <a:t> sıvı aracılığı ile yayılma eğilimi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107504" y="476672"/>
          <a:ext cx="8892480" cy="6040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4160"/>
                <a:gridCol w="2490890"/>
                <a:gridCol w="343743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profil (moleküler tip)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Histoloji tip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Prognoz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Medulloblastom</a:t>
                      </a:r>
                      <a:endParaRPr lang="tr-TR" dirty="0" smtClean="0"/>
                    </a:p>
                    <a:p>
                      <a:r>
                        <a:rPr lang="tr-TR" dirty="0" err="1" smtClean="0"/>
                        <a:t>Wnt</a:t>
                      </a:r>
                      <a:r>
                        <a:rPr lang="tr-TR" dirty="0" smtClean="0"/>
                        <a:t>-aktive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Klasik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Büyük </a:t>
                      </a:r>
                      <a:r>
                        <a:rPr lang="tr-TR" dirty="0" err="1" smtClean="0"/>
                        <a:t>hc</a:t>
                      </a:r>
                      <a:r>
                        <a:rPr lang="tr-TR" dirty="0" smtClean="0"/>
                        <a:t>/</a:t>
                      </a:r>
                      <a:r>
                        <a:rPr lang="tr-TR" dirty="0" err="1" smtClean="0"/>
                        <a:t>anaplastik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(çok</a:t>
                      </a:r>
                      <a:r>
                        <a:rPr lang="tr-TR" baseline="0" dirty="0" smtClean="0"/>
                        <a:t> nadir)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Düşük riskli, hemen hemen hepsi klasik morfolojili</a:t>
                      </a:r>
                    </a:p>
                    <a:p>
                      <a:r>
                        <a:rPr lang="tr-TR" dirty="0" err="1" smtClean="0"/>
                        <a:t>Klinikopatolojik</a:t>
                      </a:r>
                      <a:r>
                        <a:rPr lang="tr-TR" dirty="0" smtClean="0"/>
                        <a:t> önemi belirsiz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Medulloblastom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SHH-aktive, p53 </a:t>
                      </a:r>
                      <a:r>
                        <a:rPr lang="tr-TR" dirty="0" err="1" smtClean="0"/>
                        <a:t>mutant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Klasik</a:t>
                      </a:r>
                    </a:p>
                    <a:p>
                      <a:r>
                        <a:rPr lang="tr-TR" dirty="0" smtClean="0"/>
                        <a:t>Büyük </a:t>
                      </a:r>
                      <a:r>
                        <a:rPr lang="tr-TR" dirty="0" err="1" smtClean="0"/>
                        <a:t>hc</a:t>
                      </a:r>
                      <a:r>
                        <a:rPr lang="tr-TR" dirty="0" smtClean="0"/>
                        <a:t>/</a:t>
                      </a:r>
                      <a:r>
                        <a:rPr lang="tr-TR" dirty="0" err="1" smtClean="0"/>
                        <a:t>anaplastik</a:t>
                      </a:r>
                      <a:endParaRPr lang="tr-TR" dirty="0" smtClean="0"/>
                    </a:p>
                    <a:p>
                      <a:r>
                        <a:rPr lang="tr-TR" dirty="0" err="1" smtClean="0"/>
                        <a:t>Desmoplastik</a:t>
                      </a:r>
                      <a:r>
                        <a:rPr lang="tr-TR" dirty="0" smtClean="0"/>
                        <a:t>/</a:t>
                      </a:r>
                      <a:r>
                        <a:rPr lang="tr-TR" dirty="0" err="1" smtClean="0"/>
                        <a:t>nodüler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(çok nadir)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Nadir, </a:t>
                      </a:r>
                      <a:r>
                        <a:rPr lang="tr-TR" b="1" dirty="0" smtClean="0"/>
                        <a:t>yüksek</a:t>
                      </a:r>
                      <a:r>
                        <a:rPr lang="tr-TR" b="1" baseline="0" dirty="0" smtClean="0"/>
                        <a:t> riskli</a:t>
                      </a:r>
                    </a:p>
                    <a:p>
                      <a:r>
                        <a:rPr lang="tr-TR" b="1" baseline="0" dirty="0" smtClean="0"/>
                        <a:t>Yüksek riskli</a:t>
                      </a:r>
                      <a:r>
                        <a:rPr lang="tr-TR" baseline="0" dirty="0" smtClean="0"/>
                        <a:t>, 7-17 yaşlarda</a:t>
                      </a:r>
                      <a:r>
                        <a:rPr lang="tr-TR" baseline="0" dirty="0" smtClean="0">
                          <a:sym typeface="Symbol"/>
                        </a:rPr>
                        <a:t>(+)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Klinikopatolojik</a:t>
                      </a:r>
                      <a:r>
                        <a:rPr lang="tr-TR" dirty="0" smtClean="0"/>
                        <a:t> önemi belirsiz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Medulloblastom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SHH-aktive, p53 </a:t>
                      </a:r>
                      <a:r>
                        <a:rPr lang="tr-TR" dirty="0" err="1" smtClean="0"/>
                        <a:t>wild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Klasik</a:t>
                      </a:r>
                    </a:p>
                    <a:p>
                      <a:r>
                        <a:rPr lang="tr-TR" dirty="0" smtClean="0"/>
                        <a:t>Büyük </a:t>
                      </a:r>
                      <a:r>
                        <a:rPr lang="tr-TR" dirty="0" err="1" smtClean="0"/>
                        <a:t>hc</a:t>
                      </a:r>
                      <a:r>
                        <a:rPr lang="tr-TR" dirty="0" smtClean="0"/>
                        <a:t>/</a:t>
                      </a:r>
                      <a:r>
                        <a:rPr lang="tr-TR" dirty="0" err="1" smtClean="0"/>
                        <a:t>anaplastik</a:t>
                      </a:r>
                      <a:endParaRPr lang="tr-TR" dirty="0" smtClean="0"/>
                    </a:p>
                    <a:p>
                      <a:r>
                        <a:rPr lang="tr-TR" dirty="0" err="1" smtClean="0"/>
                        <a:t>Desmoplastik</a:t>
                      </a:r>
                      <a:r>
                        <a:rPr lang="tr-TR" dirty="0" smtClean="0"/>
                        <a:t>/</a:t>
                      </a:r>
                      <a:r>
                        <a:rPr lang="tr-TR" dirty="0" err="1" smtClean="0"/>
                        <a:t>nodüler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(çok nadir)</a:t>
                      </a:r>
                    </a:p>
                    <a:p>
                      <a:r>
                        <a:rPr lang="tr-TR" dirty="0" smtClean="0"/>
                        <a:t>Yaygın </a:t>
                      </a:r>
                      <a:r>
                        <a:rPr lang="tr-TR" dirty="0" err="1" smtClean="0"/>
                        <a:t>nodülariteli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Standart risk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Klinikopatolojik</a:t>
                      </a:r>
                      <a:r>
                        <a:rPr lang="tr-TR" dirty="0" smtClean="0"/>
                        <a:t> önemi belirsiz</a:t>
                      </a:r>
                    </a:p>
                    <a:p>
                      <a:r>
                        <a:rPr lang="tr-TR" dirty="0" smtClean="0"/>
                        <a:t>Yeni doğanda düşük risk; </a:t>
                      </a:r>
                      <a:r>
                        <a:rPr lang="tr-TR" dirty="0" err="1" smtClean="0"/>
                        <a:t>yenidoğan</a:t>
                      </a:r>
                      <a:r>
                        <a:rPr lang="tr-TR" dirty="0" smtClean="0"/>
                        <a:t> ve erişkinde(+)</a:t>
                      </a:r>
                    </a:p>
                    <a:p>
                      <a:r>
                        <a:rPr lang="tr-TR" dirty="0" err="1" smtClean="0"/>
                        <a:t>Yenidoğanda</a:t>
                      </a:r>
                      <a:r>
                        <a:rPr lang="tr-TR" dirty="0" smtClean="0"/>
                        <a:t> düşük risk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Medulloblastom</a:t>
                      </a:r>
                      <a:endParaRPr lang="tr-TR" dirty="0" smtClean="0"/>
                    </a:p>
                    <a:p>
                      <a:r>
                        <a:rPr lang="tr-TR" dirty="0" err="1" smtClean="0"/>
                        <a:t>Non</a:t>
                      </a:r>
                      <a:r>
                        <a:rPr lang="tr-TR" dirty="0" smtClean="0"/>
                        <a:t>-</a:t>
                      </a:r>
                      <a:r>
                        <a:rPr lang="tr-TR" dirty="0" err="1" smtClean="0"/>
                        <a:t>wnt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non</a:t>
                      </a:r>
                      <a:r>
                        <a:rPr lang="tr-TR" baseline="0" dirty="0" smtClean="0"/>
                        <a:t>-SHH, grup 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Klasik</a:t>
                      </a:r>
                    </a:p>
                    <a:p>
                      <a:r>
                        <a:rPr lang="tr-TR" dirty="0" smtClean="0"/>
                        <a:t>Büyük </a:t>
                      </a:r>
                      <a:r>
                        <a:rPr lang="tr-TR" dirty="0" err="1" smtClean="0"/>
                        <a:t>hc</a:t>
                      </a:r>
                      <a:r>
                        <a:rPr lang="tr-TR" dirty="0" smtClean="0"/>
                        <a:t>/</a:t>
                      </a:r>
                      <a:r>
                        <a:rPr lang="tr-TR" dirty="0" err="1" smtClean="0"/>
                        <a:t>anaplastik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Standart risk</a:t>
                      </a:r>
                    </a:p>
                    <a:p>
                      <a:r>
                        <a:rPr lang="tr-TR" b="1" dirty="0" smtClean="0"/>
                        <a:t>Yüksek</a:t>
                      </a:r>
                      <a:r>
                        <a:rPr lang="tr-TR" b="1" baseline="0" dirty="0" smtClean="0"/>
                        <a:t> risk</a:t>
                      </a:r>
                      <a:endParaRPr lang="tr-T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Medulloblastom</a:t>
                      </a:r>
                      <a:endParaRPr lang="tr-TR" dirty="0" smtClean="0"/>
                    </a:p>
                    <a:p>
                      <a:r>
                        <a:rPr lang="tr-TR" dirty="0" err="1" smtClean="0"/>
                        <a:t>Non</a:t>
                      </a:r>
                      <a:r>
                        <a:rPr lang="tr-TR" dirty="0" smtClean="0"/>
                        <a:t>-</a:t>
                      </a:r>
                      <a:r>
                        <a:rPr lang="tr-TR" dirty="0" err="1" smtClean="0"/>
                        <a:t>wnt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non</a:t>
                      </a:r>
                      <a:r>
                        <a:rPr lang="tr-TR" baseline="0" dirty="0" smtClean="0"/>
                        <a:t>-SHH, grup 4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Klasik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Büyük </a:t>
                      </a:r>
                      <a:r>
                        <a:rPr lang="tr-TR" dirty="0" err="1" smtClean="0"/>
                        <a:t>hc</a:t>
                      </a:r>
                      <a:r>
                        <a:rPr lang="tr-TR" dirty="0" smtClean="0"/>
                        <a:t>/</a:t>
                      </a:r>
                      <a:r>
                        <a:rPr lang="tr-TR" dirty="0" err="1" smtClean="0"/>
                        <a:t>anaplastik</a:t>
                      </a:r>
                      <a:endParaRPr lang="tr-TR" dirty="0" smtClean="0"/>
                    </a:p>
                    <a:p>
                      <a:r>
                        <a:rPr lang="tr-TR" dirty="0" smtClean="0"/>
                        <a:t>(</a:t>
                      </a:r>
                      <a:r>
                        <a:rPr lang="tr-TR" baseline="0" dirty="0" smtClean="0"/>
                        <a:t>nadir)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Standart risk, hemen hemen hepsi klasik morfolojili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Klinikopatolojik</a:t>
                      </a:r>
                      <a:r>
                        <a:rPr lang="tr-TR" dirty="0" smtClean="0"/>
                        <a:t> önemi belirsiz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4000" dirty="0" err="1" smtClean="0"/>
              <a:t>Medulloblastom</a:t>
            </a:r>
            <a:r>
              <a:rPr lang="tr-TR" sz="4000" dirty="0" smtClean="0"/>
              <a:t> ile karakterli ailevi kanser sendromları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tr-TR" u="sng" dirty="0" err="1" smtClean="0"/>
              <a:t>Nevoid</a:t>
            </a:r>
            <a:r>
              <a:rPr lang="tr-TR" u="sng" dirty="0" smtClean="0"/>
              <a:t> bazal hücreli </a:t>
            </a:r>
            <a:r>
              <a:rPr lang="tr-TR" u="sng" dirty="0" err="1" smtClean="0"/>
              <a:t>karsinom</a:t>
            </a:r>
            <a:r>
              <a:rPr lang="tr-TR" u="sng" dirty="0" smtClean="0"/>
              <a:t> sendromu (</a:t>
            </a:r>
            <a:r>
              <a:rPr lang="tr-TR" u="sng" dirty="0" err="1" smtClean="0"/>
              <a:t>Gorlin</a:t>
            </a:r>
            <a:r>
              <a:rPr lang="tr-TR" u="sng" dirty="0" smtClean="0"/>
              <a:t> sendromu)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tr-TR" dirty="0" smtClean="0">
                <a:sym typeface="Symbol"/>
              </a:rPr>
              <a:t>Erken çocukluk döneminde MB riski</a:t>
            </a:r>
          </a:p>
          <a:p>
            <a:pPr lvl="2">
              <a:buFont typeface="Arial" pitchFamily="34" charset="0"/>
              <a:buChar char="•"/>
            </a:pPr>
            <a:r>
              <a:rPr lang="tr-TR" dirty="0" smtClean="0"/>
              <a:t>PTCH1 </a:t>
            </a:r>
            <a:r>
              <a:rPr lang="tr-TR" dirty="0" smtClean="0">
                <a:sym typeface="Symbol"/>
              </a:rPr>
              <a:t> MB riski %2</a:t>
            </a:r>
          </a:p>
          <a:p>
            <a:pPr lvl="2">
              <a:buFont typeface="Arial" pitchFamily="34" charset="0"/>
              <a:buChar char="•"/>
            </a:pPr>
            <a:r>
              <a:rPr lang="tr-TR" dirty="0" smtClean="0">
                <a:sym typeface="Symbol"/>
              </a:rPr>
              <a:t>SUFU  %2x20 MB riski</a:t>
            </a:r>
          </a:p>
          <a:p>
            <a:pPr lvl="2">
              <a:buFont typeface="Arial" pitchFamily="34" charset="0"/>
              <a:buChar char="•"/>
            </a:pPr>
            <a:r>
              <a:rPr lang="tr-TR" dirty="0" smtClean="0">
                <a:sym typeface="Symbol"/>
              </a:rPr>
              <a:t>%22 </a:t>
            </a:r>
            <a:r>
              <a:rPr lang="tr-TR" dirty="0" err="1" smtClean="0">
                <a:sym typeface="Symbol"/>
              </a:rPr>
              <a:t>desmoplastik</a:t>
            </a:r>
            <a:r>
              <a:rPr lang="tr-TR" dirty="0" smtClean="0">
                <a:sym typeface="Symbol"/>
              </a:rPr>
              <a:t>/</a:t>
            </a:r>
            <a:r>
              <a:rPr lang="tr-TR" dirty="0" err="1" smtClean="0">
                <a:sym typeface="Symbol"/>
              </a:rPr>
              <a:t>nodüler</a:t>
            </a:r>
            <a:r>
              <a:rPr lang="tr-TR" dirty="0" smtClean="0">
                <a:sym typeface="Symbol"/>
              </a:rPr>
              <a:t> MB olgusunda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r-TR" u="sng" dirty="0" err="1" smtClean="0"/>
              <a:t>Turcot</a:t>
            </a:r>
            <a:r>
              <a:rPr lang="tr-TR" u="sng" dirty="0" smtClean="0"/>
              <a:t> sendromu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r-TR" u="sng" dirty="0" err="1" smtClean="0"/>
              <a:t>Li</a:t>
            </a:r>
            <a:r>
              <a:rPr lang="tr-TR" u="sng" dirty="0" smtClean="0"/>
              <a:t>-</a:t>
            </a:r>
            <a:r>
              <a:rPr lang="tr-TR" u="sng" dirty="0" err="1" smtClean="0"/>
              <a:t>fraumeni</a:t>
            </a:r>
            <a:r>
              <a:rPr lang="tr-TR" u="sng" dirty="0" smtClean="0"/>
              <a:t> sendromu</a:t>
            </a:r>
          </a:p>
          <a:p>
            <a:pPr>
              <a:buFont typeface="Arial" pitchFamily="34" charset="0"/>
              <a:buChar char="•"/>
            </a:pPr>
            <a:endParaRPr lang="tr-TR" sz="2800" dirty="0"/>
          </a:p>
        </p:txBody>
      </p:sp>
      <p:sp>
        <p:nvSpPr>
          <p:cNvPr id="4" name="Metin kutusu 4">
            <a:extLst>
              <a:ext uri="{FF2B5EF4-FFF2-40B4-BE49-F238E27FC236}">
                <a16:creationId xmlns:a16="http://schemas.microsoft.com/office/drawing/2014/main" xmlns="" id="{4023D945-7AF2-4221-AF36-2AB4E2C3FA8C}"/>
              </a:ext>
            </a:extLst>
          </p:cNvPr>
          <p:cNvSpPr txBox="1"/>
          <p:nvPr/>
        </p:nvSpPr>
        <p:spPr>
          <a:xfrm>
            <a:off x="2915816" y="6453336"/>
            <a:ext cx="612068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1400" dirty="0"/>
              <a:t>NOT: Kaynak kitaptan (</a:t>
            </a:r>
            <a:r>
              <a:rPr lang="tr-TR" sz="1400" dirty="0" err="1"/>
              <a:t>Robbins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Cottran</a:t>
            </a:r>
            <a:r>
              <a:rPr lang="tr-TR" sz="1400" dirty="0"/>
              <a:t> </a:t>
            </a:r>
            <a:r>
              <a:rPr lang="tr-TR" sz="1400" dirty="0" err="1"/>
              <a:t>Pathologic</a:t>
            </a:r>
            <a:r>
              <a:rPr lang="tr-TR" sz="1400" dirty="0"/>
              <a:t> </a:t>
            </a:r>
            <a:r>
              <a:rPr lang="tr-TR" sz="1400" dirty="0" err="1"/>
              <a:t>Basis</a:t>
            </a:r>
            <a:r>
              <a:rPr lang="tr-TR" sz="1400" dirty="0"/>
              <a:t> of </a:t>
            </a:r>
            <a:r>
              <a:rPr lang="tr-TR" sz="1400" dirty="0" err="1"/>
              <a:t>Disease</a:t>
            </a:r>
            <a:r>
              <a:rPr lang="tr-TR" sz="1400" dirty="0"/>
              <a:t>) çalışılacak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Santral sinir sistemi tümörleri</a:t>
            </a:r>
            <a:br>
              <a:rPr lang="tr-TR" sz="3200" dirty="0" smtClean="0">
                <a:solidFill>
                  <a:schemeClr val="tx1"/>
                </a:solidFill>
              </a:rPr>
            </a:br>
            <a:r>
              <a:rPr lang="tr-TR" sz="3200" dirty="0" smtClean="0">
                <a:solidFill>
                  <a:schemeClr val="tx1"/>
                </a:solidFill>
              </a:rPr>
              <a:t> DSÖ 2016 sınıflaması-</a:t>
            </a:r>
            <a:r>
              <a:rPr lang="tr-TR" sz="3200" dirty="0" err="1" smtClean="0">
                <a:solidFill>
                  <a:schemeClr val="tx1"/>
                </a:solidFill>
              </a:rPr>
              <a:t>embriyonal</a:t>
            </a:r>
            <a:r>
              <a:rPr lang="tr-TR" sz="3200" dirty="0" smtClean="0">
                <a:solidFill>
                  <a:schemeClr val="tx1"/>
                </a:solidFill>
              </a:rPr>
              <a:t> tümörler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/>
          <a:lstStyle/>
          <a:p>
            <a:r>
              <a:rPr lang="tr-TR" sz="2000" dirty="0" err="1" smtClean="0"/>
              <a:t>Medulloblastom</a:t>
            </a:r>
            <a:r>
              <a:rPr lang="tr-TR" sz="2000" dirty="0" smtClean="0"/>
              <a:t>, genetik tanımlama (moleküler </a:t>
            </a:r>
            <a:r>
              <a:rPr lang="tr-TR" sz="2000" dirty="0" err="1" smtClean="0"/>
              <a:t>subtip</a:t>
            </a:r>
            <a:r>
              <a:rPr lang="tr-TR" sz="2000" dirty="0" smtClean="0"/>
              <a:t>)</a:t>
            </a:r>
          </a:p>
          <a:p>
            <a:pPr lvl="1"/>
            <a:r>
              <a:rPr lang="tr-TR" sz="1800" dirty="0" err="1" smtClean="0"/>
              <a:t>Wnt</a:t>
            </a:r>
            <a:r>
              <a:rPr lang="tr-TR" sz="1800" dirty="0" smtClean="0"/>
              <a:t> aktive</a:t>
            </a:r>
          </a:p>
          <a:p>
            <a:pPr lvl="1"/>
            <a:r>
              <a:rPr lang="tr-TR" sz="1800" dirty="0" smtClean="0"/>
              <a:t>SHH aktive ve Tp53 </a:t>
            </a:r>
            <a:r>
              <a:rPr lang="tr-TR" sz="1800" dirty="0" err="1" smtClean="0"/>
              <a:t>mutant</a:t>
            </a:r>
            <a:endParaRPr lang="tr-TR" sz="1800" dirty="0" smtClean="0"/>
          </a:p>
          <a:p>
            <a:pPr lvl="1"/>
            <a:r>
              <a:rPr lang="tr-TR" sz="1800" dirty="0" smtClean="0"/>
              <a:t>SHH-aktive ve Tp53-</a:t>
            </a:r>
            <a:r>
              <a:rPr lang="tr-TR" sz="1800" dirty="0" err="1" smtClean="0"/>
              <a:t>wild</a:t>
            </a:r>
            <a:endParaRPr lang="tr-TR" sz="1800" dirty="0" smtClean="0"/>
          </a:p>
          <a:p>
            <a:pPr lvl="1"/>
            <a:r>
              <a:rPr lang="tr-TR" sz="1800" dirty="0" err="1" smtClean="0"/>
              <a:t>Non</a:t>
            </a:r>
            <a:r>
              <a:rPr lang="tr-TR" sz="1800" dirty="0" smtClean="0"/>
              <a:t>-</a:t>
            </a:r>
            <a:r>
              <a:rPr lang="tr-TR" sz="1800" dirty="0" err="1" smtClean="0"/>
              <a:t>wnt</a:t>
            </a:r>
            <a:r>
              <a:rPr lang="tr-TR" sz="1800" dirty="0" smtClean="0"/>
              <a:t>, </a:t>
            </a:r>
            <a:r>
              <a:rPr lang="tr-TR" sz="1800" dirty="0" err="1" smtClean="0"/>
              <a:t>non</a:t>
            </a:r>
            <a:r>
              <a:rPr lang="tr-TR" sz="1800" dirty="0" smtClean="0"/>
              <a:t>-SHH,grup 3</a:t>
            </a:r>
          </a:p>
          <a:p>
            <a:pPr lvl="1"/>
            <a:r>
              <a:rPr lang="tr-TR" sz="1800" dirty="0" err="1" smtClean="0"/>
              <a:t>Non</a:t>
            </a:r>
            <a:r>
              <a:rPr lang="tr-TR" sz="1800" dirty="0" smtClean="0"/>
              <a:t>-</a:t>
            </a:r>
            <a:r>
              <a:rPr lang="tr-TR" sz="1800" dirty="0" err="1" smtClean="0"/>
              <a:t>wnt</a:t>
            </a:r>
            <a:r>
              <a:rPr lang="tr-TR" sz="1800" dirty="0" smtClean="0"/>
              <a:t>, </a:t>
            </a:r>
            <a:r>
              <a:rPr lang="tr-TR" sz="1800" dirty="0" err="1" smtClean="0"/>
              <a:t>non</a:t>
            </a:r>
            <a:r>
              <a:rPr lang="tr-TR" sz="1800" dirty="0" smtClean="0"/>
              <a:t>-SHH,grup 4</a:t>
            </a:r>
          </a:p>
          <a:p>
            <a:r>
              <a:rPr lang="tr-TR" sz="2000" dirty="0" err="1" smtClean="0"/>
              <a:t>Medulloblastom</a:t>
            </a:r>
            <a:r>
              <a:rPr lang="tr-TR" sz="2000" dirty="0" smtClean="0"/>
              <a:t>, histolojik tanımlama (histolojik </a:t>
            </a:r>
            <a:r>
              <a:rPr lang="tr-TR" sz="2000" dirty="0" err="1" smtClean="0"/>
              <a:t>subtip</a:t>
            </a:r>
            <a:r>
              <a:rPr lang="tr-TR" sz="2000" dirty="0" smtClean="0"/>
              <a:t>)</a:t>
            </a:r>
          </a:p>
          <a:p>
            <a:pPr lvl="1"/>
            <a:r>
              <a:rPr lang="tr-TR" sz="1800" dirty="0" smtClean="0"/>
              <a:t>Klasik</a:t>
            </a:r>
          </a:p>
          <a:p>
            <a:pPr lvl="1"/>
            <a:r>
              <a:rPr lang="tr-TR" sz="1800" dirty="0" err="1" smtClean="0"/>
              <a:t>Desmoplastik</a:t>
            </a:r>
            <a:r>
              <a:rPr lang="tr-TR" sz="1800" dirty="0" smtClean="0"/>
              <a:t>/</a:t>
            </a:r>
            <a:r>
              <a:rPr lang="tr-TR" sz="1800" dirty="0" err="1" smtClean="0"/>
              <a:t>nodüler</a:t>
            </a:r>
            <a:endParaRPr lang="tr-TR" sz="1800" dirty="0" smtClean="0"/>
          </a:p>
          <a:p>
            <a:pPr lvl="1"/>
            <a:r>
              <a:rPr lang="tr-TR" sz="1800" dirty="0" smtClean="0"/>
              <a:t>Yaygın </a:t>
            </a:r>
            <a:r>
              <a:rPr lang="tr-TR" sz="1800" dirty="0" err="1" smtClean="0"/>
              <a:t>nodülariteli</a:t>
            </a:r>
            <a:endParaRPr lang="tr-TR" sz="1800" dirty="0" smtClean="0"/>
          </a:p>
          <a:p>
            <a:pPr lvl="1"/>
            <a:r>
              <a:rPr lang="tr-TR" sz="1800" dirty="0" smtClean="0"/>
              <a:t>Büyük hücreli/</a:t>
            </a:r>
            <a:r>
              <a:rPr lang="tr-TR" sz="1800" dirty="0" err="1" smtClean="0"/>
              <a:t>anaplastik</a:t>
            </a:r>
            <a:endParaRPr lang="tr-TR" sz="1800" dirty="0" smtClean="0"/>
          </a:p>
          <a:p>
            <a:r>
              <a:rPr lang="tr-TR" sz="2000" dirty="0" err="1" smtClean="0"/>
              <a:t>Medulloblastom</a:t>
            </a:r>
            <a:r>
              <a:rPr lang="tr-TR" sz="2000" dirty="0" smtClean="0"/>
              <a:t>, NOS</a:t>
            </a:r>
            <a:endParaRPr lang="tr-TR" sz="20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sz="2000" dirty="0" smtClean="0"/>
              <a:t>Çok sıralı rozetli </a:t>
            </a:r>
            <a:r>
              <a:rPr lang="tr-TR" sz="2000" dirty="0" err="1" smtClean="0"/>
              <a:t>embriyonal</a:t>
            </a:r>
            <a:r>
              <a:rPr lang="tr-TR" sz="2000" dirty="0" smtClean="0"/>
              <a:t> tümör, C19MC değişikliği</a:t>
            </a:r>
          </a:p>
          <a:p>
            <a:r>
              <a:rPr lang="tr-TR" sz="2000" dirty="0" smtClean="0"/>
              <a:t>Çok sıralı rozetli </a:t>
            </a:r>
            <a:r>
              <a:rPr lang="tr-TR" sz="2000" dirty="0" err="1" smtClean="0"/>
              <a:t>embriyonal</a:t>
            </a:r>
            <a:r>
              <a:rPr lang="tr-TR" sz="2000" dirty="0" smtClean="0"/>
              <a:t> tümör, NOS</a:t>
            </a:r>
          </a:p>
          <a:p>
            <a:r>
              <a:rPr lang="tr-TR" sz="2000" dirty="0" err="1" smtClean="0"/>
              <a:t>Medulloepitelyoma</a:t>
            </a:r>
            <a:endParaRPr lang="tr-TR" sz="2000" dirty="0" smtClean="0"/>
          </a:p>
          <a:p>
            <a:r>
              <a:rPr lang="tr-TR" sz="2000" dirty="0" smtClean="0"/>
              <a:t>SSS </a:t>
            </a:r>
            <a:r>
              <a:rPr lang="tr-TR" sz="2000" dirty="0" err="1" smtClean="0"/>
              <a:t>nöroblastomu</a:t>
            </a:r>
            <a:endParaRPr lang="tr-TR" sz="2000" dirty="0" smtClean="0"/>
          </a:p>
          <a:p>
            <a:r>
              <a:rPr lang="tr-TR" sz="2000" dirty="0" smtClean="0"/>
              <a:t>SSS </a:t>
            </a:r>
            <a:r>
              <a:rPr lang="tr-TR" sz="2000" dirty="0" err="1" smtClean="0"/>
              <a:t>ganglionöroblastomu</a:t>
            </a:r>
            <a:endParaRPr lang="tr-TR" sz="2000" dirty="0" smtClean="0"/>
          </a:p>
          <a:p>
            <a:r>
              <a:rPr lang="tr-TR" sz="2000" dirty="0" smtClean="0"/>
              <a:t>SSS </a:t>
            </a:r>
            <a:r>
              <a:rPr lang="tr-TR" sz="2000" dirty="0" err="1" smtClean="0"/>
              <a:t>embriyonal</a:t>
            </a:r>
            <a:r>
              <a:rPr lang="tr-TR" sz="2000" dirty="0" smtClean="0"/>
              <a:t> tümör, NOS</a:t>
            </a:r>
          </a:p>
          <a:p>
            <a:r>
              <a:rPr lang="tr-TR" sz="2000" dirty="0" err="1" smtClean="0"/>
              <a:t>Atipik</a:t>
            </a:r>
            <a:r>
              <a:rPr lang="tr-TR" sz="2000" dirty="0" smtClean="0"/>
              <a:t> </a:t>
            </a:r>
            <a:r>
              <a:rPr lang="tr-TR" sz="2000" dirty="0" err="1" smtClean="0"/>
              <a:t>teratoid</a:t>
            </a:r>
            <a:r>
              <a:rPr lang="tr-TR" sz="2000" dirty="0" smtClean="0"/>
              <a:t> </a:t>
            </a:r>
            <a:r>
              <a:rPr lang="tr-TR" sz="2000" dirty="0" err="1" smtClean="0"/>
              <a:t>rabdoid</a:t>
            </a:r>
            <a:r>
              <a:rPr lang="tr-TR" sz="2000" dirty="0" smtClean="0"/>
              <a:t> tümör (ATRT)</a:t>
            </a:r>
          </a:p>
          <a:p>
            <a:r>
              <a:rPr lang="tr-TR" sz="2000" dirty="0" err="1" smtClean="0"/>
              <a:t>Rabdoid</a:t>
            </a:r>
            <a:r>
              <a:rPr lang="tr-TR" sz="2000" dirty="0" smtClean="0"/>
              <a:t> bulgular içeren SSS </a:t>
            </a:r>
            <a:r>
              <a:rPr lang="tr-TR" sz="2000" dirty="0" err="1" smtClean="0"/>
              <a:t>embriyonal</a:t>
            </a:r>
            <a:r>
              <a:rPr lang="tr-TR" sz="2000" dirty="0" smtClean="0"/>
              <a:t> tümör</a:t>
            </a:r>
            <a:endParaRPr lang="tr-TR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fu medulloblastoma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8831"/>
            <a:ext cx="8626673" cy="5854465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79512" y="609329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/>
              <a:t>Medulloblastoma</a:t>
            </a:r>
            <a:r>
              <a:rPr lang="tr-TR" sz="1200" dirty="0" smtClean="0"/>
              <a:t>-</a:t>
            </a:r>
            <a:r>
              <a:rPr lang="tr-TR" sz="1200" dirty="0" err="1" smtClean="0"/>
              <a:t>translating</a:t>
            </a:r>
            <a:r>
              <a:rPr lang="tr-TR" sz="1200" dirty="0" smtClean="0"/>
              <a:t> </a:t>
            </a:r>
            <a:r>
              <a:rPr lang="tr-TR" sz="1200" dirty="0" err="1" smtClean="0"/>
              <a:t>discovieries</a:t>
            </a:r>
            <a:r>
              <a:rPr lang="tr-TR" sz="1200" dirty="0" smtClean="0"/>
              <a:t> </a:t>
            </a:r>
            <a:r>
              <a:rPr lang="tr-TR" sz="1200" dirty="0" err="1" smtClean="0"/>
              <a:t>from</a:t>
            </a:r>
            <a:r>
              <a:rPr lang="tr-TR" sz="1200" dirty="0" smtClean="0"/>
              <a:t> </a:t>
            </a:r>
            <a:r>
              <a:rPr lang="tr-TR" sz="1200" dirty="0" err="1" smtClean="0"/>
              <a:t>bench</a:t>
            </a:r>
            <a:r>
              <a:rPr lang="tr-TR" sz="1200" dirty="0" smtClean="0"/>
              <a:t> </a:t>
            </a:r>
            <a:r>
              <a:rPr lang="tr-TR" sz="1200" dirty="0" err="1" smtClean="0"/>
              <a:t>to</a:t>
            </a:r>
            <a:r>
              <a:rPr lang="tr-TR" sz="1200" dirty="0" smtClean="0"/>
              <a:t>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bedside</a:t>
            </a:r>
            <a:endParaRPr lang="tr-TR" sz="1200" dirty="0" smtClean="0"/>
          </a:p>
          <a:p>
            <a:r>
              <a:rPr lang="tr-TR" sz="1200" dirty="0" err="1" smtClean="0"/>
              <a:t>Gajiar</a:t>
            </a:r>
            <a:r>
              <a:rPr lang="tr-TR" sz="1200" dirty="0" smtClean="0"/>
              <a:t> AJ, </a:t>
            </a:r>
            <a:r>
              <a:rPr lang="tr-TR" sz="1200" dirty="0" err="1" smtClean="0"/>
              <a:t>Robinson</a:t>
            </a:r>
            <a:r>
              <a:rPr lang="tr-TR" sz="1200" dirty="0" smtClean="0"/>
              <a:t> GW</a:t>
            </a:r>
          </a:p>
          <a:p>
            <a:r>
              <a:rPr lang="tr-TR" sz="1200" dirty="0" err="1" smtClean="0"/>
              <a:t>Nature</a:t>
            </a:r>
            <a:r>
              <a:rPr lang="tr-TR" sz="1200" dirty="0" smtClean="0"/>
              <a:t> </a:t>
            </a:r>
            <a:r>
              <a:rPr lang="tr-TR" sz="1200" dirty="0" err="1" smtClean="0"/>
              <a:t>Reviews</a:t>
            </a:r>
            <a:r>
              <a:rPr lang="tr-TR" sz="1200" dirty="0" smtClean="0"/>
              <a:t> </a:t>
            </a:r>
            <a:r>
              <a:rPr lang="tr-TR" sz="1200" dirty="0" err="1" smtClean="0"/>
              <a:t>Clinical</a:t>
            </a:r>
            <a:r>
              <a:rPr lang="tr-TR" sz="1200" dirty="0" smtClean="0"/>
              <a:t> </a:t>
            </a:r>
            <a:r>
              <a:rPr lang="tr-TR" sz="1200" dirty="0" err="1" smtClean="0"/>
              <a:t>Oncology</a:t>
            </a:r>
            <a:r>
              <a:rPr lang="tr-TR" sz="1200" dirty="0" smtClean="0"/>
              <a:t>, 11:714-722, 2014</a:t>
            </a:r>
            <a:endParaRPr lang="tr-TR" sz="12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179512" y="188640"/>
            <a:ext cx="52522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MB-Moleküler </a:t>
            </a:r>
            <a:r>
              <a:rPr lang="tr-TR" dirty="0" err="1" smtClean="0"/>
              <a:t>subtiplerin</a:t>
            </a:r>
            <a:r>
              <a:rPr lang="tr-TR" dirty="0" smtClean="0"/>
              <a:t> yaş gruplarına göre dağılımı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ufu medulloblastoma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68949"/>
            <a:ext cx="8937454" cy="4936315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179512" y="5949280"/>
            <a:ext cx="468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/>
              <a:t>Applications of Genomic Sequencing in Pediatric CNS Tumors</a:t>
            </a:r>
          </a:p>
        </p:txBody>
      </p:sp>
      <p:sp>
        <p:nvSpPr>
          <p:cNvPr id="4" name="3 Dikdörtgen"/>
          <p:cNvSpPr/>
          <p:nvPr/>
        </p:nvSpPr>
        <p:spPr>
          <a:xfrm>
            <a:off x="72008" y="6237312"/>
            <a:ext cx="8820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 smtClean="0">
                <a:hlinkClick r:id="rId4"/>
              </a:rPr>
              <a:t>Oncology</a:t>
            </a:r>
            <a:r>
              <a:rPr lang="tr-TR" sz="1400" dirty="0" smtClean="0">
                <a:hlinkClick r:id="rId4"/>
              </a:rPr>
              <a:t> </a:t>
            </a:r>
            <a:r>
              <a:rPr lang="tr-TR" sz="1400" dirty="0" err="1" smtClean="0">
                <a:hlinkClick r:id="rId4"/>
              </a:rPr>
              <a:t>Journal</a:t>
            </a:r>
            <a:r>
              <a:rPr lang="tr-TR" sz="1400" dirty="0" smtClean="0"/>
              <a:t>, </a:t>
            </a:r>
            <a:r>
              <a:rPr lang="tr-TR" sz="1400" dirty="0" err="1" smtClean="0">
                <a:hlinkClick r:id="rId5"/>
              </a:rPr>
              <a:t>Brain</a:t>
            </a:r>
            <a:r>
              <a:rPr lang="tr-TR" sz="1400" dirty="0" smtClean="0">
                <a:hlinkClick r:id="rId5"/>
              </a:rPr>
              <a:t> </a:t>
            </a:r>
            <a:r>
              <a:rPr lang="tr-TR" sz="1400" dirty="0" err="1" smtClean="0">
                <a:hlinkClick r:id="rId5"/>
              </a:rPr>
              <a:t>Tumors</a:t>
            </a:r>
            <a:r>
              <a:rPr lang="tr-TR" sz="1400" b="1" dirty="0" err="1" smtClean="0"/>
              <a:t>By</a:t>
            </a:r>
            <a:r>
              <a:rPr lang="tr-TR" sz="1400" b="1" dirty="0" smtClean="0"/>
              <a:t> </a:t>
            </a:r>
            <a:r>
              <a:rPr lang="tr-TR" sz="1400" b="1" dirty="0" err="1" smtClean="0">
                <a:hlinkClick r:id="rId6"/>
              </a:rPr>
              <a:t>Abhishek</a:t>
            </a:r>
            <a:r>
              <a:rPr lang="tr-TR" sz="1400" b="1" dirty="0" smtClean="0">
                <a:hlinkClick r:id="rId6"/>
              </a:rPr>
              <a:t> A. </a:t>
            </a:r>
            <a:r>
              <a:rPr lang="tr-TR" sz="1400" b="1" dirty="0" err="1" smtClean="0">
                <a:hlinkClick r:id="rId6"/>
              </a:rPr>
              <a:t>Bavle</a:t>
            </a:r>
            <a:r>
              <a:rPr lang="tr-TR" sz="1400" b="1" dirty="0" smtClean="0">
                <a:hlinkClick r:id="rId6"/>
              </a:rPr>
              <a:t>, MBBS</a:t>
            </a:r>
            <a:r>
              <a:rPr lang="tr-TR" sz="1400" b="1" dirty="0" smtClean="0"/>
              <a:t>, </a:t>
            </a:r>
            <a:r>
              <a:rPr lang="tr-TR" sz="1400" b="1" dirty="0" smtClean="0">
                <a:hlinkClick r:id="rId7"/>
              </a:rPr>
              <a:t>Frank Y. </a:t>
            </a:r>
            <a:r>
              <a:rPr lang="tr-TR" sz="1400" b="1" dirty="0" err="1" smtClean="0">
                <a:hlinkClick r:id="rId7"/>
              </a:rPr>
              <a:t>Lin</a:t>
            </a:r>
            <a:r>
              <a:rPr lang="tr-TR" sz="1400" b="1" dirty="0" smtClean="0">
                <a:hlinkClick r:id="rId7"/>
              </a:rPr>
              <a:t>, MD</a:t>
            </a:r>
            <a:r>
              <a:rPr lang="tr-TR" sz="1400" b="1" dirty="0" smtClean="0"/>
              <a:t>, </a:t>
            </a:r>
            <a:r>
              <a:rPr lang="tr-TR" sz="1400" b="1" dirty="0" err="1" smtClean="0"/>
              <a:t>and</a:t>
            </a:r>
            <a:r>
              <a:rPr lang="tr-TR" sz="1400" b="1" dirty="0" smtClean="0"/>
              <a:t> </a:t>
            </a:r>
            <a:r>
              <a:rPr lang="tr-TR" sz="1400" b="1" dirty="0" smtClean="0">
                <a:hlinkClick r:id="rId8"/>
              </a:rPr>
              <a:t>D. Williams </a:t>
            </a:r>
            <a:r>
              <a:rPr lang="tr-TR" sz="1400" b="1" dirty="0" err="1" smtClean="0">
                <a:hlinkClick r:id="rId8"/>
              </a:rPr>
              <a:t>Parsons</a:t>
            </a:r>
            <a:r>
              <a:rPr lang="tr-TR" sz="1400" b="1" dirty="0" smtClean="0">
                <a:hlinkClick r:id="rId8"/>
              </a:rPr>
              <a:t>, MD, </a:t>
            </a:r>
            <a:r>
              <a:rPr lang="tr-TR" sz="1400" b="1" dirty="0" err="1" smtClean="0">
                <a:hlinkClick r:id="rId8"/>
              </a:rPr>
              <a:t>PhD</a:t>
            </a:r>
            <a:endParaRPr lang="tr-TR" sz="14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251520" y="260648"/>
            <a:ext cx="67796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MB-moleküler </a:t>
            </a:r>
            <a:r>
              <a:rPr lang="tr-TR" dirty="0" err="1" smtClean="0"/>
              <a:t>subtiplerin</a:t>
            </a:r>
            <a:r>
              <a:rPr lang="tr-TR" dirty="0" smtClean="0"/>
              <a:t> oranları, yaşam süreleri ve metastaz oranları 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Medulloblastom</a:t>
            </a:r>
            <a:r>
              <a:rPr lang="tr-TR" dirty="0"/>
              <a:t>-</a:t>
            </a:r>
            <a:r>
              <a:rPr lang="tr-TR" dirty="0" smtClean="0"/>
              <a:t>mikroskobik bulgular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 sz="2400" dirty="0" err="1" smtClean="0"/>
              <a:t>Nöropil</a:t>
            </a:r>
            <a:r>
              <a:rPr lang="tr-TR" sz="2400" dirty="0" smtClean="0"/>
              <a:t> zemin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sz="2400" dirty="0" smtClean="0"/>
              <a:t>Küçük mavi hücre tabakaları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sz="2400" dirty="0" smtClean="0"/>
              <a:t>Çok fazla mitoz, </a:t>
            </a:r>
            <a:r>
              <a:rPr lang="tr-TR" sz="2400" dirty="0" err="1" smtClean="0"/>
              <a:t>apopitoz</a:t>
            </a:r>
            <a:endParaRPr lang="tr-TR" sz="24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sz="2400" dirty="0" smtClean="0"/>
              <a:t> Nekroz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sz="2400" dirty="0" smtClean="0"/>
              <a:t>Homer-Wright rozetleri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sz="2400" dirty="0" err="1" smtClean="0"/>
              <a:t>Ganglion</a:t>
            </a:r>
            <a:r>
              <a:rPr lang="tr-TR" sz="2400" dirty="0" smtClean="0"/>
              <a:t> veya </a:t>
            </a:r>
            <a:r>
              <a:rPr lang="tr-TR" sz="2400" dirty="0" err="1" smtClean="0"/>
              <a:t>nörositik</a:t>
            </a:r>
            <a:r>
              <a:rPr lang="tr-TR" sz="2400" dirty="0" smtClean="0"/>
              <a:t> hücreleri (%5)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sz="2400" dirty="0" err="1" smtClean="0"/>
              <a:t>Nöronal</a:t>
            </a:r>
            <a:r>
              <a:rPr lang="tr-TR" sz="2400" dirty="0" smtClean="0"/>
              <a:t> </a:t>
            </a:r>
            <a:r>
              <a:rPr lang="tr-TR" sz="2400" dirty="0" err="1" smtClean="0"/>
              <a:t>diferansiyasyon</a:t>
            </a:r>
            <a:endParaRPr lang="tr-TR" sz="2400" dirty="0" smtClean="0"/>
          </a:p>
        </p:txBody>
      </p:sp>
      <p:pic>
        <p:nvPicPr>
          <p:cNvPr id="4" name="Picture 3" descr="C:\Documents and Settings\aylin heper\Belgelerim\Resimlerim\ders\medulloblastoma\mdulloblastoma9.jpg"/>
          <p:cNvPicPr>
            <a:picLocks noChangeAspect="1" noChangeArrowheads="1"/>
          </p:cNvPicPr>
          <p:nvPr/>
        </p:nvPicPr>
        <p:blipFill>
          <a:blip r:embed="rId2" cstate="print"/>
          <a:srcRect b="11491"/>
          <a:stretch>
            <a:fillRect/>
          </a:stretch>
        </p:blipFill>
        <p:spPr bwMode="auto">
          <a:xfrm rot="5400000">
            <a:off x="4786899" y="2350005"/>
            <a:ext cx="3835094" cy="282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ağ Ok"/>
          <p:cNvSpPr/>
          <p:nvPr/>
        </p:nvSpPr>
        <p:spPr>
          <a:xfrm>
            <a:off x="3851920" y="3933056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2" descr="F:\Ellison\images\35FF22A.jpg"/>
          <p:cNvPicPr>
            <a:picLocks noChangeAspect="1" noChangeArrowheads="1"/>
          </p:cNvPicPr>
          <p:nvPr/>
        </p:nvPicPr>
        <p:blipFill>
          <a:blip r:embed="rId3" cstate="print"/>
          <a:srcRect t="93865"/>
          <a:stretch>
            <a:fillRect/>
          </a:stretch>
        </p:blipFill>
        <p:spPr bwMode="auto">
          <a:xfrm>
            <a:off x="4201423" y="5877272"/>
            <a:ext cx="4942577" cy="192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Ayırıcı tanı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620000" cy="4525963"/>
          </a:xfrm>
        </p:spPr>
        <p:txBody>
          <a:bodyPr/>
          <a:lstStyle/>
          <a:p>
            <a:pPr eaLnBrk="1" hangingPunct="1"/>
            <a:r>
              <a:rPr lang="tr-TR" smtClean="0"/>
              <a:t>Bütün küçük mavi hücreli tümörler (lenfoma, nöroblastom, Wilms tümörü, rabdomyosarkom, retinoblastom)</a:t>
            </a:r>
          </a:p>
          <a:p>
            <a:pPr eaLnBrk="1" hangingPunct="1"/>
            <a:r>
              <a:rPr lang="tr-TR" smtClean="0"/>
              <a:t>Diğer embriyonal tümörler</a:t>
            </a:r>
          </a:p>
          <a:p>
            <a:pPr eaLnBrk="1" hangingPunct="1"/>
            <a:r>
              <a:rPr lang="tr-TR" smtClean="0"/>
              <a:t>Bütün indiferansiye tümörler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0C9A6BF-0F13-4730-86CF-4DEDA0F6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Öğrenim Hedefleri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33409B5-C470-4561-A285-1415D5F15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tr-TR" sz="2400" dirty="0" smtClean="0"/>
              <a:t>Çocukluk </a:t>
            </a:r>
            <a:r>
              <a:rPr lang="tr-TR" sz="2400" dirty="0"/>
              <a:t>çağı santral sinir sistemi tümörlerinin, erişkin </a:t>
            </a:r>
            <a:r>
              <a:rPr lang="tr-TR" sz="2400" dirty="0" smtClean="0"/>
              <a:t>dönem santral sinir sistemi tümörlerinden </a:t>
            </a:r>
            <a:r>
              <a:rPr lang="tr-TR" sz="2400" dirty="0"/>
              <a:t>farklılıklarının </a:t>
            </a:r>
            <a:r>
              <a:rPr lang="tr-TR" sz="2400" dirty="0" smtClean="0"/>
              <a:t>kavranması</a:t>
            </a:r>
            <a:endParaRPr lang="tr-TR" sz="2400" dirty="0"/>
          </a:p>
          <a:p>
            <a:r>
              <a:rPr lang="tr-TR" sz="2400" dirty="0" smtClean="0"/>
              <a:t>Kendi grupları içinde en sık görülen </a:t>
            </a:r>
            <a:r>
              <a:rPr lang="tr-TR" sz="2400" dirty="0" smtClean="0"/>
              <a:t>çocukluk çağı </a:t>
            </a:r>
            <a:r>
              <a:rPr lang="tr-TR" sz="2400" dirty="0" smtClean="0"/>
              <a:t>santral sinir sistemi tümörlerinin </a:t>
            </a:r>
            <a:r>
              <a:rPr lang="tr-TR" sz="2400" dirty="0" err="1" smtClean="0"/>
              <a:t>histopatolojisi</a:t>
            </a:r>
            <a:r>
              <a:rPr lang="tr-TR" sz="2400" dirty="0" smtClean="0"/>
              <a:t> ve </a:t>
            </a:r>
            <a:r>
              <a:rPr lang="tr-TR" sz="2400" dirty="0"/>
              <a:t>klinik öneminin </a:t>
            </a:r>
            <a:r>
              <a:rPr lang="tr-TR" sz="2400" dirty="0" smtClean="0"/>
              <a:t>kavranması</a:t>
            </a:r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3694774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dirty="0" err="1" smtClean="0"/>
              <a:t>Atipik</a:t>
            </a:r>
            <a:r>
              <a:rPr lang="tr-TR" dirty="0" smtClean="0"/>
              <a:t> </a:t>
            </a:r>
            <a:r>
              <a:rPr lang="tr-TR" dirty="0" err="1" smtClean="0"/>
              <a:t>teratoid</a:t>
            </a:r>
            <a:r>
              <a:rPr lang="tr-TR" dirty="0" smtClean="0"/>
              <a:t> </a:t>
            </a:r>
            <a:r>
              <a:rPr lang="tr-TR" dirty="0" err="1" smtClean="0"/>
              <a:t>rabdoid</a:t>
            </a:r>
            <a:r>
              <a:rPr lang="tr-TR" dirty="0" smtClean="0"/>
              <a:t> tümör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396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000" smtClean="0"/>
              <a:t>Nadir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WHO grade IV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5 yaş altı çocuklarda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Posterior fossa, supratentoriyal alanlar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Prognozu çok kötü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Serebrospinal yayılım fazla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Rabdoid hücreler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İmmünhistokimyasal olarak, epitelyal ve mezenşimal belirleyicileri (+)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Krom.22 de genetik materyal kaybı (monozomi)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/>
              <a:t>hSNF5/INI-1 geninde mutasyon (protein İHK ile gösterilebilir)</a:t>
            </a:r>
          </a:p>
        </p:txBody>
      </p:sp>
      <p:pic>
        <p:nvPicPr>
          <p:cNvPr id="50180" name="Picture 4" descr="C:\Documents and Settings\aylin heper\Belgelerim\Resimlerim\ders\AT-RT.jpg"/>
          <p:cNvPicPr>
            <a:picLocks noChangeAspect="1" noChangeArrowheads="1"/>
          </p:cNvPicPr>
          <p:nvPr/>
        </p:nvPicPr>
        <p:blipFill>
          <a:blip r:embed="rId2" cstate="print"/>
          <a:srcRect b="11687"/>
          <a:stretch>
            <a:fillRect/>
          </a:stretch>
        </p:blipFill>
        <p:spPr bwMode="auto">
          <a:xfrm>
            <a:off x="4248150" y="2286000"/>
            <a:ext cx="45910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Ellison\images\35FF22A.jpg"/>
          <p:cNvPicPr>
            <a:picLocks noChangeAspect="1" noChangeArrowheads="1"/>
          </p:cNvPicPr>
          <p:nvPr/>
        </p:nvPicPr>
        <p:blipFill>
          <a:blip r:embed="rId3" cstate="print"/>
          <a:srcRect t="93865"/>
          <a:stretch>
            <a:fillRect/>
          </a:stretch>
        </p:blipFill>
        <p:spPr bwMode="auto">
          <a:xfrm>
            <a:off x="4067944" y="5733256"/>
            <a:ext cx="4942577" cy="192948"/>
          </a:xfrm>
          <a:prstGeom prst="rect">
            <a:avLst/>
          </a:prstGeom>
          <a:noFill/>
        </p:spPr>
      </p:pic>
      <p:sp>
        <p:nvSpPr>
          <p:cNvPr id="6" name="Metin kutusu 4">
            <a:extLst>
              <a:ext uri="{FF2B5EF4-FFF2-40B4-BE49-F238E27FC236}">
                <a16:creationId xmlns:a16="http://schemas.microsoft.com/office/drawing/2014/main" xmlns="" id="{4023D945-7AF2-4221-AF36-2AB4E2C3FA8C}"/>
              </a:ext>
            </a:extLst>
          </p:cNvPr>
          <p:cNvSpPr txBox="1"/>
          <p:nvPr/>
        </p:nvSpPr>
        <p:spPr>
          <a:xfrm>
            <a:off x="2915816" y="6453336"/>
            <a:ext cx="612068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1400" dirty="0"/>
              <a:t>NOT: Kaynak kitaptan (</a:t>
            </a:r>
            <a:r>
              <a:rPr lang="tr-TR" sz="1400" dirty="0" err="1"/>
              <a:t>Robbins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Cottran</a:t>
            </a:r>
            <a:r>
              <a:rPr lang="tr-TR" sz="1400" dirty="0"/>
              <a:t> </a:t>
            </a:r>
            <a:r>
              <a:rPr lang="tr-TR" sz="1400" dirty="0" err="1"/>
              <a:t>Pathologic</a:t>
            </a:r>
            <a:r>
              <a:rPr lang="tr-TR" sz="1400" dirty="0"/>
              <a:t> </a:t>
            </a:r>
            <a:r>
              <a:rPr lang="tr-TR" sz="1400" dirty="0" err="1"/>
              <a:t>Basis</a:t>
            </a:r>
            <a:r>
              <a:rPr lang="tr-TR" sz="1400" dirty="0"/>
              <a:t> of </a:t>
            </a:r>
            <a:r>
              <a:rPr lang="tr-TR" sz="1400" dirty="0" err="1"/>
              <a:t>Disease</a:t>
            </a:r>
            <a:r>
              <a:rPr lang="tr-TR" sz="1400" dirty="0"/>
              <a:t>) çalışılacak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robbins pathology 9th edition pdf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2538282" cy="3384376"/>
          </a:xfrm>
          <a:prstGeom prst="rect">
            <a:avLst/>
          </a:prstGeom>
          <a:noFill/>
        </p:spPr>
      </p:pic>
      <p:pic>
        <p:nvPicPr>
          <p:cNvPr id="3" name="Picture 2" descr="WHO CN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88840"/>
            <a:ext cx="2673828" cy="3384376"/>
          </a:xfrm>
          <a:prstGeom prst="rect">
            <a:avLst/>
          </a:prstGeom>
          <a:noFill/>
        </p:spPr>
      </p:pic>
      <p:pic>
        <p:nvPicPr>
          <p:cNvPr id="4" name="Picture 2" descr="Neuropathology : Harry Vinters : 97807234323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88840"/>
            <a:ext cx="2780226" cy="341132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635896" y="548680"/>
            <a:ext cx="160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Kaynak kitaplar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0B93395-4B71-45F4-AE3F-5871F262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Dersin içeriği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7A5FDEC-42A5-400D-9DF0-EC2EAFA62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400" smtClean="0"/>
              <a:t>Çocukluk </a:t>
            </a:r>
            <a:r>
              <a:rPr lang="tr-TR" sz="2400" dirty="0" smtClean="0"/>
              <a:t>çağında sık izlenen santral sinir sistemi tümörleri</a:t>
            </a:r>
          </a:p>
          <a:p>
            <a:pPr lvl="1"/>
            <a:r>
              <a:rPr lang="tr-TR" sz="2000" dirty="0" smtClean="0"/>
              <a:t>Düşük dereceli tümörler (</a:t>
            </a:r>
            <a:r>
              <a:rPr lang="tr-TR" sz="2000" dirty="0" err="1" smtClean="0"/>
              <a:t>pilositik</a:t>
            </a:r>
            <a:r>
              <a:rPr lang="tr-TR" sz="2000" dirty="0" smtClean="0"/>
              <a:t> </a:t>
            </a:r>
            <a:r>
              <a:rPr lang="tr-TR" sz="2000" dirty="0" err="1" smtClean="0"/>
              <a:t>astrositom</a:t>
            </a:r>
            <a:r>
              <a:rPr lang="tr-TR" sz="2000" dirty="0" smtClean="0"/>
              <a:t>, </a:t>
            </a:r>
            <a:r>
              <a:rPr lang="tr-TR" sz="2000" dirty="0" err="1" smtClean="0"/>
              <a:t>pleomorfik</a:t>
            </a:r>
            <a:r>
              <a:rPr lang="tr-TR" sz="2000" dirty="0" smtClean="0"/>
              <a:t> </a:t>
            </a:r>
            <a:r>
              <a:rPr lang="tr-TR" sz="2000" dirty="0" err="1" smtClean="0"/>
              <a:t>ksantoastrositom</a:t>
            </a:r>
            <a:r>
              <a:rPr lang="tr-TR" sz="2000" dirty="0" smtClean="0"/>
              <a:t>, </a:t>
            </a:r>
            <a:r>
              <a:rPr lang="tr-TR" sz="2000" dirty="0" err="1" smtClean="0"/>
              <a:t>subependimal</a:t>
            </a:r>
            <a:r>
              <a:rPr lang="tr-TR" sz="2000" dirty="0" smtClean="0"/>
              <a:t> dev hücreli </a:t>
            </a:r>
            <a:r>
              <a:rPr lang="tr-TR" sz="2000" dirty="0" err="1" smtClean="0"/>
              <a:t>astrositom</a:t>
            </a:r>
            <a:r>
              <a:rPr lang="tr-TR" sz="2000" dirty="0" smtClean="0"/>
              <a:t>, </a:t>
            </a:r>
            <a:r>
              <a:rPr lang="tr-TR" sz="2000" dirty="0" err="1" smtClean="0"/>
              <a:t>kraniyofarenjiom</a:t>
            </a:r>
            <a:r>
              <a:rPr lang="tr-TR" sz="2000" dirty="0" smtClean="0"/>
              <a:t>)</a:t>
            </a:r>
          </a:p>
          <a:p>
            <a:r>
              <a:rPr lang="tr-TR" sz="2400" dirty="0" smtClean="0"/>
              <a:t>Yüksek dereceli tümörler</a:t>
            </a:r>
          </a:p>
          <a:p>
            <a:pPr lvl="1"/>
            <a:r>
              <a:rPr lang="tr-TR" sz="2000" dirty="0" err="1" smtClean="0"/>
              <a:t>Medulloblastom</a:t>
            </a:r>
            <a:r>
              <a:rPr lang="tr-TR" sz="2000" dirty="0" smtClean="0"/>
              <a:t>, </a:t>
            </a:r>
            <a:r>
              <a:rPr lang="tr-TR" sz="2000" dirty="0" err="1" smtClean="0"/>
              <a:t>atipik</a:t>
            </a:r>
            <a:r>
              <a:rPr lang="tr-TR" sz="2000" dirty="0" smtClean="0"/>
              <a:t> </a:t>
            </a:r>
            <a:r>
              <a:rPr lang="tr-TR" sz="2000" dirty="0" err="1" smtClean="0"/>
              <a:t>teratoid</a:t>
            </a:r>
            <a:r>
              <a:rPr lang="tr-TR" sz="2000" dirty="0" smtClean="0"/>
              <a:t> </a:t>
            </a:r>
            <a:r>
              <a:rPr lang="tr-TR" sz="2000" dirty="0" err="1" smtClean="0"/>
              <a:t>rabdoid</a:t>
            </a:r>
            <a:r>
              <a:rPr lang="tr-TR" sz="2000" dirty="0" smtClean="0"/>
              <a:t> tümör</a:t>
            </a:r>
            <a:endParaRPr lang="tr-TR" sz="2000" dirty="0"/>
          </a:p>
        </p:txBody>
      </p:sp>
    </p:spTree>
    <p:extLst>
      <p:ext uri="{BB962C8B-B14F-4D97-AF65-F5344CB8AC3E}">
        <p14:creationId xmlns="" xmlns:p14="http://schemas.microsoft.com/office/powerpoint/2010/main" val="35077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626"/>
          <a:stretch>
            <a:fillRect/>
          </a:stretch>
        </p:blipFill>
        <p:spPr bwMode="auto">
          <a:xfrm>
            <a:off x="0" y="1131255"/>
            <a:ext cx="4572000" cy="546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983" y="1119534"/>
            <a:ext cx="4463521" cy="533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313184" y="188640"/>
            <a:ext cx="843528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SSS Tümörleri Sınıflama (DSÖ-2016)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2267744" y="980728"/>
            <a:ext cx="4752528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rgbClr val="C00000"/>
                </a:solidFill>
              </a:rPr>
              <a:t>Çocukluk Çağı Santral Sinir Sistemi Tümörleri</a:t>
            </a:r>
            <a:endParaRPr lang="tr-TR" b="1" u="sng" dirty="0">
              <a:solidFill>
                <a:srgbClr val="C00000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Diffüz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astrositik</a:t>
            </a:r>
            <a:r>
              <a:rPr lang="tr-TR" dirty="0" smtClean="0">
                <a:solidFill>
                  <a:schemeClr val="tx1"/>
                </a:solidFill>
              </a:rPr>
              <a:t> ve </a:t>
            </a:r>
            <a:r>
              <a:rPr lang="tr-TR" dirty="0" err="1" smtClean="0">
                <a:solidFill>
                  <a:schemeClr val="tx1"/>
                </a:solidFill>
              </a:rPr>
              <a:t>oligodendrogliyal</a:t>
            </a:r>
            <a:r>
              <a:rPr lang="tr-TR" dirty="0" smtClean="0">
                <a:solidFill>
                  <a:schemeClr val="tx1"/>
                </a:solidFill>
              </a:rPr>
              <a:t> tümörler</a:t>
            </a:r>
          </a:p>
          <a:p>
            <a:r>
              <a:rPr lang="tr-TR" b="1" dirty="0" smtClean="0">
                <a:solidFill>
                  <a:schemeClr val="accent1"/>
                </a:solidFill>
              </a:rPr>
              <a:t>Diğer </a:t>
            </a:r>
            <a:r>
              <a:rPr lang="tr-TR" b="1" dirty="0" err="1" smtClean="0">
                <a:solidFill>
                  <a:schemeClr val="accent1"/>
                </a:solidFill>
              </a:rPr>
              <a:t>astrositik</a:t>
            </a:r>
            <a:r>
              <a:rPr lang="tr-TR" b="1" dirty="0" smtClean="0">
                <a:solidFill>
                  <a:schemeClr val="accent1"/>
                </a:solidFill>
              </a:rPr>
              <a:t> tümörler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Ependimal</a:t>
            </a:r>
            <a:r>
              <a:rPr lang="tr-TR" dirty="0" smtClean="0">
                <a:solidFill>
                  <a:schemeClr val="tx1"/>
                </a:solidFill>
              </a:rPr>
              <a:t> tümörler</a:t>
            </a:r>
          </a:p>
          <a:p>
            <a:r>
              <a:rPr lang="tr-TR" dirty="0" smtClean="0"/>
              <a:t>Diğer </a:t>
            </a:r>
            <a:r>
              <a:rPr lang="tr-TR" dirty="0" err="1"/>
              <a:t>g</a:t>
            </a:r>
            <a:r>
              <a:rPr lang="tr-TR" dirty="0" err="1" smtClean="0"/>
              <a:t>liyomlar</a:t>
            </a:r>
            <a:endParaRPr lang="tr-TR" dirty="0" smtClean="0"/>
          </a:p>
          <a:p>
            <a:r>
              <a:rPr lang="tr-TR" dirty="0" err="1" smtClean="0"/>
              <a:t>Nöronal</a:t>
            </a:r>
            <a:r>
              <a:rPr lang="tr-TR" dirty="0" smtClean="0"/>
              <a:t> ve </a:t>
            </a:r>
            <a:r>
              <a:rPr lang="tr-TR" dirty="0" err="1" smtClean="0"/>
              <a:t>mikst</a:t>
            </a:r>
            <a:r>
              <a:rPr lang="tr-TR" dirty="0" smtClean="0"/>
              <a:t> </a:t>
            </a:r>
            <a:r>
              <a:rPr lang="tr-TR" dirty="0" err="1" smtClean="0"/>
              <a:t>gliyonöronal</a:t>
            </a:r>
            <a:r>
              <a:rPr lang="tr-TR" dirty="0" smtClean="0"/>
              <a:t> tümörler</a:t>
            </a:r>
          </a:p>
          <a:p>
            <a:r>
              <a:rPr lang="tr-TR" dirty="0" err="1" smtClean="0"/>
              <a:t>Pineal</a:t>
            </a:r>
            <a:r>
              <a:rPr lang="tr-TR" dirty="0" smtClean="0"/>
              <a:t> bölge tümörleri</a:t>
            </a:r>
          </a:p>
          <a:p>
            <a:r>
              <a:rPr lang="tr-TR" b="1" dirty="0" err="1" smtClean="0">
                <a:solidFill>
                  <a:schemeClr val="accent1"/>
                </a:solidFill>
              </a:rPr>
              <a:t>Embriyonal</a:t>
            </a:r>
            <a:r>
              <a:rPr lang="tr-TR" b="1" dirty="0" smtClean="0">
                <a:solidFill>
                  <a:schemeClr val="accent1"/>
                </a:solidFill>
              </a:rPr>
              <a:t> tümörler</a:t>
            </a:r>
          </a:p>
          <a:p>
            <a:r>
              <a:rPr lang="tr-TR" dirty="0" err="1" smtClean="0"/>
              <a:t>Kraniyal</a:t>
            </a:r>
            <a:r>
              <a:rPr lang="tr-TR" dirty="0" smtClean="0"/>
              <a:t> ve </a:t>
            </a:r>
            <a:r>
              <a:rPr lang="tr-TR" dirty="0" err="1" smtClean="0"/>
              <a:t>paraspinal</a:t>
            </a:r>
            <a:r>
              <a:rPr lang="tr-TR" dirty="0" smtClean="0"/>
              <a:t> sinirlerin tümörleri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Menenjiomlar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/>
              <a:t>Mezanşimal</a:t>
            </a:r>
            <a:r>
              <a:rPr lang="tr-TR" dirty="0" smtClean="0"/>
              <a:t>, </a:t>
            </a:r>
            <a:r>
              <a:rPr lang="tr-TR" dirty="0" err="1" smtClean="0"/>
              <a:t>meningotelyal</a:t>
            </a:r>
            <a:r>
              <a:rPr lang="tr-TR" dirty="0" smtClean="0"/>
              <a:t> olmayan tümörler</a:t>
            </a:r>
          </a:p>
          <a:p>
            <a:r>
              <a:rPr lang="tr-TR" dirty="0" err="1" smtClean="0"/>
              <a:t>Melanositik</a:t>
            </a:r>
            <a:r>
              <a:rPr lang="tr-TR" dirty="0" smtClean="0"/>
              <a:t> tümörler</a:t>
            </a:r>
          </a:p>
          <a:p>
            <a:r>
              <a:rPr lang="tr-TR" dirty="0" err="1" smtClean="0"/>
              <a:t>Lenfomalar</a:t>
            </a:r>
            <a:endParaRPr lang="tr-TR" dirty="0" smtClean="0"/>
          </a:p>
          <a:p>
            <a:r>
              <a:rPr lang="tr-TR" dirty="0" err="1" smtClean="0"/>
              <a:t>Histiyositik</a:t>
            </a:r>
            <a:r>
              <a:rPr lang="tr-TR" dirty="0" smtClean="0"/>
              <a:t> tümörler</a:t>
            </a:r>
          </a:p>
          <a:p>
            <a:r>
              <a:rPr lang="tr-TR" dirty="0" err="1" smtClean="0"/>
              <a:t>Germ</a:t>
            </a:r>
            <a:r>
              <a:rPr lang="tr-TR" dirty="0" smtClean="0"/>
              <a:t> hücreli tümörler</a:t>
            </a:r>
          </a:p>
          <a:p>
            <a:r>
              <a:rPr lang="tr-TR" b="1" dirty="0" err="1" smtClean="0">
                <a:solidFill>
                  <a:schemeClr val="accent1"/>
                </a:solidFill>
              </a:rPr>
              <a:t>Sellar</a:t>
            </a:r>
            <a:r>
              <a:rPr lang="tr-TR" b="1" dirty="0" smtClean="0">
                <a:solidFill>
                  <a:schemeClr val="accent1"/>
                </a:solidFill>
              </a:rPr>
              <a:t> bölge tümörleri</a:t>
            </a:r>
          </a:p>
          <a:p>
            <a:r>
              <a:rPr lang="tr-TR" dirty="0" err="1" smtClean="0"/>
              <a:t>Metastatik</a:t>
            </a:r>
            <a:r>
              <a:rPr lang="tr-TR" dirty="0" smtClean="0"/>
              <a:t> tümörler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>Çocukluk Çağı Santral sinir sistemi tümörleri</a:t>
            </a:r>
            <a:br>
              <a:rPr lang="tr-TR" sz="3600" dirty="0" smtClean="0"/>
            </a:br>
            <a:r>
              <a:rPr lang="tr-TR" sz="3600" dirty="0" smtClean="0"/>
              <a:t> (DSÖ 2016 sınıflaması)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1800" u="sng" dirty="0" err="1" smtClean="0"/>
              <a:t>Astrositik</a:t>
            </a:r>
            <a:r>
              <a:rPr lang="tr-TR" sz="1800" u="sng" dirty="0" smtClean="0"/>
              <a:t> tümörler</a:t>
            </a:r>
          </a:p>
          <a:p>
            <a:pPr eaLnBrk="1" hangingPunct="1"/>
            <a:r>
              <a:rPr lang="tr-TR" sz="1800" dirty="0" err="1" smtClean="0"/>
              <a:t>Diffüz</a:t>
            </a:r>
            <a:r>
              <a:rPr lang="tr-TR" sz="1800" dirty="0" smtClean="0"/>
              <a:t> </a:t>
            </a:r>
            <a:r>
              <a:rPr lang="tr-TR" sz="1800" dirty="0" err="1" smtClean="0"/>
              <a:t>astrositom</a:t>
            </a:r>
            <a:r>
              <a:rPr lang="tr-TR" sz="1800" dirty="0" smtClean="0"/>
              <a:t> (IDH-</a:t>
            </a:r>
            <a:r>
              <a:rPr lang="tr-TR" sz="1800" dirty="0" err="1" smtClean="0"/>
              <a:t>mutant</a:t>
            </a:r>
            <a:r>
              <a:rPr lang="tr-TR" sz="1800" dirty="0" smtClean="0"/>
              <a:t>, IDH-</a:t>
            </a:r>
            <a:r>
              <a:rPr lang="tr-TR" sz="1800" dirty="0" err="1" smtClean="0"/>
              <a:t>wild</a:t>
            </a:r>
            <a:r>
              <a:rPr lang="tr-TR" sz="1800" dirty="0" smtClean="0"/>
              <a:t>, NOS)</a:t>
            </a:r>
          </a:p>
          <a:p>
            <a:pPr eaLnBrk="1" hangingPunct="1"/>
            <a:r>
              <a:rPr lang="tr-TR" sz="1800" dirty="0" err="1" smtClean="0"/>
              <a:t>Anaplastik</a:t>
            </a:r>
            <a:r>
              <a:rPr lang="tr-TR" sz="1800" dirty="0" smtClean="0"/>
              <a:t> </a:t>
            </a:r>
            <a:r>
              <a:rPr lang="tr-TR" sz="1800" dirty="0" err="1" smtClean="0"/>
              <a:t>astrositom</a:t>
            </a:r>
            <a:r>
              <a:rPr lang="tr-TR" sz="1800" dirty="0" smtClean="0"/>
              <a:t> (IDH-</a:t>
            </a:r>
            <a:r>
              <a:rPr lang="tr-TR" sz="1800" dirty="0" err="1" smtClean="0"/>
              <a:t>mutant</a:t>
            </a:r>
            <a:r>
              <a:rPr lang="tr-TR" sz="1800" dirty="0" smtClean="0"/>
              <a:t>, IDH-</a:t>
            </a:r>
            <a:r>
              <a:rPr lang="tr-TR" sz="1800" dirty="0" err="1" smtClean="0"/>
              <a:t>wild</a:t>
            </a:r>
            <a:r>
              <a:rPr lang="tr-TR" sz="1800" dirty="0" smtClean="0"/>
              <a:t>, NOS)</a:t>
            </a:r>
          </a:p>
          <a:p>
            <a:pPr eaLnBrk="1" hangingPunct="1"/>
            <a:r>
              <a:rPr lang="tr-TR" sz="1800" dirty="0" err="1" smtClean="0">
                <a:solidFill>
                  <a:srgbClr val="C00000"/>
                </a:solidFill>
              </a:rPr>
              <a:t>Glioblastom</a:t>
            </a:r>
            <a:r>
              <a:rPr lang="tr-TR" sz="1800" dirty="0" smtClean="0"/>
              <a:t> (IDH-</a:t>
            </a:r>
            <a:r>
              <a:rPr lang="tr-TR" sz="1800" dirty="0" err="1" smtClean="0"/>
              <a:t>mutant</a:t>
            </a:r>
            <a:r>
              <a:rPr lang="tr-TR" sz="1800" dirty="0" smtClean="0"/>
              <a:t>, </a:t>
            </a:r>
            <a:r>
              <a:rPr lang="tr-TR" sz="1800" dirty="0" smtClean="0">
                <a:solidFill>
                  <a:srgbClr val="C00000"/>
                </a:solidFill>
              </a:rPr>
              <a:t>IDH-</a:t>
            </a:r>
            <a:r>
              <a:rPr lang="tr-TR" sz="1800" dirty="0" err="1" smtClean="0">
                <a:solidFill>
                  <a:srgbClr val="C00000"/>
                </a:solidFill>
              </a:rPr>
              <a:t>wild</a:t>
            </a:r>
            <a:r>
              <a:rPr lang="tr-TR" sz="1800" dirty="0" smtClean="0">
                <a:solidFill>
                  <a:srgbClr val="C00000"/>
                </a:solidFill>
              </a:rPr>
              <a:t>, NOS)</a:t>
            </a:r>
          </a:p>
          <a:p>
            <a:pPr eaLnBrk="1" hangingPunct="1"/>
            <a:r>
              <a:rPr lang="tr-TR" sz="1800" dirty="0" err="1" smtClean="0">
                <a:solidFill>
                  <a:srgbClr val="C00000"/>
                </a:solidFill>
              </a:rPr>
              <a:t>Diffüz</a:t>
            </a:r>
            <a:r>
              <a:rPr lang="tr-TR" sz="1800" dirty="0" smtClean="0">
                <a:solidFill>
                  <a:srgbClr val="C00000"/>
                </a:solidFill>
              </a:rPr>
              <a:t> orta hat </a:t>
            </a:r>
            <a:r>
              <a:rPr lang="tr-TR" sz="1800" dirty="0" err="1" smtClean="0">
                <a:solidFill>
                  <a:srgbClr val="C00000"/>
                </a:solidFill>
              </a:rPr>
              <a:t>gliyomu</a:t>
            </a:r>
            <a:r>
              <a:rPr lang="tr-TR" sz="1800" dirty="0" smtClean="0">
                <a:solidFill>
                  <a:srgbClr val="C00000"/>
                </a:solidFill>
              </a:rPr>
              <a:t> (H3 K27M-</a:t>
            </a:r>
            <a:r>
              <a:rPr lang="tr-TR" sz="1800" dirty="0" err="1" smtClean="0">
                <a:solidFill>
                  <a:srgbClr val="C00000"/>
                </a:solidFill>
              </a:rPr>
              <a:t>mutant</a:t>
            </a:r>
            <a:r>
              <a:rPr lang="tr-TR" sz="1800" dirty="0" smtClean="0">
                <a:solidFill>
                  <a:srgbClr val="C00000"/>
                </a:solidFill>
              </a:rPr>
              <a:t>)</a:t>
            </a:r>
          </a:p>
          <a:p>
            <a:pPr eaLnBrk="1" hangingPunct="1"/>
            <a:r>
              <a:rPr lang="tr-TR" sz="1800" dirty="0" err="1" smtClean="0"/>
              <a:t>Oligodendrogliyoma</a:t>
            </a:r>
            <a:r>
              <a:rPr lang="tr-TR" sz="1800" dirty="0" smtClean="0"/>
              <a:t> (IDH-</a:t>
            </a:r>
            <a:r>
              <a:rPr lang="tr-TR" sz="1800" dirty="0" err="1" smtClean="0"/>
              <a:t>mutant</a:t>
            </a:r>
            <a:r>
              <a:rPr lang="tr-TR" sz="1800" dirty="0" smtClean="0"/>
              <a:t> ve 1p19q </a:t>
            </a:r>
            <a:r>
              <a:rPr lang="tr-TR" sz="1800" dirty="0" err="1" smtClean="0"/>
              <a:t>kodelesyonlu</a:t>
            </a:r>
            <a:r>
              <a:rPr lang="tr-TR" sz="1800" dirty="0" smtClean="0"/>
              <a:t>, NOS)</a:t>
            </a:r>
          </a:p>
          <a:p>
            <a:pPr eaLnBrk="1" hangingPunct="1"/>
            <a:r>
              <a:rPr lang="tr-TR" sz="1800" dirty="0" err="1" smtClean="0"/>
              <a:t>Anaplastik</a:t>
            </a:r>
            <a:r>
              <a:rPr lang="tr-TR" sz="1800" dirty="0" smtClean="0"/>
              <a:t> </a:t>
            </a:r>
            <a:r>
              <a:rPr lang="tr-TR" sz="1800" dirty="0" err="1" smtClean="0"/>
              <a:t>oligodendrogliyoma</a:t>
            </a:r>
            <a:r>
              <a:rPr lang="tr-TR" sz="1800" dirty="0" smtClean="0"/>
              <a:t> (IDH-</a:t>
            </a:r>
            <a:r>
              <a:rPr lang="tr-TR" sz="1800" dirty="0" err="1" smtClean="0"/>
              <a:t>mutant</a:t>
            </a:r>
            <a:r>
              <a:rPr lang="tr-TR" sz="1800" dirty="0" smtClean="0"/>
              <a:t> ve 1p19q </a:t>
            </a:r>
            <a:r>
              <a:rPr lang="tr-TR" sz="1800" dirty="0" err="1" smtClean="0"/>
              <a:t>kodelesyonlu</a:t>
            </a:r>
            <a:r>
              <a:rPr lang="tr-TR" sz="1800" dirty="0" smtClean="0"/>
              <a:t>, NOS)</a:t>
            </a:r>
          </a:p>
          <a:p>
            <a:pPr eaLnBrk="1" hangingPunct="1"/>
            <a:r>
              <a:rPr lang="tr-TR" sz="1800" dirty="0" err="1" smtClean="0"/>
              <a:t>Oligoastrositoma</a:t>
            </a:r>
            <a:r>
              <a:rPr lang="tr-TR" sz="1800" dirty="0" smtClean="0"/>
              <a:t>, NOS, </a:t>
            </a:r>
            <a:r>
              <a:rPr lang="tr-TR" sz="1800" dirty="0" err="1" smtClean="0"/>
              <a:t>Anaplastik</a:t>
            </a:r>
            <a:r>
              <a:rPr lang="tr-TR" sz="1800" dirty="0" smtClean="0"/>
              <a:t> </a:t>
            </a:r>
            <a:r>
              <a:rPr lang="tr-TR" sz="1800" dirty="0" err="1" smtClean="0"/>
              <a:t>oligosatrositoma</a:t>
            </a:r>
            <a:r>
              <a:rPr lang="tr-TR" sz="1800" dirty="0" smtClean="0"/>
              <a:t>, NOS</a:t>
            </a:r>
            <a:endParaRPr lang="tr-TR" sz="18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tr-TR" sz="1800" u="sng" dirty="0" smtClean="0"/>
              <a:t>Diğer </a:t>
            </a:r>
            <a:r>
              <a:rPr lang="tr-TR" sz="1800" u="sng" dirty="0" err="1" smtClean="0"/>
              <a:t>astrositik</a:t>
            </a:r>
            <a:r>
              <a:rPr lang="tr-TR" sz="1800" u="sng" dirty="0" smtClean="0"/>
              <a:t> tümörler</a:t>
            </a:r>
          </a:p>
          <a:p>
            <a:r>
              <a:rPr lang="tr-TR" sz="1800" dirty="0" err="1" smtClean="0">
                <a:solidFill>
                  <a:srgbClr val="C00000"/>
                </a:solidFill>
              </a:rPr>
              <a:t>Pilositik</a:t>
            </a:r>
            <a:r>
              <a:rPr lang="tr-TR" sz="1800" dirty="0" smtClean="0">
                <a:solidFill>
                  <a:srgbClr val="C00000"/>
                </a:solidFill>
              </a:rPr>
              <a:t> </a:t>
            </a:r>
            <a:r>
              <a:rPr lang="tr-TR" sz="1800" dirty="0" err="1" smtClean="0">
                <a:solidFill>
                  <a:srgbClr val="C00000"/>
                </a:solidFill>
              </a:rPr>
              <a:t>astrositoma</a:t>
            </a:r>
            <a:endParaRPr lang="tr-TR" sz="1800" dirty="0" smtClean="0">
              <a:solidFill>
                <a:srgbClr val="C00000"/>
              </a:solidFill>
            </a:endParaRPr>
          </a:p>
          <a:p>
            <a:pPr lvl="1"/>
            <a:r>
              <a:rPr lang="tr-TR" sz="1400" dirty="0" err="1" smtClean="0"/>
              <a:t>Pilomikzoid</a:t>
            </a:r>
            <a:r>
              <a:rPr lang="tr-TR" sz="1400" dirty="0" smtClean="0"/>
              <a:t> </a:t>
            </a:r>
            <a:r>
              <a:rPr lang="tr-TR" sz="1400" dirty="0" err="1" smtClean="0"/>
              <a:t>astrositom</a:t>
            </a:r>
            <a:endParaRPr lang="tr-TR" sz="1400" dirty="0" smtClean="0"/>
          </a:p>
          <a:p>
            <a:r>
              <a:rPr lang="tr-TR" sz="1800" dirty="0" err="1" smtClean="0">
                <a:solidFill>
                  <a:srgbClr val="C00000"/>
                </a:solidFill>
              </a:rPr>
              <a:t>Subependimal</a:t>
            </a:r>
            <a:r>
              <a:rPr lang="tr-TR" sz="1800" dirty="0" smtClean="0">
                <a:solidFill>
                  <a:srgbClr val="C00000"/>
                </a:solidFill>
              </a:rPr>
              <a:t> dev hücreli </a:t>
            </a:r>
            <a:r>
              <a:rPr lang="tr-TR" sz="1800" dirty="0" err="1" smtClean="0">
                <a:solidFill>
                  <a:srgbClr val="C00000"/>
                </a:solidFill>
              </a:rPr>
              <a:t>astrositoma</a:t>
            </a:r>
            <a:endParaRPr lang="tr-TR" sz="1800" dirty="0" smtClean="0">
              <a:solidFill>
                <a:srgbClr val="C00000"/>
              </a:solidFill>
            </a:endParaRPr>
          </a:p>
          <a:p>
            <a:r>
              <a:rPr lang="tr-TR" sz="1800" dirty="0" err="1" smtClean="0">
                <a:solidFill>
                  <a:srgbClr val="C00000"/>
                </a:solidFill>
              </a:rPr>
              <a:t>Pleomorfik</a:t>
            </a:r>
            <a:r>
              <a:rPr lang="tr-TR" sz="1800" dirty="0" smtClean="0">
                <a:solidFill>
                  <a:srgbClr val="C00000"/>
                </a:solidFill>
              </a:rPr>
              <a:t> </a:t>
            </a:r>
            <a:r>
              <a:rPr lang="tr-TR" sz="1800" dirty="0" err="1" smtClean="0">
                <a:solidFill>
                  <a:srgbClr val="C00000"/>
                </a:solidFill>
              </a:rPr>
              <a:t>ksantoastrositoma</a:t>
            </a:r>
            <a:endParaRPr lang="tr-TR" sz="1800" dirty="0" smtClean="0">
              <a:solidFill>
                <a:srgbClr val="C00000"/>
              </a:solidFill>
            </a:endParaRPr>
          </a:p>
          <a:p>
            <a:r>
              <a:rPr lang="tr-TR" sz="1800" dirty="0" err="1" smtClean="0"/>
              <a:t>Anaplastik</a:t>
            </a:r>
            <a:r>
              <a:rPr lang="tr-TR" sz="1800" dirty="0" smtClean="0"/>
              <a:t> </a:t>
            </a:r>
            <a:r>
              <a:rPr lang="tr-TR" sz="1800" dirty="0" err="1" smtClean="0"/>
              <a:t>pleomorfik</a:t>
            </a:r>
            <a:r>
              <a:rPr lang="tr-TR" sz="1800" dirty="0" smtClean="0"/>
              <a:t> </a:t>
            </a:r>
            <a:r>
              <a:rPr lang="tr-TR" sz="1800" dirty="0" err="1" smtClean="0"/>
              <a:t>ksantoastrositoma</a:t>
            </a:r>
            <a:endParaRPr lang="tr-T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dirty="0" err="1" smtClean="0"/>
              <a:t>Pilositik</a:t>
            </a:r>
            <a:r>
              <a:rPr lang="tr-TR" dirty="0" smtClean="0"/>
              <a:t> </a:t>
            </a:r>
            <a:r>
              <a:rPr lang="tr-TR" dirty="0" err="1" smtClean="0"/>
              <a:t>astrositom</a:t>
            </a:r>
            <a:endParaRPr lang="tr-T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924800" cy="4525963"/>
          </a:xfrm>
        </p:spPr>
        <p:txBody>
          <a:bodyPr/>
          <a:lstStyle/>
          <a:p>
            <a:pPr eaLnBrk="1" hangingPunct="1"/>
            <a:r>
              <a:rPr lang="tr-TR" sz="2400" b="1" dirty="0" smtClean="0"/>
              <a:t>DSÖ derece I</a:t>
            </a:r>
          </a:p>
          <a:p>
            <a:pPr eaLnBrk="1" hangingPunct="1"/>
            <a:r>
              <a:rPr lang="tr-TR" sz="2400" dirty="0" err="1" smtClean="0"/>
              <a:t>Serebellum</a:t>
            </a:r>
            <a:r>
              <a:rPr lang="tr-TR" sz="2400" dirty="0" smtClean="0"/>
              <a:t>, </a:t>
            </a:r>
            <a:r>
              <a:rPr lang="tr-TR" sz="2400" dirty="0" err="1" smtClean="0"/>
              <a:t>hipotalamus</a:t>
            </a:r>
            <a:r>
              <a:rPr lang="tr-TR" sz="2400" dirty="0" smtClean="0"/>
              <a:t>, optik sinir/optik </a:t>
            </a:r>
            <a:r>
              <a:rPr lang="tr-TR" sz="2400" dirty="0" err="1" smtClean="0"/>
              <a:t>kiazma</a:t>
            </a:r>
            <a:r>
              <a:rPr lang="tr-TR" sz="2400" dirty="0" smtClean="0"/>
              <a:t>/</a:t>
            </a:r>
            <a:r>
              <a:rPr lang="tr-TR" sz="2400" dirty="0" err="1" smtClean="0"/>
              <a:t>hipotalamus</a:t>
            </a:r>
            <a:r>
              <a:rPr lang="tr-TR" sz="2400" dirty="0" smtClean="0"/>
              <a:t>/</a:t>
            </a:r>
            <a:r>
              <a:rPr lang="tr-TR" sz="2400" dirty="0" err="1" smtClean="0"/>
              <a:t>diensefalon</a:t>
            </a:r>
            <a:r>
              <a:rPr lang="tr-TR" sz="2400" dirty="0" smtClean="0"/>
              <a:t>, </a:t>
            </a:r>
            <a:r>
              <a:rPr lang="tr-TR" sz="2400" dirty="0" err="1" smtClean="0"/>
              <a:t>temporal</a:t>
            </a:r>
            <a:r>
              <a:rPr lang="tr-TR" sz="2400" dirty="0" smtClean="0"/>
              <a:t> lob, nadiren beyin sapı</a:t>
            </a:r>
          </a:p>
          <a:p>
            <a:pPr eaLnBrk="1" hangingPunct="1"/>
            <a:r>
              <a:rPr lang="tr-TR" sz="2400" b="1" dirty="0" smtClean="0"/>
              <a:t>İyi sınırlı</a:t>
            </a:r>
          </a:p>
          <a:p>
            <a:pPr eaLnBrk="1" hangingPunct="1"/>
            <a:r>
              <a:rPr lang="tr-TR" sz="2400" dirty="0" smtClean="0"/>
              <a:t>Nadiren </a:t>
            </a:r>
            <a:r>
              <a:rPr lang="tr-TR" sz="2400" dirty="0" err="1" smtClean="0"/>
              <a:t>anaplastik</a:t>
            </a:r>
            <a:r>
              <a:rPr lang="tr-TR" sz="2400" dirty="0" smtClean="0"/>
              <a:t> form transformasyonu</a:t>
            </a:r>
          </a:p>
          <a:p>
            <a:pPr eaLnBrk="1" hangingPunct="1"/>
            <a:r>
              <a:rPr lang="tr-TR" sz="2400" b="1" dirty="0" smtClean="0"/>
              <a:t>İyi </a:t>
            </a:r>
            <a:r>
              <a:rPr lang="tr-TR" sz="2400" b="1" dirty="0" err="1" smtClean="0"/>
              <a:t>prognozlu</a:t>
            </a:r>
            <a:endParaRPr lang="tr-TR" sz="2400" b="1" dirty="0" smtClean="0"/>
          </a:p>
          <a:p>
            <a:pPr eaLnBrk="1" hangingPunct="1"/>
            <a:r>
              <a:rPr lang="tr-TR" sz="2400" dirty="0" smtClean="0"/>
              <a:t>Çocuk ve genç erişkinlerde (8-13 yaş)</a:t>
            </a:r>
          </a:p>
          <a:p>
            <a:pPr eaLnBrk="1" hangingPunct="1"/>
            <a:r>
              <a:rPr lang="tr-TR" sz="2400" b="1" dirty="0" err="1" smtClean="0"/>
              <a:t>Nörofibromatozis</a:t>
            </a:r>
            <a:r>
              <a:rPr lang="tr-TR" sz="2400" b="1" dirty="0" smtClean="0"/>
              <a:t> tip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tr-TR" sz="2800" b="1" dirty="0" smtClean="0"/>
              <a:t>BRAF-KIAA1549 füzyonu </a:t>
            </a:r>
            <a:r>
              <a:rPr lang="tr-TR" sz="2800" dirty="0" smtClean="0"/>
              <a:t>(sıklıkla)</a:t>
            </a:r>
          </a:p>
          <a:p>
            <a:pPr eaLnBrk="1" hangingPunct="1"/>
            <a:r>
              <a:rPr lang="tr-TR" sz="2800" dirty="0" smtClean="0"/>
              <a:t>BRAFV600E mutasyonu (daha az)</a:t>
            </a:r>
          </a:p>
          <a:p>
            <a:pPr eaLnBrk="1" hangingPunct="1"/>
            <a:r>
              <a:rPr lang="tr-TR" sz="2800" dirty="0" smtClean="0"/>
              <a:t>NF-I hastaların %15’inde </a:t>
            </a:r>
            <a:r>
              <a:rPr lang="tr-TR" sz="2800" dirty="0" err="1" smtClean="0"/>
              <a:t>pilositik</a:t>
            </a:r>
            <a:r>
              <a:rPr lang="tr-TR" sz="2800" dirty="0" smtClean="0"/>
              <a:t> </a:t>
            </a:r>
            <a:r>
              <a:rPr lang="tr-TR" sz="2800" dirty="0" err="1" smtClean="0"/>
              <a:t>astrositom</a:t>
            </a:r>
            <a:endParaRPr lang="tr-TR" sz="2800" dirty="0" smtClean="0"/>
          </a:p>
          <a:p>
            <a:pPr eaLnBrk="1" hangingPunct="1"/>
            <a:r>
              <a:rPr lang="tr-TR" sz="2800" dirty="0" smtClean="0"/>
              <a:t>17q kaybı (%20 </a:t>
            </a:r>
            <a:r>
              <a:rPr lang="tr-TR" sz="2800" dirty="0" err="1" smtClean="0"/>
              <a:t>sporadik</a:t>
            </a:r>
            <a:r>
              <a:rPr lang="tr-TR" sz="2800" dirty="0" smtClean="0"/>
              <a:t> olguda-NF1 geninde mutasyon yok)</a:t>
            </a:r>
          </a:p>
          <a:p>
            <a:pPr eaLnBrk="1" hangingPunct="1"/>
            <a:r>
              <a:rPr lang="tr-TR" sz="2800" dirty="0" smtClean="0"/>
              <a:t>P53 mutasyonu nadir (</a:t>
            </a:r>
            <a:r>
              <a:rPr lang="tr-TR" sz="2800" dirty="0" err="1" smtClean="0"/>
              <a:t>diffüz</a:t>
            </a:r>
            <a:r>
              <a:rPr lang="tr-TR" sz="2800" dirty="0" smtClean="0"/>
              <a:t> </a:t>
            </a:r>
            <a:r>
              <a:rPr lang="tr-TR" sz="2800" dirty="0" err="1" smtClean="0"/>
              <a:t>astrositomların</a:t>
            </a:r>
            <a:r>
              <a:rPr lang="tr-TR" sz="2800" dirty="0" smtClean="0"/>
              <a:t> tersine)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dirty="0" err="1" smtClean="0"/>
              <a:t>Pilositik</a:t>
            </a:r>
            <a:r>
              <a:rPr lang="tr-TR" dirty="0" smtClean="0"/>
              <a:t> </a:t>
            </a:r>
            <a:r>
              <a:rPr lang="tr-TR" dirty="0" err="1" smtClean="0"/>
              <a:t>astrositom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9" descr="C:\Documents and Settings\aylin heper\Belgelerim\Resimlerim\ders\PDÖ\çck-sss-tm\pilositik astrositoma-g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48880"/>
            <a:ext cx="3581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539552" y="2204864"/>
            <a:ext cx="4114800" cy="7848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Düzgün sınırlı, bazen </a:t>
            </a:r>
            <a:r>
              <a:rPr lang="tr-TR" dirty="0" err="1"/>
              <a:t>kistik</a:t>
            </a:r>
            <a:r>
              <a:rPr lang="tr-TR" dirty="0"/>
              <a:t> </a:t>
            </a:r>
            <a:r>
              <a:rPr lang="tr-TR" dirty="0" smtClean="0"/>
              <a:t>özellikte</a:t>
            </a:r>
          </a:p>
          <a:p>
            <a:pPr>
              <a:spcBef>
                <a:spcPct val="50000"/>
              </a:spcBef>
            </a:pPr>
            <a:r>
              <a:rPr lang="tr-TR" dirty="0" smtClean="0"/>
              <a:t>Kist içinde </a:t>
            </a:r>
            <a:r>
              <a:rPr lang="tr-TR" dirty="0" err="1" smtClean="0"/>
              <a:t>mural</a:t>
            </a:r>
            <a:r>
              <a:rPr lang="tr-TR" dirty="0" smtClean="0"/>
              <a:t> tümör nodülü </a:t>
            </a:r>
            <a:endParaRPr lang="tr-TR" dirty="0"/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539552" y="3933056"/>
            <a:ext cx="4114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u="sng" dirty="0"/>
              <a:t>Lokalizasyona göre farklı isimler:</a:t>
            </a:r>
          </a:p>
          <a:p>
            <a:pPr>
              <a:spcBef>
                <a:spcPct val="50000"/>
              </a:spcBef>
            </a:pPr>
            <a:r>
              <a:rPr lang="tr-TR" dirty="0"/>
              <a:t>Optik </a:t>
            </a:r>
            <a:r>
              <a:rPr lang="tr-TR" dirty="0" err="1"/>
              <a:t>gliom</a:t>
            </a:r>
            <a:r>
              <a:rPr lang="tr-TR" dirty="0"/>
              <a:t>, </a:t>
            </a:r>
            <a:r>
              <a:rPr lang="tr-TR" dirty="0" err="1"/>
              <a:t>infundibulom</a:t>
            </a:r>
            <a:r>
              <a:rPr lang="tr-TR" dirty="0"/>
              <a:t>, beyin kökü </a:t>
            </a:r>
            <a:r>
              <a:rPr lang="tr-TR" dirty="0" err="1"/>
              <a:t>gliomu</a:t>
            </a:r>
            <a:r>
              <a:rPr lang="tr-TR" dirty="0"/>
              <a:t>, </a:t>
            </a:r>
            <a:r>
              <a:rPr lang="tr-TR" dirty="0" err="1"/>
              <a:t>serebellar</a:t>
            </a:r>
            <a:r>
              <a:rPr lang="tr-TR" dirty="0"/>
              <a:t> </a:t>
            </a:r>
            <a:r>
              <a:rPr lang="tr-TR" dirty="0" err="1"/>
              <a:t>astrositoma</a:t>
            </a:r>
            <a:r>
              <a:rPr lang="tr-TR" dirty="0"/>
              <a:t> vb.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Pilositik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astrositom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1301</Words>
  <Application>Microsoft Office PowerPoint</Application>
  <PresentationFormat>Ekran Gösterisi (4:3)</PresentationFormat>
  <Paragraphs>319</Paragraphs>
  <Slides>31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ÇOCUKLUK ÇAĞI SANTRAL SİNİR SİSTEMİ TÜMÖRLERİ</vt:lpstr>
      <vt:lpstr>Ders için gerekli olan ön bilgiler</vt:lpstr>
      <vt:lpstr>Öğrenim Hedefleri</vt:lpstr>
      <vt:lpstr>Dersin içeriği</vt:lpstr>
      <vt:lpstr>Slayt 5</vt:lpstr>
      <vt:lpstr>Çocukluk Çağı Santral sinir sistemi tümörleri  (DSÖ 2016 sınıflaması)</vt:lpstr>
      <vt:lpstr>Pilositik astrositom</vt:lpstr>
      <vt:lpstr>Pilositik astrositom</vt:lpstr>
      <vt:lpstr>Slayt 9</vt:lpstr>
      <vt:lpstr>Pilositik astrositom-sık saptanan mikroskobik özellikler</vt:lpstr>
      <vt:lpstr>Pilositik astrositom- az görülen mikroskobik özellikler</vt:lpstr>
      <vt:lpstr>Pilositik astrositom-ayırıcı tanı</vt:lpstr>
      <vt:lpstr>Slayt 13</vt:lpstr>
      <vt:lpstr>Slayt 14</vt:lpstr>
      <vt:lpstr>Pleomorfik ksantoastrositom (PXA)</vt:lpstr>
      <vt:lpstr>Subependimal dev hücreli astrositom (SEGA)</vt:lpstr>
      <vt:lpstr>Kraniofarengiom </vt:lpstr>
      <vt:lpstr>Slayt 18</vt:lpstr>
      <vt:lpstr>Slayt 19</vt:lpstr>
      <vt:lpstr>Medulloblastom (MB)</vt:lpstr>
      <vt:lpstr>Medulloblastom (MB)</vt:lpstr>
      <vt:lpstr>Medulloblastom </vt:lpstr>
      <vt:lpstr>Slayt 23</vt:lpstr>
      <vt:lpstr>Medulloblastom ile karakterli ailevi kanser sendromları </vt:lpstr>
      <vt:lpstr>Santral sinir sistemi tümörleri  DSÖ 2016 sınıflaması-embriyonal tümörler</vt:lpstr>
      <vt:lpstr>Slayt 26</vt:lpstr>
      <vt:lpstr>Slayt 27</vt:lpstr>
      <vt:lpstr>Medulloblastom-mikroskobik bulgular</vt:lpstr>
      <vt:lpstr>Ayırıcı tanı</vt:lpstr>
      <vt:lpstr>Atipik teratoid rabdoid tümör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ÇOCUKLUK ÇAĞI SANTRAL SİNİR SİSTEMİ TÜMÖRLERİ</dc:title>
  <dc:creator>aylin heper</dc:creator>
  <cp:lastModifiedBy>aylin heper</cp:lastModifiedBy>
  <cp:revision>1</cp:revision>
  <dcterms:created xsi:type="dcterms:W3CDTF">2020-06-11T08:31:52Z</dcterms:created>
  <dcterms:modified xsi:type="dcterms:W3CDTF">2020-06-11T08:34:46Z</dcterms:modified>
</cp:coreProperties>
</file>