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86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02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5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8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85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162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2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71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34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75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556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56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8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69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45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FE91-9C5B-477C-8961-A0A057EA9548}" type="datetimeFigureOut">
              <a:rPr lang="tr-TR" smtClean="0"/>
              <a:t>21.11.2019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136EFA-0B49-48C7-ACFC-8875A0DA14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48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Jaw</a:t>
            </a:r>
            <a:r>
              <a:rPr lang="tr-TR" dirty="0" smtClean="0"/>
              <a:t> </a:t>
            </a:r>
            <a:r>
              <a:rPr lang="tr-TR" dirty="0" err="1" smtClean="0"/>
              <a:t>Fracture</a:t>
            </a:r>
            <a:r>
              <a:rPr lang="tr-TR" dirty="0" smtClean="0"/>
              <a:t> </a:t>
            </a:r>
            <a:r>
              <a:rPr lang="tr-TR" dirty="0" err="1" smtClean="0"/>
              <a:t>Repair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Murat ÇALIŞKAN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294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540" y="399942"/>
            <a:ext cx="3601688" cy="358804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282041" y="3995678"/>
            <a:ext cx="83166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Fabric muzzles are very</a:t>
            </a:r>
            <a:r>
              <a:rPr lang="tr-TR" sz="2400" dirty="0" smtClean="0"/>
              <a:t> </a:t>
            </a:r>
            <a:r>
              <a:rPr lang="en-US" sz="2400" dirty="0" smtClean="0"/>
              <a:t>useful in mandibular </a:t>
            </a:r>
            <a:r>
              <a:rPr lang="en-US" sz="2400" dirty="0" err="1" smtClean="0"/>
              <a:t>stabilisation</a:t>
            </a:r>
            <a:r>
              <a:rPr lang="en-US" sz="2400" dirty="0" smtClean="0"/>
              <a:t>. This</a:t>
            </a:r>
            <a:r>
              <a:rPr lang="tr-TR" sz="2400" dirty="0" smtClean="0"/>
              <a:t> </a:t>
            </a:r>
            <a:r>
              <a:rPr lang="en-US" sz="2400" dirty="0" smtClean="0"/>
              <a:t>muzzle has been worn for four weeks.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The owner</a:t>
            </a:r>
            <a:r>
              <a:rPr lang="tr-TR" sz="2400" dirty="0" smtClean="0"/>
              <a:t> </a:t>
            </a:r>
            <a:r>
              <a:rPr lang="en-US" sz="2400" dirty="0" smtClean="0"/>
              <a:t>diligently replaced the muzzle with 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clean one after each meal, thus</a:t>
            </a:r>
            <a:r>
              <a:rPr lang="tr-TR" sz="2400" dirty="0" smtClean="0"/>
              <a:t> </a:t>
            </a:r>
            <a:r>
              <a:rPr lang="en-US" sz="2400" dirty="0" smtClean="0"/>
              <a:t>preventing muzzle associated</a:t>
            </a:r>
            <a:r>
              <a:rPr lang="tr-TR" sz="2400" dirty="0" smtClean="0"/>
              <a:t> </a:t>
            </a:r>
            <a:r>
              <a:rPr lang="en-US" sz="2400" dirty="0" smtClean="0"/>
              <a:t>dermatitis.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03746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506191" y="1567943"/>
            <a:ext cx="64878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A: Although this three-hole</a:t>
            </a:r>
            <a:r>
              <a:rPr lang="tr-TR" sz="2400" dirty="0" smtClean="0"/>
              <a:t> </a:t>
            </a:r>
            <a:r>
              <a:rPr lang="en-US" sz="2400" dirty="0" smtClean="0"/>
              <a:t>arrangement is correctly placed</a:t>
            </a:r>
            <a:r>
              <a:rPr lang="tr-TR" sz="2400" dirty="0" smtClean="0"/>
              <a:t> </a:t>
            </a:r>
            <a:r>
              <a:rPr lang="en-US" sz="2400" dirty="0" smtClean="0"/>
              <a:t>according to tooth roots, it does not</a:t>
            </a:r>
            <a:r>
              <a:rPr lang="tr-TR" sz="2400" dirty="0" smtClean="0"/>
              <a:t> </a:t>
            </a:r>
            <a:r>
              <a:rPr lang="en-US" sz="2400" dirty="0" smtClean="0"/>
              <a:t>provide as much stability as the</a:t>
            </a:r>
            <a:r>
              <a:rPr lang="tr-TR" sz="2400" dirty="0" smtClean="0"/>
              <a:t> </a:t>
            </a:r>
            <a:r>
              <a:rPr lang="en-US" sz="2400" dirty="0" smtClean="0"/>
              <a:t>arrangement in B.</a:t>
            </a:r>
          </a:p>
          <a:p>
            <a:r>
              <a:rPr lang="en-US" sz="2400" dirty="0" smtClean="0"/>
              <a:t>B: This arrangement of the three-hole</a:t>
            </a:r>
            <a:r>
              <a:rPr lang="tr-TR" sz="2400" dirty="0" smtClean="0"/>
              <a:t> </a:t>
            </a:r>
            <a:r>
              <a:rPr lang="en-US" sz="2400" dirty="0" smtClean="0"/>
              <a:t>wire placement makes use of the</a:t>
            </a:r>
            <a:r>
              <a:rPr lang="tr-TR" sz="2400" dirty="0" smtClean="0"/>
              <a:t> </a:t>
            </a:r>
            <a:r>
              <a:rPr lang="en-US" sz="2400" dirty="0" smtClean="0"/>
              <a:t>biomechanical forces on the jaw to</a:t>
            </a:r>
            <a:r>
              <a:rPr lang="tr-TR" sz="2400" dirty="0" smtClean="0"/>
              <a:t> </a:t>
            </a:r>
            <a:r>
              <a:rPr lang="en-US" sz="2400" dirty="0" smtClean="0"/>
              <a:t>improve stability. The dorsal wire is</a:t>
            </a:r>
            <a:r>
              <a:rPr lang="tr-TR" sz="2400" dirty="0" smtClean="0"/>
              <a:t> </a:t>
            </a:r>
            <a:r>
              <a:rPr lang="en-US" sz="2400" dirty="0" smtClean="0"/>
              <a:t>parallel to the tension side and the</a:t>
            </a:r>
            <a:r>
              <a:rPr lang="tr-TR" sz="2400" dirty="0" smtClean="0"/>
              <a:t> </a:t>
            </a:r>
            <a:r>
              <a:rPr lang="en-US" sz="2400" dirty="0" smtClean="0"/>
              <a:t>ventral wire is perpendicular to the</a:t>
            </a:r>
          </a:p>
          <a:p>
            <a:r>
              <a:rPr lang="en-US" sz="2400" dirty="0" smtClean="0"/>
              <a:t>fracture line.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26" y="1769424"/>
            <a:ext cx="4442352" cy="414685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695532" y="705262"/>
            <a:ext cx="4442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Inter-fragmentary wiring.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3886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096000" y="140006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C: The two-hole wire placement for </a:t>
            </a:r>
            <a:r>
              <a:rPr lang="en-US" sz="2400" dirty="0" err="1" smtClean="0"/>
              <a:t>favourable</a:t>
            </a:r>
            <a:r>
              <a:rPr lang="en-US" sz="2400" dirty="0" smtClean="0"/>
              <a:t> fracture </a:t>
            </a:r>
            <a:r>
              <a:rPr lang="en-US" sz="2400" dirty="0" err="1" smtClean="0"/>
              <a:t>stabilisation</a:t>
            </a:r>
            <a:r>
              <a:rPr lang="en-US" sz="2400" dirty="0" smtClean="0"/>
              <a:t>. The</a:t>
            </a:r>
          </a:p>
          <a:p>
            <a:r>
              <a:rPr lang="en-US" sz="2400" dirty="0" smtClean="0"/>
              <a:t>wire is perpendicular to the fracture line and anchored </a:t>
            </a:r>
            <a:r>
              <a:rPr lang="en-US" sz="2400" dirty="0" err="1" smtClean="0"/>
              <a:t>rostrally</a:t>
            </a:r>
            <a:r>
              <a:rPr lang="en-US" sz="2400" dirty="0" smtClean="0"/>
              <a:t> close to the tension side.</a:t>
            </a:r>
          </a:p>
          <a:p>
            <a:r>
              <a:rPr lang="en-US" sz="2400" dirty="0" smtClean="0"/>
              <a:t>D: The four-hole wire placement configuration. Both wires are arranged</a:t>
            </a:r>
          </a:p>
          <a:p>
            <a:r>
              <a:rPr lang="en-US" sz="2400" dirty="0" smtClean="0"/>
              <a:t>perpendicular to the fracture line.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820781" y="5602086"/>
            <a:ext cx="10256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Care should be taken not to place a wire through a tooth root or the mandibular canal.</a:t>
            </a:r>
            <a:endParaRPr lang="en-US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87" y="1004112"/>
            <a:ext cx="4492413" cy="384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5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967345" y="790146"/>
            <a:ext cx="7224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inter-dental</a:t>
            </a:r>
            <a:r>
              <a:rPr lang="tr-TR" sz="2800" dirty="0" smtClean="0"/>
              <a:t> </a:t>
            </a:r>
            <a:r>
              <a:rPr lang="tr-TR" sz="2800" dirty="0" err="1" smtClean="0"/>
              <a:t>loop</a:t>
            </a:r>
            <a:r>
              <a:rPr lang="tr-TR" sz="2800" dirty="0" smtClean="0"/>
              <a:t> </a:t>
            </a:r>
            <a:r>
              <a:rPr lang="tr-TR" sz="2800" dirty="0" err="1" smtClean="0"/>
              <a:t>wiring</a:t>
            </a:r>
            <a:r>
              <a:rPr lang="tr-TR" sz="2800" dirty="0"/>
              <a:t> </a:t>
            </a:r>
            <a:r>
              <a:rPr lang="tr-TR" sz="2800" dirty="0" err="1" smtClean="0"/>
              <a:t>technique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6" y="1487022"/>
            <a:ext cx="5391397" cy="537097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763491" y="2231342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smtClean="0"/>
              <a:t>	</a:t>
            </a:r>
            <a:r>
              <a:rPr lang="en-US" sz="2400" dirty="0" err="1" smtClean="0"/>
              <a:t>Orthopaedic</a:t>
            </a:r>
            <a:r>
              <a:rPr lang="en-US" sz="2400" dirty="0" smtClean="0"/>
              <a:t> wire is passed</a:t>
            </a:r>
            <a:r>
              <a:rPr lang="tr-TR" sz="2400" dirty="0" smtClean="0"/>
              <a:t> </a:t>
            </a:r>
            <a:r>
              <a:rPr lang="en-US" sz="2400" dirty="0" smtClean="0"/>
              <a:t>distally around the last molar and</a:t>
            </a:r>
            <a:r>
              <a:rPr lang="tr-TR" sz="2400" dirty="0" smtClean="0"/>
              <a:t> </a:t>
            </a:r>
            <a:r>
              <a:rPr lang="en-US" sz="2400" dirty="0" smtClean="0"/>
              <a:t>courses </a:t>
            </a:r>
            <a:r>
              <a:rPr lang="en-US" sz="2400" dirty="0" err="1" smtClean="0"/>
              <a:t>rostrally</a:t>
            </a:r>
            <a:r>
              <a:rPr lang="en-US" sz="2400" dirty="0" smtClean="0"/>
              <a:t> on the buccal aspect</a:t>
            </a:r>
          </a:p>
          <a:p>
            <a:r>
              <a:rPr lang="en-US" sz="2400" dirty="0" smtClean="0"/>
              <a:t>of the teeth. </a:t>
            </a:r>
            <a:endParaRPr lang="tr-TR" sz="2400" dirty="0" smtClean="0"/>
          </a:p>
          <a:p>
            <a:r>
              <a:rPr lang="tr-TR" sz="2400" dirty="0" smtClean="0"/>
              <a:t>	</a:t>
            </a:r>
            <a:r>
              <a:rPr lang="en-US" sz="2400" dirty="0" smtClean="0"/>
              <a:t>The lingual wire is passed</a:t>
            </a:r>
            <a:r>
              <a:rPr lang="tr-TR" sz="2400" dirty="0" smtClean="0"/>
              <a:t> </a:t>
            </a:r>
            <a:r>
              <a:rPr lang="en-US" sz="2400" dirty="0" smtClean="0"/>
              <a:t>between molars 1 and 2 and over the</a:t>
            </a:r>
            <a:r>
              <a:rPr lang="tr-TR" sz="2400" dirty="0" smtClean="0"/>
              <a:t> </a:t>
            </a:r>
            <a:r>
              <a:rPr lang="en-US" sz="2400" dirty="0" smtClean="0"/>
              <a:t>buccal wire and back between these</a:t>
            </a:r>
            <a:r>
              <a:rPr lang="tr-TR" sz="2400" dirty="0" smtClean="0"/>
              <a:t> </a:t>
            </a:r>
            <a:r>
              <a:rPr lang="en-US" sz="2400" dirty="0" smtClean="0"/>
              <a:t>teeth. </a:t>
            </a:r>
            <a:endParaRPr lang="tr-TR" sz="2400" dirty="0" smtClean="0"/>
          </a:p>
          <a:p>
            <a:r>
              <a:rPr lang="tr-TR" sz="2400" dirty="0"/>
              <a:t>	</a:t>
            </a:r>
            <a:r>
              <a:rPr lang="en-US" sz="2400" dirty="0" smtClean="0"/>
              <a:t>This pattern is continued as far as</a:t>
            </a:r>
          </a:p>
          <a:p>
            <a:r>
              <a:rPr lang="en-US" sz="2400" dirty="0" err="1" smtClean="0"/>
              <a:t>stabilisation</a:t>
            </a:r>
            <a:r>
              <a:rPr lang="en-US" sz="2400" dirty="0" smtClean="0"/>
              <a:t> is required. This may cross</a:t>
            </a:r>
          </a:p>
          <a:p>
            <a:r>
              <a:rPr lang="en-US" sz="2400" dirty="0" smtClean="0"/>
              <a:t>the mandibular symphysis if required.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3713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18" y="1211227"/>
            <a:ext cx="5668242" cy="564677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096000" y="163740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 two loose ends of the</a:t>
            </a:r>
            <a:r>
              <a:rPr lang="tr-TR" sz="2400" dirty="0" smtClean="0"/>
              <a:t> </a:t>
            </a:r>
            <a:r>
              <a:rPr lang="en-US" sz="2400" dirty="0" smtClean="0"/>
              <a:t>wire are twisted together and then each</a:t>
            </a:r>
            <a:r>
              <a:rPr lang="tr-TR" sz="2400" dirty="0" smtClean="0"/>
              <a:t> </a:t>
            </a:r>
            <a:r>
              <a:rPr lang="en-US" sz="2400" dirty="0" smtClean="0"/>
              <a:t>loop protruding </a:t>
            </a:r>
            <a:r>
              <a:rPr lang="en-US" sz="2400" dirty="0" err="1" smtClean="0"/>
              <a:t>buccally</a:t>
            </a:r>
            <a:r>
              <a:rPr lang="en-US" sz="2400" dirty="0" smtClean="0"/>
              <a:t> around the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buccal wire is twisted in turn until</a:t>
            </a:r>
            <a:r>
              <a:rPr lang="tr-TR" sz="2400" dirty="0" smtClean="0"/>
              <a:t> </a:t>
            </a:r>
            <a:r>
              <a:rPr lang="en-US" sz="2400" dirty="0" smtClean="0"/>
              <a:t>desired stability is attained.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The loops</a:t>
            </a:r>
            <a:r>
              <a:rPr lang="tr-TR" sz="2400" dirty="0" smtClean="0"/>
              <a:t> </a:t>
            </a:r>
            <a:r>
              <a:rPr lang="en-US" sz="2400" dirty="0" smtClean="0"/>
              <a:t>can then be bent ventrally so that they</a:t>
            </a:r>
            <a:r>
              <a:rPr lang="tr-TR" sz="2400" dirty="0" smtClean="0"/>
              <a:t> </a:t>
            </a:r>
            <a:r>
              <a:rPr lang="en-US" sz="2400" dirty="0" smtClean="0"/>
              <a:t>do not irritate or </a:t>
            </a:r>
            <a:r>
              <a:rPr lang="en-US" sz="2400" dirty="0" err="1" smtClean="0"/>
              <a:t>traumatise</a:t>
            </a:r>
            <a:r>
              <a:rPr lang="en-US" sz="2400" dirty="0" smtClean="0"/>
              <a:t> the cheek</a:t>
            </a:r>
            <a:r>
              <a:rPr lang="tr-TR" sz="2400" dirty="0" smtClean="0"/>
              <a:t> </a:t>
            </a:r>
            <a:r>
              <a:rPr lang="en-US" sz="2400" dirty="0" smtClean="0"/>
              <a:t>mucosa.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1408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7980" y="3854118"/>
            <a:ext cx="88510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A s</a:t>
            </a:r>
            <a:r>
              <a:rPr lang="en-US" sz="2400" dirty="0" smtClean="0"/>
              <a:t>ingle loop of wire can be</a:t>
            </a:r>
            <a:r>
              <a:rPr lang="tr-TR" sz="2400" dirty="0" smtClean="0"/>
              <a:t> </a:t>
            </a:r>
            <a:r>
              <a:rPr lang="en-US" sz="2400" dirty="0" smtClean="0"/>
              <a:t>placed </a:t>
            </a:r>
            <a:r>
              <a:rPr lang="en-US" sz="2400" dirty="0" err="1" smtClean="0"/>
              <a:t>mesially</a:t>
            </a:r>
            <a:r>
              <a:rPr lang="en-US" sz="2400" dirty="0" smtClean="0"/>
              <a:t> around the rostral tooth</a:t>
            </a:r>
            <a:r>
              <a:rPr lang="tr-TR" sz="2400" dirty="0" smtClean="0"/>
              <a:t> </a:t>
            </a:r>
            <a:r>
              <a:rPr lang="en-US" sz="2400" dirty="0" smtClean="0"/>
              <a:t>and distally around the caudal tooth on</a:t>
            </a:r>
            <a:r>
              <a:rPr lang="tr-TR" sz="2400" dirty="0" smtClean="0"/>
              <a:t> </a:t>
            </a:r>
            <a:r>
              <a:rPr lang="en-US" sz="2400" dirty="0" smtClean="0"/>
              <a:t>either side of a fracture line and the</a:t>
            </a:r>
            <a:r>
              <a:rPr lang="tr-TR" sz="2400" dirty="0" smtClean="0"/>
              <a:t> </a:t>
            </a:r>
            <a:r>
              <a:rPr lang="en-US" sz="2400" dirty="0" smtClean="0"/>
              <a:t>loose ends tightened appropriately.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021" y="443773"/>
            <a:ext cx="5944104" cy="326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76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58878" y="714889"/>
            <a:ext cx="3340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err="1" smtClean="0"/>
              <a:t>Interdental</a:t>
            </a:r>
            <a:r>
              <a:rPr lang="tr-TR" sz="2800" dirty="0" smtClean="0"/>
              <a:t> </a:t>
            </a:r>
            <a:r>
              <a:rPr lang="tr-TR" sz="2800" dirty="0" err="1" smtClean="0"/>
              <a:t>acrylic</a:t>
            </a:r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6127667" y="1938325"/>
            <a:ext cx="57001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	</a:t>
            </a:r>
            <a:r>
              <a:rPr lang="en-US" sz="2400" dirty="0" smtClean="0"/>
              <a:t>Interdental acrylic can be</a:t>
            </a:r>
            <a:r>
              <a:rPr lang="tr-TR" sz="2400" dirty="0" smtClean="0"/>
              <a:t> </a:t>
            </a:r>
            <a:r>
              <a:rPr lang="en-US" sz="2400" dirty="0" smtClean="0"/>
              <a:t>used to form a ‘rigid’ fixation device.</a:t>
            </a:r>
            <a:r>
              <a:rPr lang="tr-TR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	</a:t>
            </a:r>
            <a:r>
              <a:rPr lang="en-US" sz="2400" dirty="0" smtClean="0"/>
              <a:t>The bulk of acrylic should be placed</a:t>
            </a:r>
            <a:r>
              <a:rPr lang="tr-TR" sz="2400" dirty="0" smtClean="0"/>
              <a:t> </a:t>
            </a:r>
            <a:r>
              <a:rPr lang="en-US" sz="2400" dirty="0" err="1" smtClean="0"/>
              <a:t>lingually</a:t>
            </a:r>
            <a:r>
              <a:rPr lang="en-US" sz="2400" dirty="0" smtClean="0"/>
              <a:t> for mandibular </a:t>
            </a:r>
            <a:r>
              <a:rPr lang="en-US" sz="2400" dirty="0" err="1" smtClean="0"/>
              <a:t>stabilisation</a:t>
            </a:r>
            <a:r>
              <a:rPr lang="tr-TR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buccally</a:t>
            </a:r>
            <a:r>
              <a:rPr lang="en-US" sz="2400" dirty="0" smtClean="0"/>
              <a:t> for maxillary </a:t>
            </a:r>
            <a:r>
              <a:rPr lang="en-US" sz="2400" dirty="0" err="1" smtClean="0"/>
              <a:t>stabilisation</a:t>
            </a:r>
            <a:r>
              <a:rPr lang="tr-TR" sz="2400" dirty="0"/>
              <a:t> </a:t>
            </a:r>
            <a:r>
              <a:rPr lang="en-US" sz="2400" dirty="0" smtClean="0"/>
              <a:t>in order to prevent</a:t>
            </a:r>
            <a:r>
              <a:rPr lang="tr-TR" sz="2400" dirty="0" smtClean="0"/>
              <a:t> </a:t>
            </a:r>
            <a:r>
              <a:rPr lang="en-US" sz="2400" dirty="0" smtClean="0"/>
              <a:t>interference with</a:t>
            </a:r>
            <a:r>
              <a:rPr lang="tr-TR" sz="2400" dirty="0" smtClean="0"/>
              <a:t> </a:t>
            </a:r>
            <a:r>
              <a:rPr lang="en-US" sz="2400" dirty="0" smtClean="0"/>
              <a:t>occlusion.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50" y="1644250"/>
            <a:ext cx="4784426" cy="47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02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64" y="1566044"/>
            <a:ext cx="4278828" cy="426262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767449" y="180452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This dog was kicked in the</a:t>
            </a:r>
            <a:r>
              <a:rPr lang="tr-TR" sz="2400" dirty="0" smtClean="0"/>
              <a:t> </a:t>
            </a:r>
            <a:r>
              <a:rPr lang="en-US" sz="2400" dirty="0" smtClean="0"/>
              <a:t>mouth by a horse. The mandibular right</a:t>
            </a:r>
            <a:r>
              <a:rPr lang="tr-TR" sz="2400" dirty="0" smtClean="0"/>
              <a:t> </a:t>
            </a:r>
            <a:r>
              <a:rPr lang="en-US" sz="2400" dirty="0" smtClean="0"/>
              <a:t>canine was </a:t>
            </a:r>
            <a:r>
              <a:rPr lang="en-US" sz="2400" dirty="0" err="1" smtClean="0"/>
              <a:t>luxated</a:t>
            </a:r>
            <a:r>
              <a:rPr lang="en-US" sz="2400" dirty="0" smtClean="0"/>
              <a:t> (partially dislodged</a:t>
            </a:r>
            <a:r>
              <a:rPr lang="tr-TR" sz="2400" dirty="0" smtClean="0"/>
              <a:t> </a:t>
            </a:r>
            <a:r>
              <a:rPr lang="en-US" sz="2400" dirty="0" smtClean="0"/>
              <a:t>from its alveolus) and the tongue had</a:t>
            </a:r>
          </a:p>
          <a:p>
            <a:r>
              <a:rPr lang="en-US" sz="2400" dirty="0" smtClean="0"/>
              <a:t>been ripped from the sublingual</a:t>
            </a:r>
          </a:p>
          <a:p>
            <a:r>
              <a:rPr lang="en-US" sz="2400" dirty="0" smtClean="0"/>
              <a:t>tissues by the force. </a:t>
            </a:r>
            <a:endParaRPr lang="tr-TR" sz="2400" dirty="0" smtClean="0"/>
          </a:p>
          <a:p>
            <a:r>
              <a:rPr lang="en-US" sz="2400" dirty="0" smtClean="0"/>
              <a:t>The tissues were</a:t>
            </a:r>
            <a:r>
              <a:rPr lang="tr-TR" sz="2400" dirty="0" smtClean="0"/>
              <a:t> </a:t>
            </a:r>
            <a:r>
              <a:rPr lang="en-US" sz="2400" dirty="0" smtClean="0"/>
              <a:t>thoroughly cleaned and sutured back in</a:t>
            </a:r>
            <a:r>
              <a:rPr lang="tr-TR" sz="2400" dirty="0" smtClean="0"/>
              <a:t> </a:t>
            </a:r>
            <a:r>
              <a:rPr lang="en-US" sz="2400" dirty="0" smtClean="0"/>
              <a:t>place. An uneventful recovery followed.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6837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Small Animal</a:t>
            </a:r>
          </a:p>
          <a:p>
            <a:r>
              <a:rPr lang="en-US" dirty="0" smtClean="0"/>
              <a:t>Dentistry</a:t>
            </a:r>
          </a:p>
          <a:p>
            <a:r>
              <a:rPr lang="en-US" dirty="0" smtClean="0"/>
              <a:t>A manual of techniques</a:t>
            </a:r>
          </a:p>
          <a:p>
            <a:r>
              <a:rPr lang="en-US" dirty="0" smtClean="0"/>
              <a:t>Cedric </a:t>
            </a:r>
            <a:r>
              <a:rPr lang="en-US" dirty="0" err="1" smtClean="0"/>
              <a:t>Tutt</a:t>
            </a:r>
            <a:endParaRPr lang="en-US" dirty="0" smtClean="0"/>
          </a:p>
          <a:p>
            <a:r>
              <a:rPr lang="en-US" dirty="0" smtClean="0"/>
              <a:t>www.vet-dentist.com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141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95020" y="0"/>
            <a:ext cx="92559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tr-TR" sz="2800" dirty="0" smtClean="0"/>
              <a:t>	</a:t>
            </a:r>
            <a:r>
              <a:rPr lang="en-US" sz="2800" dirty="0" smtClean="0"/>
              <a:t>Jaw fractures are common following motor vehicle accidents and dog</a:t>
            </a:r>
            <a:r>
              <a:rPr lang="tr-TR" sz="2800" dirty="0" smtClean="0"/>
              <a:t> </a:t>
            </a:r>
            <a:r>
              <a:rPr lang="en-US" sz="2800" dirty="0" smtClean="0"/>
              <a:t>fights. 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tr-TR" sz="2800" dirty="0" smtClean="0"/>
              <a:t>	</a:t>
            </a:r>
            <a:r>
              <a:rPr lang="en-US" sz="2800" dirty="0" smtClean="0"/>
              <a:t>Jaw fractures are usually secondary to trauma although pathological</a:t>
            </a:r>
            <a:r>
              <a:rPr lang="tr-TR" sz="2800" dirty="0" smtClean="0"/>
              <a:t> </a:t>
            </a:r>
            <a:r>
              <a:rPr lang="en-US" sz="2800" dirty="0" smtClean="0"/>
              <a:t>fractures are seen periodically in geriatric animals with severe periodontal</a:t>
            </a:r>
            <a:r>
              <a:rPr lang="tr-TR" sz="2800" dirty="0" smtClean="0"/>
              <a:t> </a:t>
            </a:r>
            <a:r>
              <a:rPr lang="en-US" sz="2800" dirty="0" smtClean="0"/>
              <a:t>disease which has compromised the jaws</a:t>
            </a:r>
            <a:endParaRPr lang="tr-TR" sz="2800" dirty="0"/>
          </a:p>
          <a:p>
            <a:pPr>
              <a:lnSpc>
                <a:spcPct val="150000"/>
              </a:lnSpc>
            </a:pPr>
            <a:r>
              <a:rPr lang="tr-TR" sz="2800" dirty="0" smtClean="0"/>
              <a:t>	</a:t>
            </a:r>
            <a:r>
              <a:rPr lang="en-US" sz="2800" dirty="0" smtClean="0"/>
              <a:t>Mandibles do not have a medullary cavity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7154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75407" y="588484"/>
            <a:ext cx="8911687" cy="1280890"/>
          </a:xfrm>
        </p:spPr>
        <p:txBody>
          <a:bodyPr/>
          <a:lstStyle/>
          <a:p>
            <a:r>
              <a:rPr lang="en-US" dirty="0"/>
              <a:t>Common sites for </a:t>
            </a:r>
            <a:r>
              <a:rPr lang="en-US" dirty="0" smtClean="0"/>
              <a:t>jaw</a:t>
            </a:r>
            <a:r>
              <a:rPr lang="tr-TR" dirty="0" smtClean="0"/>
              <a:t> </a:t>
            </a:r>
            <a:r>
              <a:rPr lang="en-US" dirty="0" smtClean="0"/>
              <a:t>fractures</a:t>
            </a:r>
            <a:r>
              <a:rPr lang="en-US" dirty="0"/>
              <a:t>: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430" y="2377597"/>
            <a:ext cx="6017274" cy="276782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097486" y="2238015"/>
            <a:ext cx="4706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A: coronoid process;</a:t>
            </a:r>
            <a:endParaRPr lang="tr-TR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B: junction of ramus and mandibular</a:t>
            </a:r>
            <a:r>
              <a:rPr lang="tr-TR" sz="2400" dirty="0" smtClean="0"/>
              <a:t> </a:t>
            </a:r>
            <a:r>
              <a:rPr lang="en-US" sz="2400" dirty="0" smtClean="0"/>
              <a:t>body;</a:t>
            </a:r>
            <a:endParaRPr lang="tr-TR" sz="2400" dirty="0" smtClean="0"/>
          </a:p>
          <a:p>
            <a:endParaRPr lang="tr-TR" sz="2400" dirty="0"/>
          </a:p>
          <a:p>
            <a:r>
              <a:rPr lang="en-US" sz="2400" dirty="0" smtClean="0"/>
              <a:t>C: condylar process;</a:t>
            </a:r>
            <a:endParaRPr lang="tr-TR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D: body of the mandible.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4771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23" y="310018"/>
            <a:ext cx="6853265" cy="266133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970100" y="2971350"/>
            <a:ext cx="95133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E: fractures may involve fracture of the</a:t>
            </a:r>
            <a:r>
              <a:rPr lang="tr-TR" sz="2400" dirty="0" smtClean="0"/>
              <a:t> </a:t>
            </a:r>
            <a:r>
              <a:rPr lang="en-US" sz="2400" dirty="0" smtClean="0"/>
              <a:t>tooth roots as well;</a:t>
            </a:r>
          </a:p>
          <a:p>
            <a:r>
              <a:rPr lang="en-US" sz="2400" dirty="0" smtClean="0"/>
              <a:t>F: fractures may expose the apical delta</a:t>
            </a:r>
            <a:r>
              <a:rPr lang="tr-TR" sz="2400" dirty="0" smtClean="0"/>
              <a:t> </a:t>
            </a:r>
            <a:r>
              <a:rPr lang="en-US" sz="2400" dirty="0" smtClean="0"/>
              <a:t>often severing the pulp communication</a:t>
            </a:r>
            <a:r>
              <a:rPr lang="tr-TR" sz="2400" dirty="0" smtClean="0"/>
              <a:t> </a:t>
            </a:r>
            <a:r>
              <a:rPr lang="en-US" sz="2400" dirty="0" smtClean="0"/>
              <a:t>with the periodontal ligament. These</a:t>
            </a:r>
            <a:r>
              <a:rPr lang="tr-TR" sz="2400" dirty="0" smtClean="0"/>
              <a:t> </a:t>
            </a:r>
            <a:r>
              <a:rPr lang="en-US" sz="2400" dirty="0" smtClean="0"/>
              <a:t>teeth require root canal therapy if they</a:t>
            </a:r>
            <a:r>
              <a:rPr lang="tr-TR" sz="2400" dirty="0" smtClean="0"/>
              <a:t> </a:t>
            </a:r>
            <a:r>
              <a:rPr lang="en-US" sz="2400" dirty="0" smtClean="0"/>
              <a:t>are to be maintained in the mouth.</a:t>
            </a:r>
          </a:p>
          <a:p>
            <a:r>
              <a:rPr lang="en-US" sz="2400" dirty="0" smtClean="0"/>
              <a:t>G: fractures may expose part of a root</a:t>
            </a:r>
            <a:r>
              <a:rPr lang="tr-TR" sz="2400" dirty="0" smtClean="0"/>
              <a:t> </a:t>
            </a:r>
            <a:r>
              <a:rPr lang="en-US" sz="2400" dirty="0" smtClean="0"/>
              <a:t>but if the apex is not exposed then these</a:t>
            </a:r>
            <a:r>
              <a:rPr lang="tr-TR" sz="2400" dirty="0" smtClean="0"/>
              <a:t> </a:t>
            </a:r>
            <a:r>
              <a:rPr lang="en-US" sz="2400" dirty="0" smtClean="0"/>
              <a:t>teeth can be maintained in the mouth.</a:t>
            </a:r>
            <a:r>
              <a:rPr lang="tr-TR" sz="2400" dirty="0" smtClean="0"/>
              <a:t> </a:t>
            </a:r>
            <a:r>
              <a:rPr lang="en-US" sz="2400" dirty="0" smtClean="0"/>
              <a:t>Follow-up radiography is advisable to</a:t>
            </a:r>
            <a:r>
              <a:rPr lang="tr-TR" sz="2400" dirty="0" smtClean="0"/>
              <a:t> </a:t>
            </a:r>
            <a:r>
              <a:rPr lang="en-US" sz="2400" dirty="0" smtClean="0"/>
              <a:t>monitor teeth affected in this way.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2845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29838" y="667665"/>
            <a:ext cx="97417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Jaw fractures are usually described as stable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(</a:t>
            </a:r>
            <a:r>
              <a:rPr lang="en-US" sz="2800" dirty="0" err="1" smtClean="0"/>
              <a:t>favourable</a:t>
            </a:r>
            <a:r>
              <a:rPr lang="en-US" sz="2800" dirty="0" smtClean="0"/>
              <a:t>) or unstable (</a:t>
            </a:r>
            <a:r>
              <a:rPr lang="en-US" sz="2800" dirty="0" err="1" smtClean="0"/>
              <a:t>unfavourable</a:t>
            </a:r>
            <a:r>
              <a:rPr lang="en-US" sz="2800" dirty="0" smtClean="0"/>
              <a:t>) depending upon the orientation of</a:t>
            </a:r>
            <a:r>
              <a:rPr lang="tr-TR" sz="2800" dirty="0" smtClean="0"/>
              <a:t> </a:t>
            </a:r>
            <a:r>
              <a:rPr lang="en-US" sz="2800" dirty="0" smtClean="0"/>
              <a:t>the fracture. 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A </a:t>
            </a:r>
            <a:r>
              <a:rPr lang="en-US" sz="2800" b="1" dirty="0" smtClean="0"/>
              <a:t>stable fracture </a:t>
            </a:r>
            <a:r>
              <a:rPr lang="en-US" sz="2800" dirty="0" smtClean="0"/>
              <a:t>is one that has a </a:t>
            </a:r>
            <a:r>
              <a:rPr lang="en-US" sz="2800" dirty="0" err="1" smtClean="0"/>
              <a:t>caudo</a:t>
            </a:r>
            <a:r>
              <a:rPr lang="en-US" sz="2800" dirty="0" smtClean="0"/>
              <a:t>-dorsal to rostro-ventral</a:t>
            </a:r>
            <a:r>
              <a:rPr lang="tr-TR" sz="2800" dirty="0" smtClean="0"/>
              <a:t> </a:t>
            </a:r>
            <a:r>
              <a:rPr lang="en-US" sz="2800" dirty="0" smtClean="0"/>
              <a:t>orientation.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An </a:t>
            </a:r>
            <a:r>
              <a:rPr lang="en-US" sz="2800" b="1" dirty="0" smtClean="0"/>
              <a:t>unstable fracture </a:t>
            </a:r>
            <a:r>
              <a:rPr lang="en-US" sz="2800" dirty="0" smtClean="0"/>
              <a:t>has a </a:t>
            </a:r>
            <a:r>
              <a:rPr lang="en-US" sz="2800" dirty="0" err="1" smtClean="0"/>
              <a:t>caudo</a:t>
            </a:r>
            <a:r>
              <a:rPr lang="en-US" sz="2800" dirty="0" smtClean="0"/>
              <a:t>-ventral to rostro-dorsal orientation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197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807035" y="841929"/>
            <a:ext cx="60207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The mandibles are subject</a:t>
            </a:r>
            <a:r>
              <a:rPr lang="tr-TR" sz="2400" dirty="0"/>
              <a:t> </a:t>
            </a:r>
            <a:r>
              <a:rPr lang="en-US" sz="2400" dirty="0" smtClean="0"/>
              <a:t>to opposing forces. </a:t>
            </a:r>
            <a:endParaRPr lang="tr-TR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The masseter and</a:t>
            </a:r>
            <a:r>
              <a:rPr lang="tr-TR" sz="2400" dirty="0"/>
              <a:t> </a:t>
            </a:r>
            <a:r>
              <a:rPr lang="en-US" sz="2400" dirty="0" smtClean="0"/>
              <a:t>temporal muscles close the mouth</a:t>
            </a:r>
            <a:r>
              <a:rPr lang="tr-TR" sz="2400" dirty="0"/>
              <a:t> </a:t>
            </a:r>
            <a:r>
              <a:rPr lang="en-US" sz="2400" dirty="0" smtClean="0"/>
              <a:t>while the digastric and </a:t>
            </a:r>
            <a:r>
              <a:rPr lang="en-US" sz="2400" dirty="0" err="1" smtClean="0"/>
              <a:t>geniohyoid</a:t>
            </a:r>
            <a:r>
              <a:rPr lang="tr-TR" sz="2400" dirty="0" smtClean="0"/>
              <a:t> </a:t>
            </a:r>
            <a:r>
              <a:rPr lang="en-US" sz="2400" dirty="0" smtClean="0"/>
              <a:t>muscles and gravity open the mouth.</a:t>
            </a:r>
            <a:endParaRPr lang="tr-TR" sz="2400" dirty="0"/>
          </a:p>
          <a:p>
            <a:pPr algn="just">
              <a:lnSpc>
                <a:spcPct val="150000"/>
              </a:lnSpc>
            </a:pPr>
            <a:r>
              <a:rPr lang="tr-TR" sz="2400" dirty="0" smtClean="0"/>
              <a:t> </a:t>
            </a:r>
            <a:r>
              <a:rPr lang="en-US" sz="2400" dirty="0" smtClean="0"/>
              <a:t>The dorsal</a:t>
            </a:r>
            <a:r>
              <a:rPr lang="tr-TR" sz="2400" dirty="0"/>
              <a:t> </a:t>
            </a:r>
            <a:r>
              <a:rPr lang="en-US" sz="2400" dirty="0" smtClean="0"/>
              <a:t>margin of the mandible is</a:t>
            </a:r>
            <a:r>
              <a:rPr lang="tr-TR" sz="2400" dirty="0"/>
              <a:t> </a:t>
            </a:r>
            <a:r>
              <a:rPr lang="en-US" sz="2400" dirty="0" smtClean="0"/>
              <a:t>the tension side while the ventral</a:t>
            </a:r>
            <a:r>
              <a:rPr lang="tr-TR" sz="2400" dirty="0"/>
              <a:t> </a:t>
            </a:r>
            <a:r>
              <a:rPr lang="en-US" sz="2400" dirty="0" smtClean="0"/>
              <a:t>mandibular margin is under</a:t>
            </a:r>
            <a:r>
              <a:rPr lang="tr-TR" sz="2400" dirty="0" smtClean="0"/>
              <a:t> </a:t>
            </a:r>
            <a:r>
              <a:rPr lang="en-US" sz="2400" dirty="0" smtClean="0"/>
              <a:t>compression.</a:t>
            </a: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440" y="1195874"/>
            <a:ext cx="4246595" cy="46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62847" y="1863343"/>
            <a:ext cx="7129153" cy="390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fracture with a rostro-dorsal to </a:t>
            </a:r>
            <a:r>
              <a:rPr lang="en-US" sz="2400" dirty="0" err="1" smtClean="0"/>
              <a:t>caudoventral</a:t>
            </a:r>
            <a:r>
              <a:rPr lang="tr-TR" sz="2400" dirty="0"/>
              <a:t> </a:t>
            </a:r>
            <a:r>
              <a:rPr lang="en-US" sz="2400" dirty="0" smtClean="0"/>
              <a:t>orientation is an </a:t>
            </a:r>
            <a:r>
              <a:rPr lang="en-US" sz="2400" dirty="0" err="1" smtClean="0"/>
              <a:t>unfavourable</a:t>
            </a:r>
            <a:r>
              <a:rPr lang="tr-TR" sz="2400" dirty="0"/>
              <a:t> </a:t>
            </a:r>
            <a:r>
              <a:rPr lang="en-US" sz="2400" dirty="0" smtClean="0"/>
              <a:t>fracture as the forces</a:t>
            </a:r>
            <a:r>
              <a:rPr lang="tr-TR" sz="2400" dirty="0" smtClean="0"/>
              <a:t> </a:t>
            </a:r>
            <a:r>
              <a:rPr lang="en-US" sz="2400" dirty="0" smtClean="0"/>
              <a:t>acting on the jaw</a:t>
            </a:r>
            <a:r>
              <a:rPr lang="tr-TR" sz="2400" dirty="0" smtClean="0"/>
              <a:t> </a:t>
            </a:r>
            <a:r>
              <a:rPr lang="en-US" sz="2400" dirty="0" smtClean="0"/>
              <a:t>distract the fragments.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A rostro-ventral</a:t>
            </a:r>
            <a:r>
              <a:rPr lang="tr-TR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 err="1" smtClean="0"/>
              <a:t>caudo</a:t>
            </a:r>
            <a:r>
              <a:rPr lang="en-US" sz="2400" dirty="0" smtClean="0"/>
              <a:t>-dorsal fracture is a </a:t>
            </a:r>
            <a:r>
              <a:rPr lang="en-US" sz="2400" dirty="0" err="1" smtClean="0"/>
              <a:t>favourable</a:t>
            </a:r>
            <a:r>
              <a:rPr lang="tr-TR" sz="2400" dirty="0"/>
              <a:t> </a:t>
            </a:r>
            <a:r>
              <a:rPr lang="en-US" sz="2400" dirty="0" smtClean="0"/>
              <a:t>orientation as it leads to compression</a:t>
            </a:r>
            <a:r>
              <a:rPr lang="tr-TR" sz="2400" dirty="0" smtClean="0"/>
              <a:t> </a:t>
            </a:r>
            <a:r>
              <a:rPr lang="en-US" sz="2400" dirty="0" smtClean="0"/>
              <a:t>of the fragments at </a:t>
            </a:r>
            <a:r>
              <a:rPr lang="en-US" sz="2400" dirty="0" err="1" smtClean="0"/>
              <a:t>stabilisation</a:t>
            </a:r>
            <a:r>
              <a:rPr lang="en-US" sz="2400" dirty="0" smtClean="0"/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00" y="1091780"/>
            <a:ext cx="3601688" cy="52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Fracture</a:t>
            </a:r>
            <a:r>
              <a:rPr lang="tr-TR" dirty="0"/>
              <a:t> </a:t>
            </a:r>
            <a:r>
              <a:rPr lang="tr-TR" dirty="0" err="1"/>
              <a:t>repair</a:t>
            </a:r>
            <a:r>
              <a:rPr lang="tr-TR" dirty="0"/>
              <a:t> </a:t>
            </a:r>
            <a:r>
              <a:rPr lang="tr-TR" dirty="0" err="1"/>
              <a:t>techniques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5243353" y="1905000"/>
            <a:ext cx="4342856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err="1" smtClean="0"/>
              <a:t>Tape</a:t>
            </a:r>
            <a:r>
              <a:rPr lang="tr-TR" sz="2800" dirty="0" smtClean="0"/>
              <a:t> 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fabric</a:t>
            </a:r>
            <a:r>
              <a:rPr lang="tr-TR" sz="2800" dirty="0" smtClean="0"/>
              <a:t> </a:t>
            </a:r>
            <a:r>
              <a:rPr lang="tr-TR" sz="2800" dirty="0" err="1" smtClean="0"/>
              <a:t>muzzle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tr-TR" sz="2800" dirty="0" smtClean="0"/>
              <a:t>Inter-</a:t>
            </a:r>
            <a:r>
              <a:rPr lang="tr-TR" sz="2800" dirty="0" err="1" smtClean="0"/>
              <a:t>fragmentary</a:t>
            </a:r>
            <a:r>
              <a:rPr lang="tr-TR" sz="2800" dirty="0" smtClean="0"/>
              <a:t> </a:t>
            </a:r>
            <a:r>
              <a:rPr lang="tr-TR" sz="2800" dirty="0" err="1" smtClean="0"/>
              <a:t>wiring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tr-TR" sz="2800" dirty="0" smtClean="0"/>
              <a:t>Inter-</a:t>
            </a:r>
            <a:r>
              <a:rPr lang="tr-TR" sz="2800" dirty="0" err="1" smtClean="0"/>
              <a:t>dental</a:t>
            </a:r>
            <a:r>
              <a:rPr lang="tr-TR" sz="2800" dirty="0" smtClean="0"/>
              <a:t> </a:t>
            </a:r>
            <a:r>
              <a:rPr lang="tr-TR" sz="2800" dirty="0" err="1" smtClean="0"/>
              <a:t>wiring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tr-TR" sz="2800" dirty="0" smtClean="0"/>
              <a:t>Inter-</a:t>
            </a:r>
            <a:r>
              <a:rPr lang="tr-TR" sz="2800" dirty="0" err="1" smtClean="0"/>
              <a:t>dental</a:t>
            </a:r>
            <a:r>
              <a:rPr lang="tr-TR" sz="2800" dirty="0" smtClean="0"/>
              <a:t> </a:t>
            </a:r>
            <a:r>
              <a:rPr lang="tr-TR" sz="2800" dirty="0" err="1" smtClean="0"/>
              <a:t>acrylic</a:t>
            </a:r>
            <a:endParaRPr lang="tr-TR" sz="28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57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454" y="456654"/>
            <a:ext cx="4397850" cy="290460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86099" y="3441680"/>
            <a:ext cx="8874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 smtClean="0"/>
              <a:t>A tape muzzle in place.</a:t>
            </a:r>
            <a:r>
              <a:rPr lang="tr-TR" sz="24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These must be removed after the animal</a:t>
            </a:r>
            <a:r>
              <a:rPr lang="tr-TR" sz="2400" dirty="0" smtClean="0"/>
              <a:t> </a:t>
            </a:r>
            <a:r>
              <a:rPr lang="en-US" sz="2400" dirty="0" smtClean="0"/>
              <a:t>has eaten and once the face has been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cleaned, a clean, dry muzzle must be</a:t>
            </a:r>
            <a:r>
              <a:rPr lang="tr-TR" sz="2400" dirty="0" smtClean="0"/>
              <a:t> </a:t>
            </a:r>
            <a:r>
              <a:rPr lang="en-US" sz="2400" dirty="0" smtClean="0"/>
              <a:t>fitted. </a:t>
            </a:r>
            <a:endParaRPr lang="tr-TR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The animal should not be left</a:t>
            </a:r>
            <a:r>
              <a:rPr lang="tr-TR" sz="2400" dirty="0" smtClean="0"/>
              <a:t> </a:t>
            </a:r>
            <a:r>
              <a:rPr lang="en-US" sz="2400" dirty="0" smtClean="0"/>
              <a:t>unattended between muzzle changes.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4610040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646</Words>
  <Application>Microsoft Office PowerPoint</Application>
  <PresentationFormat>Geniş ekran</PresentationFormat>
  <Paragraphs>70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Duman</vt:lpstr>
      <vt:lpstr>Jaw Fracture Repair</vt:lpstr>
      <vt:lpstr>PowerPoint Sunusu</vt:lpstr>
      <vt:lpstr>Common sites for jaw fractures:</vt:lpstr>
      <vt:lpstr>PowerPoint Sunusu</vt:lpstr>
      <vt:lpstr>PowerPoint Sunusu</vt:lpstr>
      <vt:lpstr>PowerPoint Sunusu</vt:lpstr>
      <vt:lpstr>PowerPoint Sunusu</vt:lpstr>
      <vt:lpstr>Fracture repair techniques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Jaw Fracture Repair</dc:title>
  <dc:creator>Murat</dc:creator>
  <cp:lastModifiedBy>Murat</cp:lastModifiedBy>
  <cp:revision>17</cp:revision>
  <dcterms:created xsi:type="dcterms:W3CDTF">2019-11-21T10:34:46Z</dcterms:created>
  <dcterms:modified xsi:type="dcterms:W3CDTF">2019-11-21T11:20:22Z</dcterms:modified>
</cp:coreProperties>
</file>