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4597-4944-4591-ADCE-9D73C2C596D0}" type="datetimeFigureOut">
              <a:rPr lang="en-US" smtClean="0"/>
              <a:t>5/9/2020</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B1CD4-E299-41EE-B053-2FF809E50B08}" type="slidenum">
              <a:rPr lang="en-US" smtClean="0"/>
              <a:t>‹#›</a:t>
            </a:fld>
            <a:endParaRPr lang="en-US"/>
          </a:p>
        </p:txBody>
      </p:sp>
    </p:spTree>
    <p:extLst>
      <p:ext uri="{BB962C8B-B14F-4D97-AF65-F5344CB8AC3E}">
        <p14:creationId xmlns:p14="http://schemas.microsoft.com/office/powerpoint/2010/main" val="224857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FB856A-EC86-43E8-A730-C3C1D9FDFC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8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07BF0372-1190-4DE1-AA53-2B4C5057C60D}" type="datetimeFigureOut">
              <a:rPr lang="en-US" smtClean="0"/>
              <a:t>5/9/2020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141677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7BF0372-1190-4DE1-AA53-2B4C5057C60D}" type="datetimeFigureOut">
              <a:rPr lang="en-US" smtClean="0"/>
              <a:t>5/9/2020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126847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7BF0372-1190-4DE1-AA53-2B4C5057C60D}" type="datetimeFigureOut">
              <a:rPr lang="en-US" smtClean="0"/>
              <a:t>5/9/2020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254921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05D7D31-E932-477A-B0EC-D4917BD307FB}"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smtClean="0"/>
              <a:t>Akşit 2006, 2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40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12F7CA5-29D5-4FDD-A4D6-B517DCBBB070}"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smtClean="0"/>
              <a:t>Akşit 2006, 2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5562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BA4AFFD-05B3-48F8-B809-6550A53E9D8F}"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smtClean="0"/>
              <a:t>Akşit 2006, 2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8162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C963368-04D3-4592-9128-254EB8C6DAF2}"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smtClean="0"/>
              <a:t>Akşit 2006, 2 .</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313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8822F57-E2D9-47C3-A028-AE9AB21B4B50}" type="datetime1">
              <a:rPr lang="en-US" smtClean="0"/>
              <a:t>5/9/2020</a:t>
            </a:fld>
            <a:endParaRPr lang="en-US" dirty="0"/>
          </a:p>
        </p:txBody>
      </p:sp>
      <p:sp>
        <p:nvSpPr>
          <p:cNvPr id="8" name="Footer Placeholder 7"/>
          <p:cNvSpPr>
            <a:spLocks noGrp="1"/>
          </p:cNvSpPr>
          <p:nvPr>
            <p:ph type="ftr" sz="quarter" idx="11"/>
          </p:nvPr>
        </p:nvSpPr>
        <p:spPr/>
        <p:txBody>
          <a:bodyPr/>
          <a:lstStyle/>
          <a:p>
            <a:r>
              <a:rPr lang="en-US" smtClean="0"/>
              <a:t>Akşit 2006, 2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13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9029C45-424E-4E2E-80E5-17763002F578}" type="datetime1">
              <a:rPr lang="en-US" smtClean="0"/>
              <a:t>5/9/2020</a:t>
            </a:fld>
            <a:endParaRPr lang="en-US" dirty="0"/>
          </a:p>
        </p:txBody>
      </p:sp>
      <p:sp>
        <p:nvSpPr>
          <p:cNvPr id="4" name="Footer Placeholder 3"/>
          <p:cNvSpPr>
            <a:spLocks noGrp="1"/>
          </p:cNvSpPr>
          <p:nvPr>
            <p:ph type="ftr" sz="quarter" idx="11"/>
          </p:nvPr>
        </p:nvSpPr>
        <p:spPr/>
        <p:txBody>
          <a:bodyPr/>
          <a:lstStyle/>
          <a:p>
            <a:r>
              <a:rPr lang="en-US" smtClean="0"/>
              <a:t>Akşit 2006, 2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184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F916-2038-46B4-87CC-74D0F20790CA}" type="datetime1">
              <a:rPr lang="en-US" smtClean="0"/>
              <a:t>5/9/2020</a:t>
            </a:fld>
            <a:endParaRPr lang="en-US" dirty="0"/>
          </a:p>
        </p:txBody>
      </p:sp>
      <p:sp>
        <p:nvSpPr>
          <p:cNvPr id="3" name="Footer Placeholder 2"/>
          <p:cNvSpPr>
            <a:spLocks noGrp="1"/>
          </p:cNvSpPr>
          <p:nvPr>
            <p:ph type="ftr" sz="quarter" idx="11"/>
          </p:nvPr>
        </p:nvSpPr>
        <p:spPr/>
        <p:txBody>
          <a:bodyPr/>
          <a:lstStyle/>
          <a:p>
            <a:r>
              <a:rPr lang="en-US" smtClean="0"/>
              <a:t>Akşit 2006, 2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929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038A61D-83CB-427D-AA12-D63B38A8E868}"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smtClean="0"/>
              <a:t>Akşit 2006, 2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74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7BF0372-1190-4DE1-AA53-2B4C5057C60D}" type="datetimeFigureOut">
              <a:rPr lang="en-US" smtClean="0"/>
              <a:t>5/9/2020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2813226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531D315-0904-427B-9B11-2EEBECB7F974}"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smtClean="0"/>
              <a:t>Akşit 2006, 2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6996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18CBFB4-529A-40C1-B258-081E63785DC2}"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smtClean="0"/>
              <a:t>Akşit 2006, 2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6346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13BF0B5-3E5A-4469-B853-127F7BDF6F0F}"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smtClean="0"/>
              <a:t>Akşit 2006, 2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163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5320D18-54AA-4CC0-97BF-8ADC0CA1DD25}"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smtClean="0"/>
              <a:t>Akşit 2006, 2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2327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0D97A239-4770-4360-BB71-06B80149BD61}"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smtClean="0"/>
              <a:t>Akşit 2006, 2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7489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6726300C-590B-4B0F-BE35-8C4601C9421B}"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smtClean="0"/>
              <a:t>Akşit 2006, 2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579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B0AA8D-5445-40A6-9DB9-D9B49E453887}"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smtClean="0"/>
              <a:t>Akşit 2006, 2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7745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8FE0F3-C5E7-4E3E-B41E-C3855A60D636}"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smtClean="0"/>
              <a:t>Akşit 2006, 2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070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7BF0372-1190-4DE1-AA53-2B4C5057C60D}" type="datetimeFigureOut">
              <a:rPr lang="en-US" smtClean="0"/>
              <a:t>5/9/2020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8726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07BF0372-1190-4DE1-AA53-2B4C5057C60D}" type="datetimeFigureOut">
              <a:rPr lang="en-US" smtClean="0"/>
              <a:t>5/9/2020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353499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07BF0372-1190-4DE1-AA53-2B4C5057C60D}" type="datetimeFigureOut">
              <a:rPr lang="en-US" smtClean="0"/>
              <a:t>5/9/2020</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35872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07BF0372-1190-4DE1-AA53-2B4C5057C60D}" type="datetimeFigureOut">
              <a:rPr lang="en-US" smtClean="0"/>
              <a:t>5/9/2020</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334124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7BF0372-1190-4DE1-AA53-2B4C5057C60D}" type="datetimeFigureOut">
              <a:rPr lang="en-US" smtClean="0"/>
              <a:t>5/9/2020</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427013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7BF0372-1190-4DE1-AA53-2B4C5057C60D}" type="datetimeFigureOut">
              <a:rPr lang="en-US" smtClean="0"/>
              <a:t>5/9/2020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11400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7BF0372-1190-4DE1-AA53-2B4C5057C60D}" type="datetimeFigureOut">
              <a:rPr lang="en-US" smtClean="0"/>
              <a:t>5/9/2020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212FCD2-0884-4CC4-AB50-8E7DC3FBAC82}" type="slidenum">
              <a:rPr lang="en-US" smtClean="0"/>
              <a:t>‹#›</a:t>
            </a:fld>
            <a:endParaRPr lang="en-US"/>
          </a:p>
        </p:txBody>
      </p:sp>
    </p:spTree>
    <p:extLst>
      <p:ext uri="{BB962C8B-B14F-4D97-AF65-F5344CB8AC3E}">
        <p14:creationId xmlns:p14="http://schemas.microsoft.com/office/powerpoint/2010/main" val="73771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F0372-1190-4DE1-AA53-2B4C5057C60D}" type="datetimeFigureOut">
              <a:rPr lang="en-US" smtClean="0"/>
              <a:t>5/9/2020</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2FCD2-0884-4CC4-AB50-8E7DC3FBAC82}" type="slidenum">
              <a:rPr lang="en-US" smtClean="0"/>
              <a:t>‹#›</a:t>
            </a:fld>
            <a:endParaRPr lang="en-US"/>
          </a:p>
        </p:txBody>
      </p:sp>
    </p:spTree>
    <p:extLst>
      <p:ext uri="{BB962C8B-B14F-4D97-AF65-F5344CB8AC3E}">
        <p14:creationId xmlns:p14="http://schemas.microsoft.com/office/powerpoint/2010/main" val="2082589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BA4AFFD-05B3-48F8-B809-6550A53E9D8F}" type="datetime1">
              <a:rPr lang="en-US" smtClean="0"/>
              <a:t>5/9/2020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Akşit 2006, 2 .</a:t>
            </a:r>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7438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GIDA VE TARIM SOSYOLOJİSİ</a:t>
            </a:r>
            <a:endParaRPr lang="en-US" dirty="0"/>
          </a:p>
        </p:txBody>
      </p:sp>
      <p:sp>
        <p:nvSpPr>
          <p:cNvPr id="3" name="Alt Başlık 2"/>
          <p:cNvSpPr>
            <a:spLocks noGrp="1"/>
          </p:cNvSpPr>
          <p:nvPr>
            <p:ph type="subTitle" idx="1"/>
          </p:nvPr>
        </p:nvSpPr>
        <p:spPr/>
        <p:txBody>
          <a:bodyPr/>
          <a:lstStyle/>
          <a:p>
            <a:r>
              <a:rPr lang="tr-TR" dirty="0" smtClean="0"/>
              <a:t>HAYRİYE ERBAŞ</a:t>
            </a:r>
            <a:endParaRPr lang="en-US" dirty="0"/>
          </a:p>
        </p:txBody>
      </p:sp>
    </p:spTree>
    <p:extLst>
      <p:ext uri="{BB962C8B-B14F-4D97-AF65-F5344CB8AC3E}">
        <p14:creationId xmlns:p14="http://schemas.microsoft.com/office/powerpoint/2010/main" val="234714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dirty="0" smtClean="0"/>
              <a:t>Bahattin Akşit(1967)</a:t>
            </a:r>
            <a:endParaRPr lang="tr-TR" dirty="0"/>
          </a:p>
        </p:txBody>
      </p:sp>
      <p:pic>
        <p:nvPicPr>
          <p:cNvPr id="5" name="İçerik Yer Tutucusu 4"/>
          <p:cNvPicPr>
            <a:picLocks noGrp="1" noChangeAspect="1"/>
          </p:cNvPicPr>
          <p:nvPr>
            <p:ph idx="1"/>
          </p:nvPr>
        </p:nvPicPr>
        <p:blipFill rotWithShape="1">
          <a:blip r:embed="rId2"/>
          <a:srcRect l="22986" t="19139" r="27252" b="20526"/>
          <a:stretch/>
        </p:blipFill>
        <p:spPr>
          <a:xfrm>
            <a:off x="5287992" y="1905000"/>
            <a:ext cx="3071004" cy="4230808"/>
          </a:xfrm>
          <a:prstGeom prst="rect">
            <a:avLst/>
          </a:prstGeom>
        </p:spPr>
      </p:pic>
    </p:spTree>
    <p:extLst>
      <p:ext uri="{BB962C8B-B14F-4D97-AF65-F5344CB8AC3E}">
        <p14:creationId xmlns:p14="http://schemas.microsoft.com/office/powerpoint/2010/main" val="2108646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731026" y="715618"/>
            <a:ext cx="3829878" cy="5247860"/>
          </a:xfrm>
        </p:spPr>
      </p:pic>
    </p:spTree>
    <p:extLst>
      <p:ext uri="{BB962C8B-B14F-4D97-AF65-F5344CB8AC3E}">
        <p14:creationId xmlns:p14="http://schemas.microsoft.com/office/powerpoint/2010/main" val="733238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7922" y="624109"/>
            <a:ext cx="10053399" cy="1748155"/>
          </a:xfrm>
        </p:spPr>
        <p:txBody>
          <a:bodyPr>
            <a:noAutofit/>
          </a:bodyPr>
          <a:lstStyle/>
          <a:p>
            <a:r>
              <a:rPr lang="tr-TR" b="1" dirty="0"/>
              <a:t>Dışarıya Açılma, Küreselleşme ve Toplumsal Kalkınma/Gelişme Boyutlarının Alanlarının Çeşitlenmesi:1980- 2002</a:t>
            </a:r>
          </a:p>
        </p:txBody>
      </p:sp>
      <p:sp>
        <p:nvSpPr>
          <p:cNvPr id="3" name="İçerik Yer Tutucusu 2"/>
          <p:cNvSpPr>
            <a:spLocks noGrp="1"/>
          </p:cNvSpPr>
          <p:nvPr>
            <p:ph idx="1"/>
          </p:nvPr>
        </p:nvSpPr>
        <p:spPr>
          <a:xfrm>
            <a:off x="2589212" y="2928730"/>
            <a:ext cx="8915400" cy="3446318"/>
          </a:xfrm>
        </p:spPr>
        <p:txBody>
          <a:bodyPr>
            <a:normAutofit/>
          </a:bodyPr>
          <a:lstStyle/>
          <a:p>
            <a:r>
              <a:rPr lang="tr-TR" sz="2800" dirty="0"/>
              <a:t>Tarımsal Ekonomik Yapıda Değişmeler ve Kırsal Dönüşüm Tartışmaları</a:t>
            </a:r>
          </a:p>
          <a:p>
            <a:r>
              <a:rPr lang="tr-TR" sz="2800" dirty="0"/>
              <a:t>Kırsal Kalkınmanın Sosyal Politika Boyutları</a:t>
            </a:r>
          </a:p>
          <a:p>
            <a:r>
              <a:rPr lang="tr-TR" sz="2800" dirty="0"/>
              <a:t>Kırsal Kalkınmanın Sınıfsal, Kültürel ve Etnik/Dinsel Boyutları</a:t>
            </a:r>
          </a:p>
          <a:p>
            <a:r>
              <a:rPr lang="tr-TR" sz="2800" dirty="0"/>
              <a:t>Kırsal Hane Halkı/Aile Yapısındaki Dönüşümler</a:t>
            </a:r>
          </a:p>
        </p:txBody>
      </p:sp>
    </p:spTree>
    <p:extLst>
      <p:ext uri="{BB962C8B-B14F-4D97-AF65-F5344CB8AC3E}">
        <p14:creationId xmlns:p14="http://schemas.microsoft.com/office/powerpoint/2010/main" val="177780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978" y="517718"/>
            <a:ext cx="8911687" cy="1280890"/>
          </a:xfrm>
        </p:spPr>
        <p:txBody>
          <a:bodyPr>
            <a:normAutofit fontScale="90000"/>
          </a:bodyPr>
          <a:lstStyle/>
          <a:p>
            <a:r>
              <a:rPr lang="tr-TR" b="1" dirty="0"/>
              <a:t>Tarımsal Ekonomik Yapıda Değişmeler ve Kırsal Dönüşüm Tartışmaları</a:t>
            </a:r>
            <a:r>
              <a:rPr lang="tr-TR" dirty="0"/>
              <a:t/>
            </a:r>
            <a:br>
              <a:rPr lang="tr-TR" dirty="0"/>
            </a:br>
            <a:endParaRPr lang="tr-TR" dirty="0"/>
          </a:p>
        </p:txBody>
      </p:sp>
      <p:sp>
        <p:nvSpPr>
          <p:cNvPr id="3" name="İçerik Yer Tutucusu 2"/>
          <p:cNvSpPr>
            <a:spLocks noGrp="1"/>
          </p:cNvSpPr>
          <p:nvPr>
            <p:ph idx="1"/>
          </p:nvPr>
        </p:nvSpPr>
        <p:spPr>
          <a:xfrm>
            <a:off x="2589212" y="1908312"/>
            <a:ext cx="8915400" cy="4949687"/>
          </a:xfrm>
        </p:spPr>
        <p:txBody>
          <a:bodyPr>
            <a:noAutofit/>
          </a:bodyPr>
          <a:lstStyle/>
          <a:p>
            <a:pPr algn="just"/>
            <a:r>
              <a:rPr lang="tr-TR" sz="2000" dirty="0"/>
              <a:t>Kapitalistleşme ve modernleşme öncesinde hakim üretim örgütlenmesi olan ‘geçimlik üretim’ in devam ettiği ve fakat topraklar çok kıraç olduğu için köylülerin giderek kente ve yurt dışına göç yoluyla terk ettiği köyler;</a:t>
            </a:r>
          </a:p>
          <a:p>
            <a:pPr algn="just"/>
            <a:r>
              <a:rPr lang="tr-TR" sz="2000" dirty="0"/>
              <a:t>Ekonomik faaliyetlerini temel tarım üretimine ek olarak bahçecilik, arıcılık, dokumacılık, kentsel ve kırsal mevsimlik işçilik yoluyla çeşitlendirerek varlığını sürdüren küçük topraklı köyler;</a:t>
            </a:r>
          </a:p>
          <a:p>
            <a:pPr algn="just"/>
            <a:r>
              <a:rPr lang="tr-TR" sz="2000" dirty="0"/>
              <a:t>Orta büyüklükteki topraklarda modern araç ve aile emeği kullanarak birikim yapan ve pamuk ayçiçeği gibi sanayi ürünleri veya satmak için buğday üreten ticarileşmiş  orta çiftçilerin çoğunlukta olduğu köyler;</a:t>
            </a:r>
          </a:p>
          <a:p>
            <a:pPr algn="just"/>
            <a:r>
              <a:rPr lang="tr-TR" sz="2000" dirty="0"/>
              <a:t>Kapitalist çiftliklerin hakim olduğu köyler</a:t>
            </a:r>
          </a:p>
        </p:txBody>
      </p:sp>
    </p:spTree>
    <p:extLst>
      <p:ext uri="{BB962C8B-B14F-4D97-AF65-F5344CB8AC3E}">
        <p14:creationId xmlns:p14="http://schemas.microsoft.com/office/powerpoint/2010/main" val="2571748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227443" y="624111"/>
            <a:ext cx="4147931" cy="5750185"/>
          </a:xfrm>
        </p:spPr>
      </p:pic>
    </p:spTree>
    <p:extLst>
      <p:ext uri="{BB962C8B-B14F-4D97-AF65-F5344CB8AC3E}">
        <p14:creationId xmlns:p14="http://schemas.microsoft.com/office/powerpoint/2010/main" val="2722984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2916" b="2053"/>
          <a:stretch/>
        </p:blipFill>
        <p:spPr>
          <a:xfrm>
            <a:off x="4651512" y="675859"/>
            <a:ext cx="3776871" cy="5791202"/>
          </a:xfrm>
        </p:spPr>
      </p:pic>
    </p:spTree>
    <p:extLst>
      <p:ext uri="{BB962C8B-B14F-4D97-AF65-F5344CB8AC3E}">
        <p14:creationId xmlns:p14="http://schemas.microsoft.com/office/powerpoint/2010/main" val="228618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625008" y="649355"/>
            <a:ext cx="3984381" cy="5751443"/>
          </a:xfrm>
        </p:spPr>
      </p:pic>
    </p:spTree>
    <p:extLst>
      <p:ext uri="{BB962C8B-B14F-4D97-AF65-F5344CB8AC3E}">
        <p14:creationId xmlns:p14="http://schemas.microsoft.com/office/powerpoint/2010/main" val="150437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Tarım Politikasının Amaçları;</a:t>
            </a:r>
            <a:r>
              <a:rPr lang="tr-TR" sz="3200" dirty="0"/>
              <a:t/>
            </a:r>
            <a:br>
              <a:rPr lang="tr-TR" sz="3200" dirty="0"/>
            </a:br>
            <a:endParaRPr lang="tr-TR" sz="3200" dirty="0"/>
          </a:p>
        </p:txBody>
      </p:sp>
      <p:sp>
        <p:nvSpPr>
          <p:cNvPr id="3" name="İçerik Yer Tutucusu 2"/>
          <p:cNvSpPr>
            <a:spLocks noGrp="1"/>
          </p:cNvSpPr>
          <p:nvPr>
            <p:ph idx="1"/>
          </p:nvPr>
        </p:nvSpPr>
        <p:spPr/>
        <p:txBody>
          <a:bodyPr>
            <a:normAutofit fontScale="85000" lnSpcReduction="20000"/>
          </a:bodyPr>
          <a:lstStyle/>
          <a:p>
            <a:r>
              <a:rPr lang="tr-TR" sz="2400" dirty="0"/>
              <a:t>Üretici geliri ve refahı</a:t>
            </a:r>
          </a:p>
          <a:p>
            <a:r>
              <a:rPr lang="tr-TR" sz="2400" dirty="0"/>
              <a:t>Üretici gelir istikrarı</a:t>
            </a:r>
          </a:p>
          <a:p>
            <a:r>
              <a:rPr lang="tr-TR" sz="2400" dirty="0"/>
              <a:t>Tarım ürünleri fiyat istikrarı</a:t>
            </a:r>
          </a:p>
          <a:p>
            <a:r>
              <a:rPr lang="tr-TR" sz="2400" dirty="0"/>
              <a:t>Ucuz gıda ve tüketici refahı</a:t>
            </a:r>
          </a:p>
          <a:p>
            <a:r>
              <a:rPr lang="tr-TR" sz="2400" dirty="0"/>
              <a:t>Gıda güvenliği</a:t>
            </a:r>
          </a:p>
          <a:p>
            <a:r>
              <a:rPr lang="tr-TR" sz="2400" dirty="0"/>
              <a:t>Kendine yeterlilik</a:t>
            </a:r>
          </a:p>
          <a:p>
            <a:r>
              <a:rPr lang="tr-TR" sz="2400" dirty="0"/>
              <a:t>Kırsal kalkınma</a:t>
            </a:r>
          </a:p>
          <a:p>
            <a:r>
              <a:rPr lang="tr-TR" sz="2400" dirty="0"/>
              <a:t>Kırsal gelir dağılımı</a:t>
            </a:r>
          </a:p>
          <a:p>
            <a:r>
              <a:rPr lang="tr-TR" sz="2400" dirty="0"/>
              <a:t>İç göç azaltılması</a:t>
            </a:r>
          </a:p>
          <a:p>
            <a:r>
              <a:rPr lang="tr-TR" sz="2400" dirty="0"/>
              <a:t>Döviz geliri</a:t>
            </a:r>
          </a:p>
        </p:txBody>
      </p:sp>
    </p:spTree>
    <p:extLst>
      <p:ext uri="{BB962C8B-B14F-4D97-AF65-F5344CB8AC3E}">
        <p14:creationId xmlns:p14="http://schemas.microsoft.com/office/powerpoint/2010/main" val="2243180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509490"/>
          </a:xfrm>
        </p:spPr>
        <p:txBody>
          <a:bodyPr>
            <a:noAutofit/>
          </a:bodyPr>
          <a:lstStyle/>
          <a:p>
            <a:r>
              <a:rPr lang="tr-TR" b="1" dirty="0"/>
              <a:t>2001 Reform Paketinin 3 Önemli Unsuru</a:t>
            </a:r>
          </a:p>
        </p:txBody>
      </p:sp>
      <p:sp>
        <p:nvSpPr>
          <p:cNvPr id="3" name="İçerik Yer Tutucusu 2"/>
          <p:cNvSpPr>
            <a:spLocks noGrp="1"/>
          </p:cNvSpPr>
          <p:nvPr>
            <p:ph idx="1"/>
          </p:nvPr>
        </p:nvSpPr>
        <p:spPr>
          <a:xfrm>
            <a:off x="2363638" y="2133600"/>
            <a:ext cx="9140974" cy="2748951"/>
          </a:xfrm>
        </p:spPr>
        <p:txBody>
          <a:bodyPr>
            <a:normAutofit/>
          </a:bodyPr>
          <a:lstStyle/>
          <a:p>
            <a:r>
              <a:rPr lang="tr-TR" sz="3200" dirty="0"/>
              <a:t>Üreticiye doğrudan gelir desteği</a:t>
            </a:r>
          </a:p>
          <a:p>
            <a:r>
              <a:rPr lang="tr-TR" sz="3200" dirty="0"/>
              <a:t>Kamu iktisadi kuruluşu haline gelmiş olan birliklerin kamudan özerkleştirilmesi</a:t>
            </a:r>
          </a:p>
          <a:p>
            <a:r>
              <a:rPr lang="tr-TR" sz="3200" dirty="0"/>
              <a:t>Alternatif ürünlere geçiş</a:t>
            </a:r>
          </a:p>
        </p:txBody>
      </p:sp>
    </p:spTree>
    <p:extLst>
      <p:ext uri="{BB962C8B-B14F-4D97-AF65-F5344CB8AC3E}">
        <p14:creationId xmlns:p14="http://schemas.microsoft.com/office/powerpoint/2010/main" val="268747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8801" y="708178"/>
            <a:ext cx="9992137" cy="1280890"/>
          </a:xfrm>
        </p:spPr>
        <p:txBody>
          <a:bodyPr>
            <a:noAutofit/>
          </a:bodyPr>
          <a:lstStyle/>
          <a:p>
            <a:r>
              <a:rPr lang="tr-TR" sz="4000" b="1" dirty="0"/>
              <a:t>7. ‘Beş Yıllık Kalkınma Planı’ (1996-2000)</a:t>
            </a:r>
          </a:p>
        </p:txBody>
      </p:sp>
      <p:sp>
        <p:nvSpPr>
          <p:cNvPr id="3" name="İçerik Yer Tutucusu 2"/>
          <p:cNvSpPr>
            <a:spLocks noGrp="1"/>
          </p:cNvSpPr>
          <p:nvPr>
            <p:ph idx="1"/>
          </p:nvPr>
        </p:nvSpPr>
        <p:spPr>
          <a:xfrm>
            <a:off x="1890471" y="1862577"/>
            <a:ext cx="9231727" cy="4399722"/>
          </a:xfrm>
        </p:spPr>
        <p:txBody>
          <a:bodyPr>
            <a:normAutofit/>
          </a:bodyPr>
          <a:lstStyle/>
          <a:p>
            <a:r>
              <a:rPr lang="tr-TR" sz="2800" dirty="0"/>
              <a:t>Tarımsal fiyatların piyasa şartlarında oluşması</a:t>
            </a:r>
          </a:p>
          <a:p>
            <a:r>
              <a:rPr lang="tr-TR" sz="2800" dirty="0"/>
              <a:t>Üretkenliği artırmak için modern sulama projelerine hız verilmesi</a:t>
            </a:r>
          </a:p>
          <a:p>
            <a:r>
              <a:rPr lang="tr-TR" sz="2800" dirty="0"/>
              <a:t>Sulanan toprakların artması</a:t>
            </a:r>
          </a:p>
          <a:p>
            <a:r>
              <a:rPr lang="tr-TR" sz="2800" dirty="0"/>
              <a:t>Dünya Ticaret Örgütü ile imzalanan anlaşmalara ve Avrupa Birliği’nin ortak tarım politikasına uyum</a:t>
            </a:r>
          </a:p>
        </p:txBody>
      </p:sp>
    </p:spTree>
    <p:extLst>
      <p:ext uri="{BB962C8B-B14F-4D97-AF65-F5344CB8AC3E}">
        <p14:creationId xmlns:p14="http://schemas.microsoft.com/office/powerpoint/2010/main" val="3828909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54926" y="3244334"/>
            <a:ext cx="10006148"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TÜRKİYE'de</a:t>
            </a:r>
            <a:r>
              <a:rPr kumimoji="0" lang="tr-TR" sz="40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tr-TR" sz="4000" b="1" i="0" u="none" strike="noStrike" kern="1200" cap="none" spc="0" normalizeH="0" baseline="0" noProof="0" dirty="0">
                <a:ln>
                  <a:noFill/>
                </a:ln>
                <a:solidFill>
                  <a:prstClr val="black"/>
                </a:solidFill>
                <a:effectLst/>
                <a:uLnTx/>
                <a:uFillTx/>
                <a:latin typeface="Century Gothic" panose="020B0502020202020204"/>
                <a:ea typeface="+mn-ea"/>
                <a:cs typeface="+mn-cs"/>
              </a:rPr>
              <a:t>KIRSAL SOSYOLOJİNİN GELİŞİMİ</a:t>
            </a:r>
            <a:endParaRPr kumimoji="0" lang="en-US" sz="4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2236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Kaynak:</a:t>
            </a:r>
            <a:endParaRPr lang="en-US" b="1" dirty="0"/>
          </a:p>
        </p:txBody>
      </p:sp>
      <p:sp>
        <p:nvSpPr>
          <p:cNvPr id="3" name="İçerik Yer Tutucusu 2"/>
          <p:cNvSpPr>
            <a:spLocks noGrp="1"/>
          </p:cNvSpPr>
          <p:nvPr>
            <p:ph idx="1"/>
          </p:nvPr>
        </p:nvSpPr>
        <p:spPr/>
        <p:txBody>
          <a:bodyPr>
            <a:normAutofit/>
          </a:bodyPr>
          <a:lstStyle/>
          <a:p>
            <a:pPr algn="just"/>
            <a:r>
              <a:rPr lang="tr-TR" sz="2400" i="1" dirty="0" smtClean="0">
                <a:solidFill>
                  <a:schemeClr val="tx1">
                    <a:lumMod val="95000"/>
                    <a:lumOff val="5000"/>
                  </a:schemeClr>
                </a:solidFill>
              </a:rPr>
              <a:t>Akşit, Bahattin, (2006) «</a:t>
            </a:r>
            <a:r>
              <a:rPr lang="tr-TR" sz="2400" dirty="0" smtClean="0">
                <a:solidFill>
                  <a:schemeClr val="tx1">
                    <a:lumMod val="95000"/>
                    <a:lumOff val="5000"/>
                  </a:schemeClr>
                </a:solidFill>
              </a:rPr>
              <a:t>Köy, Kırsal Kalkınma ve Kırsal Hane Halkı/Aile Araştırmaları: 1923-2002 Yılları Arası Eleştirel Bir Yazın </a:t>
            </a:r>
            <a:r>
              <a:rPr lang="tr-TR" sz="2400" dirty="0" err="1" smtClean="0">
                <a:solidFill>
                  <a:schemeClr val="tx1">
                    <a:lumMod val="95000"/>
                    <a:lumOff val="5000"/>
                  </a:schemeClr>
                </a:solidFill>
              </a:rPr>
              <a:t>Taramas»ı</a:t>
            </a:r>
            <a:r>
              <a:rPr lang="tr-TR" sz="2400" i="1" dirty="0" smtClean="0">
                <a:solidFill>
                  <a:schemeClr val="tx1">
                    <a:lumMod val="95000"/>
                    <a:lumOff val="5000"/>
                  </a:schemeClr>
                </a:solidFill>
              </a:rPr>
              <a:t>, Ed. </a:t>
            </a:r>
            <a:r>
              <a:rPr lang="tr-TR" sz="2400" i="1" dirty="0" err="1" smtClean="0">
                <a:solidFill>
                  <a:schemeClr val="tx1">
                    <a:lumMod val="95000"/>
                    <a:lumOff val="5000"/>
                  </a:schemeClr>
                </a:solidFill>
              </a:rPr>
              <a:t>Eraydın</a:t>
            </a:r>
            <a:r>
              <a:rPr lang="tr-TR" sz="2400" i="1" dirty="0" smtClean="0">
                <a:solidFill>
                  <a:schemeClr val="tx1">
                    <a:lumMod val="95000"/>
                    <a:lumOff val="5000"/>
                  </a:schemeClr>
                </a:solidFill>
              </a:rPr>
              <a:t>, A. Değişen Mekan: </a:t>
            </a:r>
            <a:r>
              <a:rPr lang="tr-TR" sz="2400" i="1" dirty="0" err="1" smtClean="0">
                <a:solidFill>
                  <a:schemeClr val="tx1">
                    <a:lumMod val="95000"/>
                    <a:lumOff val="5000"/>
                  </a:schemeClr>
                </a:solidFill>
              </a:rPr>
              <a:t>Mekansal</a:t>
            </a:r>
            <a:r>
              <a:rPr lang="tr-TR" sz="2400" i="1" dirty="0" smtClean="0">
                <a:solidFill>
                  <a:schemeClr val="tx1">
                    <a:lumMod val="95000"/>
                    <a:lumOff val="5000"/>
                  </a:schemeClr>
                </a:solidFill>
              </a:rPr>
              <a:t> Süreçlere İlişkin Tartışma ve Araştırmalara Toplu Bakış, Ankara: Dost Yayınları, </a:t>
            </a:r>
            <a:r>
              <a:rPr lang="tr-TR" sz="2400" i="1" dirty="0" err="1" smtClean="0">
                <a:solidFill>
                  <a:schemeClr val="tx1">
                    <a:lumMod val="95000"/>
                    <a:lumOff val="5000"/>
                  </a:schemeClr>
                </a:solidFill>
              </a:rPr>
              <a:t>ss</a:t>
            </a:r>
            <a:r>
              <a:rPr lang="tr-TR" sz="2400" i="1" dirty="0" smtClean="0">
                <a:solidFill>
                  <a:schemeClr val="tx1">
                    <a:lumMod val="95000"/>
                    <a:lumOff val="5000"/>
                  </a:schemeClr>
                </a:solidFill>
              </a:rPr>
              <a:t>. 123-163.</a:t>
            </a:r>
          </a:p>
          <a:p>
            <a:pPr algn="just"/>
            <a:endParaRPr lang="en-US" sz="2400" dirty="0"/>
          </a:p>
        </p:txBody>
      </p:sp>
    </p:spTree>
    <p:extLst>
      <p:ext uri="{BB962C8B-B14F-4D97-AF65-F5344CB8AC3E}">
        <p14:creationId xmlns:p14="http://schemas.microsoft.com/office/powerpoint/2010/main" val="227629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696554"/>
          </a:xfrm>
        </p:spPr>
        <p:txBody>
          <a:bodyPr>
            <a:normAutofit fontScale="90000"/>
          </a:bodyPr>
          <a:lstStyle/>
          <a:p>
            <a:r>
              <a:rPr lang="tr-TR" sz="4400" b="1" dirty="0" smtClean="0"/>
              <a:t>Dönemlerle Cumhuriyet Dönemi Türkiye'si </a:t>
            </a:r>
            <a:r>
              <a:rPr lang="tr-TR" sz="5400" dirty="0"/>
              <a:t/>
            </a:r>
            <a:br>
              <a:rPr lang="tr-TR" sz="5400" dirty="0"/>
            </a:br>
            <a:endParaRPr lang="tr-TR" sz="5400" b="1" dirty="0"/>
          </a:p>
        </p:txBody>
      </p:sp>
      <p:sp>
        <p:nvSpPr>
          <p:cNvPr id="3" name="İçerik Yer Tutucusu 2"/>
          <p:cNvSpPr>
            <a:spLocks noGrp="1"/>
          </p:cNvSpPr>
          <p:nvPr>
            <p:ph idx="1"/>
          </p:nvPr>
        </p:nvSpPr>
        <p:spPr>
          <a:xfrm>
            <a:off x="2313167" y="2547257"/>
            <a:ext cx="8915400" cy="3361958"/>
          </a:xfrm>
        </p:spPr>
        <p:txBody>
          <a:bodyPr>
            <a:normAutofit/>
          </a:bodyPr>
          <a:lstStyle/>
          <a:p>
            <a:pPr>
              <a:buFont typeface="Wingdings" panose="05000000000000000000" pitchFamily="2" charset="2"/>
              <a:buChar char="§"/>
            </a:pPr>
            <a:r>
              <a:rPr lang="tr-TR" sz="4000" dirty="0" smtClean="0"/>
              <a:t>1923-1950</a:t>
            </a:r>
            <a:endParaRPr lang="tr-TR" sz="4000" dirty="0"/>
          </a:p>
          <a:p>
            <a:pPr>
              <a:buFont typeface="Wingdings" panose="05000000000000000000" pitchFamily="2" charset="2"/>
              <a:buChar char="§"/>
            </a:pPr>
            <a:r>
              <a:rPr lang="tr-TR" sz="4000" dirty="0"/>
              <a:t>1950-1980</a:t>
            </a:r>
          </a:p>
          <a:p>
            <a:pPr>
              <a:buFont typeface="Wingdings" panose="05000000000000000000" pitchFamily="2" charset="2"/>
              <a:buChar char="§"/>
            </a:pPr>
            <a:r>
              <a:rPr lang="tr-TR" sz="4000" dirty="0" smtClean="0"/>
              <a:t>1980-2002</a:t>
            </a:r>
            <a:endParaRPr lang="tr-TR" sz="4000" dirty="0"/>
          </a:p>
        </p:txBody>
      </p:sp>
    </p:spTree>
    <p:extLst>
      <p:ext uri="{BB962C8B-B14F-4D97-AF65-F5344CB8AC3E}">
        <p14:creationId xmlns:p14="http://schemas.microsoft.com/office/powerpoint/2010/main" val="3950450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65121" y="628124"/>
            <a:ext cx="8911687" cy="1280890"/>
          </a:xfrm>
        </p:spPr>
        <p:txBody>
          <a:bodyPr>
            <a:noAutofit/>
          </a:bodyPr>
          <a:lstStyle/>
          <a:p>
            <a:r>
              <a:rPr lang="tr-TR" sz="4000" b="1" dirty="0"/>
              <a:t>Cumhuriyetin Başlangıç Yıllarında Toplum ve Köyler:1923-1950</a:t>
            </a:r>
          </a:p>
        </p:txBody>
      </p:sp>
      <p:sp>
        <p:nvSpPr>
          <p:cNvPr id="3" name="İçerik Yer Tutucusu 2"/>
          <p:cNvSpPr>
            <a:spLocks noGrp="1"/>
          </p:cNvSpPr>
          <p:nvPr>
            <p:ph idx="1"/>
          </p:nvPr>
        </p:nvSpPr>
        <p:spPr/>
        <p:txBody>
          <a:bodyPr/>
          <a:lstStyle/>
          <a:p>
            <a:r>
              <a:rPr lang="tr-TR" sz="3200" dirty="0"/>
              <a:t>Türkiye’de Köy İktisadiyatı- İsmail Hüsrev (1934)</a:t>
            </a:r>
          </a:p>
          <a:p>
            <a:r>
              <a:rPr lang="tr-TR" sz="3200" dirty="0"/>
              <a:t>Bazı Ankara Köyleri- Niyazi </a:t>
            </a:r>
            <a:r>
              <a:rPr lang="tr-TR" sz="3200" dirty="0" err="1"/>
              <a:t>Berkes</a:t>
            </a:r>
            <a:r>
              <a:rPr lang="tr-TR" sz="3200" dirty="0"/>
              <a:t> (1942)</a:t>
            </a:r>
          </a:p>
          <a:p>
            <a:r>
              <a:rPr lang="tr-TR" sz="3200" dirty="0"/>
              <a:t>Toplumsal Yapı Araştırmaları- </a:t>
            </a:r>
            <a:r>
              <a:rPr lang="tr-TR" sz="3200" dirty="0" err="1"/>
              <a:t>Behice</a:t>
            </a:r>
            <a:r>
              <a:rPr lang="tr-TR" sz="3200" dirty="0"/>
              <a:t> Boran (1945)</a:t>
            </a:r>
          </a:p>
          <a:p>
            <a:pPr marL="0" indent="0">
              <a:buNone/>
            </a:pPr>
            <a:endParaRPr lang="tr-TR" dirty="0"/>
          </a:p>
        </p:txBody>
      </p:sp>
    </p:spTree>
    <p:extLst>
      <p:ext uri="{BB962C8B-B14F-4D97-AF65-F5344CB8AC3E}">
        <p14:creationId xmlns:p14="http://schemas.microsoft.com/office/powerpoint/2010/main" val="950700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2133600"/>
            <a:ext cx="8915400" cy="3137140"/>
          </a:xfrm>
        </p:spPr>
        <p:txBody>
          <a:bodyPr>
            <a:normAutofit/>
          </a:bodyPr>
          <a:lstStyle/>
          <a:p>
            <a:r>
              <a:rPr lang="tr-TR" sz="4400" dirty="0"/>
              <a:t>Kadro Mecmuası </a:t>
            </a:r>
            <a:r>
              <a:rPr lang="tr-TR" sz="4400" dirty="0" smtClean="0"/>
              <a:t>Çevresi</a:t>
            </a:r>
          </a:p>
          <a:p>
            <a:pPr marL="0" indent="0">
              <a:buNone/>
            </a:pPr>
            <a:endParaRPr lang="tr-TR" sz="4400" dirty="0"/>
          </a:p>
          <a:p>
            <a:r>
              <a:rPr lang="tr-TR" sz="4400" dirty="0"/>
              <a:t>DTCF Sosyal Bilim Çevresi</a:t>
            </a:r>
          </a:p>
        </p:txBody>
      </p:sp>
    </p:spTree>
    <p:extLst>
      <p:ext uri="{BB962C8B-B14F-4D97-AF65-F5344CB8AC3E}">
        <p14:creationId xmlns:p14="http://schemas.microsoft.com/office/powerpoint/2010/main" val="16785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37427" y="534837"/>
            <a:ext cx="9667186" cy="1559005"/>
          </a:xfrm>
        </p:spPr>
        <p:txBody>
          <a:bodyPr>
            <a:noAutofit/>
          </a:bodyPr>
          <a:lstStyle/>
          <a:p>
            <a:r>
              <a:rPr lang="tr-TR" b="1" dirty="0"/>
              <a:t>Hızlı Toplumsal Değişme/ Gelişme, Topraktan Kopma ve Göç Dönemi: 1950-1980</a:t>
            </a:r>
          </a:p>
        </p:txBody>
      </p:sp>
      <p:sp>
        <p:nvSpPr>
          <p:cNvPr id="3" name="İçerik Yer Tutucusu 2"/>
          <p:cNvSpPr>
            <a:spLocks noGrp="1"/>
          </p:cNvSpPr>
          <p:nvPr>
            <p:ph idx="1"/>
          </p:nvPr>
        </p:nvSpPr>
        <p:spPr>
          <a:xfrm>
            <a:off x="2589212" y="2186610"/>
            <a:ext cx="8915400" cy="3724612"/>
          </a:xfrm>
        </p:spPr>
        <p:txBody>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r>
              <a:rPr lang="tr-TR" i="1" dirty="0" smtClean="0"/>
              <a:t>                </a:t>
            </a:r>
            <a:r>
              <a:rPr lang="tr-TR" i="1" dirty="0" err="1" smtClean="0"/>
              <a:t>Turkish</a:t>
            </a:r>
            <a:r>
              <a:rPr lang="tr-TR" i="1" dirty="0" smtClean="0"/>
              <a:t> </a:t>
            </a:r>
            <a:r>
              <a:rPr lang="tr-TR" i="1" dirty="0" err="1"/>
              <a:t>Village</a:t>
            </a:r>
            <a:r>
              <a:rPr lang="tr-TR" i="1" dirty="0"/>
              <a:t>- Paul </a:t>
            </a:r>
            <a:r>
              <a:rPr lang="tr-TR" i="1" dirty="0" err="1"/>
              <a:t>Stirling</a:t>
            </a:r>
            <a:r>
              <a:rPr lang="tr-TR" i="1" dirty="0"/>
              <a:t> (1965)</a:t>
            </a:r>
          </a:p>
          <a:p>
            <a:endParaRPr lang="tr-TR" dirty="0"/>
          </a:p>
        </p:txBody>
      </p:sp>
      <p:pic>
        <p:nvPicPr>
          <p:cNvPr id="6" name="Resim 5"/>
          <p:cNvPicPr>
            <a:picLocks noChangeAspect="1"/>
          </p:cNvPicPr>
          <p:nvPr/>
        </p:nvPicPr>
        <p:blipFill rotWithShape="1">
          <a:blip r:embed="rId2"/>
          <a:srcRect l="1878" t="251" r="2406" b="11851"/>
          <a:stretch/>
        </p:blipFill>
        <p:spPr>
          <a:xfrm>
            <a:off x="3027872" y="2359139"/>
            <a:ext cx="5693434" cy="3023745"/>
          </a:xfrm>
          <a:prstGeom prst="rect">
            <a:avLst/>
          </a:prstGeom>
        </p:spPr>
      </p:pic>
    </p:spTree>
    <p:extLst>
      <p:ext uri="{BB962C8B-B14F-4D97-AF65-F5344CB8AC3E}">
        <p14:creationId xmlns:p14="http://schemas.microsoft.com/office/powerpoint/2010/main" val="352377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92593" y="606857"/>
            <a:ext cx="8911687" cy="1280890"/>
          </a:xfrm>
        </p:spPr>
        <p:txBody>
          <a:bodyPr>
            <a:normAutofit/>
          </a:bodyPr>
          <a:lstStyle/>
          <a:p>
            <a:r>
              <a:rPr lang="tr-TR" sz="3200" b="1" dirty="0" smtClean="0"/>
              <a:t>İki Köy Tipi Üzerinde Antropolojik Çalışmalar </a:t>
            </a:r>
            <a:endParaRPr lang="tr-TR" sz="3200" b="1" dirty="0"/>
          </a:p>
        </p:txBody>
      </p:sp>
      <p:sp>
        <p:nvSpPr>
          <p:cNvPr id="3" name="İçerik Yer Tutucusu 2"/>
          <p:cNvSpPr>
            <a:spLocks noGrp="1"/>
          </p:cNvSpPr>
          <p:nvPr>
            <p:ph idx="1"/>
          </p:nvPr>
        </p:nvSpPr>
        <p:spPr>
          <a:xfrm>
            <a:off x="1873220" y="1472741"/>
            <a:ext cx="8915400" cy="4731779"/>
          </a:xfrm>
        </p:spPr>
        <p:txBody>
          <a:bodyPr>
            <a:normAutofit/>
          </a:bodyPr>
          <a:lstStyle/>
          <a:p>
            <a:pPr algn="just">
              <a:buFont typeface="+mj-lt"/>
              <a:buAutoNum type="arabicPeriod"/>
            </a:pPr>
            <a:r>
              <a:rPr lang="tr-TR" sz="2000" dirty="0"/>
              <a:t>Birinci köy tipinde anne, baba ve çocuklardan oluşan ailede babanın ölmesi  erkek çocukların büyümesi ve evlenmesi üzerinde birleşik hane haline geçilmesi, yeni öküz çiftlerinin alınıp toprağın da büyütülmesi böyle bir sürecin devam edişinde yine ailenin zenginleşmesiyle aile reisinin ‘</a:t>
            </a:r>
            <a:r>
              <a:rPr lang="tr-TR" sz="2000" dirty="0" err="1"/>
              <a:t>ağa’lardan</a:t>
            </a:r>
            <a:r>
              <a:rPr lang="tr-TR" sz="2000" dirty="0"/>
              <a:t> biri olarak görülmesi; sonrasında babanın ölümüyle </a:t>
            </a:r>
            <a:r>
              <a:rPr lang="tr-TR" sz="2000" dirty="0" err="1"/>
              <a:t>Stirling’in</a:t>
            </a:r>
            <a:r>
              <a:rPr lang="tr-TR" sz="2000" dirty="0"/>
              <a:t> ‘’hayat döngüsü’’ dediği sürecin başlaması söz konusudur. Bu tipte baba soylu sülaleler ortaya çıkmakta ve rekabet artmaktadır. Toprakla ve devletle var olan dengeler çerçevesinde yaşam döngüsünü sürdürürler. Pazar için üretim  devreye girer ve daha sonrasında traktör kullanılmaya başlar. Köyde yapısal değişmeler meydana gelir ve topraktan kopmalar başlar.</a:t>
            </a:r>
          </a:p>
          <a:p>
            <a:pPr algn="just">
              <a:buFont typeface="+mj-lt"/>
              <a:buAutoNum type="arabicPeriod"/>
            </a:pPr>
            <a:r>
              <a:rPr lang="tr-TR" sz="2000" dirty="0"/>
              <a:t>İkinci köy tipinde toprağın kıt olduğu genişletilemeyeceği köyler ele alınmıştır. Topraktan kopma 1950’lerin başında başlamıştır.</a:t>
            </a:r>
          </a:p>
        </p:txBody>
      </p:sp>
    </p:spTree>
    <p:extLst>
      <p:ext uri="{BB962C8B-B14F-4D97-AF65-F5344CB8AC3E}">
        <p14:creationId xmlns:p14="http://schemas.microsoft.com/office/powerpoint/2010/main" val="750258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767476" y="821773"/>
            <a:ext cx="3737239" cy="5381625"/>
          </a:xfrm>
        </p:spPr>
      </p:pic>
    </p:spTree>
    <p:extLst>
      <p:ext uri="{BB962C8B-B14F-4D97-AF65-F5344CB8AC3E}">
        <p14:creationId xmlns:p14="http://schemas.microsoft.com/office/powerpoint/2010/main" val="863954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9190758" cy="764743"/>
          </a:xfrm>
        </p:spPr>
        <p:txBody>
          <a:bodyPr>
            <a:normAutofit/>
          </a:bodyPr>
          <a:lstStyle/>
          <a:p>
            <a:pPr algn="just"/>
            <a:r>
              <a:rPr lang="tr-TR" sz="2000" b="1" dirty="0" smtClean="0"/>
              <a:t>Toplumsal Gelişmeye Bir Engel Olarak Toplumsal </a:t>
            </a:r>
            <a:r>
              <a:rPr lang="tr-TR" sz="2000" b="1" dirty="0" err="1" smtClean="0"/>
              <a:t>Tabakalaşma</a:t>
            </a:r>
            <a:endParaRPr lang="tr-TR" sz="2000" b="1" dirty="0"/>
          </a:p>
        </p:txBody>
      </p:sp>
      <p:pic>
        <p:nvPicPr>
          <p:cNvPr id="1026" name="Picture 2" descr="http://ecx.images-amazon.com/images/I/41tD2Cj-KML._SX331_BO1,204,203,20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39420" y="1388853"/>
            <a:ext cx="3468172" cy="474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921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503</Words>
  <Application>Microsoft Office PowerPoint</Application>
  <PresentationFormat>Geniş ekran</PresentationFormat>
  <Paragraphs>62</Paragraphs>
  <Slides>20</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20</vt:i4>
      </vt:variant>
    </vt:vector>
  </HeadingPairs>
  <TitlesOfParts>
    <vt:vector size="28" baseType="lpstr">
      <vt:lpstr>Arial</vt:lpstr>
      <vt:lpstr>Calibri</vt:lpstr>
      <vt:lpstr>Calibri Light</vt:lpstr>
      <vt:lpstr>Century Gothic</vt:lpstr>
      <vt:lpstr>Wingdings</vt:lpstr>
      <vt:lpstr>Wingdings 3</vt:lpstr>
      <vt:lpstr>Office Teması</vt:lpstr>
      <vt:lpstr>Duman</vt:lpstr>
      <vt:lpstr>GIDA VE TARIM SOSYOLOJİSİ</vt:lpstr>
      <vt:lpstr>PowerPoint Sunusu</vt:lpstr>
      <vt:lpstr>Dönemlerle Cumhuriyet Dönemi Türkiye'si  </vt:lpstr>
      <vt:lpstr>Cumhuriyetin Başlangıç Yıllarında Toplum ve Köyler:1923-1950</vt:lpstr>
      <vt:lpstr>PowerPoint Sunusu</vt:lpstr>
      <vt:lpstr>Hızlı Toplumsal Değişme/ Gelişme, Topraktan Kopma ve Göç Dönemi: 1950-1980</vt:lpstr>
      <vt:lpstr>İki Köy Tipi Üzerinde Antropolojik Çalışmalar </vt:lpstr>
      <vt:lpstr>PowerPoint Sunusu</vt:lpstr>
      <vt:lpstr>Toplumsal Gelişmeye Bir Engel Olarak Toplumsal Tabakalaşma</vt:lpstr>
      <vt:lpstr>Bahattin Akşit(1967)</vt:lpstr>
      <vt:lpstr>PowerPoint Sunusu</vt:lpstr>
      <vt:lpstr>Dışarıya Açılma, Küreselleşme ve Toplumsal Kalkınma/Gelişme Boyutlarının Alanlarının Çeşitlenmesi:1980- 2002</vt:lpstr>
      <vt:lpstr>Tarımsal Ekonomik Yapıda Değişmeler ve Kırsal Dönüşüm Tartışmaları </vt:lpstr>
      <vt:lpstr>PowerPoint Sunusu</vt:lpstr>
      <vt:lpstr>PowerPoint Sunusu</vt:lpstr>
      <vt:lpstr>PowerPoint Sunusu</vt:lpstr>
      <vt:lpstr>Tarım Politikasının Amaçları; </vt:lpstr>
      <vt:lpstr>2001 Reform Paketinin 3 Önemli Unsuru</vt:lpstr>
      <vt:lpstr>7. ‘Beş Yıllık Kalkınma Planı’ (1996-2000)</vt:lpstr>
      <vt:lpstr>Kaynak: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TARIM SOSYOLOJİSİ</dc:title>
  <dc:creator>Windows Kullanıcısı; Hayriye Erbaş</dc:creator>
  <cp:lastModifiedBy>Windows Kullanıcısı</cp:lastModifiedBy>
  <cp:revision>1</cp:revision>
  <dcterms:created xsi:type="dcterms:W3CDTF">2020-05-09T13:41:45Z</dcterms:created>
  <dcterms:modified xsi:type="dcterms:W3CDTF">2020-05-09T13:41:55Z</dcterms:modified>
</cp:coreProperties>
</file>