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26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03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34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06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5104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896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30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54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1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493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101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6B15C-BFAE-4385-B6F5-5E6EBAA8323A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40234-A3DF-4FEA-95E5-2479AD3FE4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549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Başlık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398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/>
              <a:t>Mikrobiyal</a:t>
            </a:r>
            <a:r>
              <a:rPr lang="tr-TR" dirty="0" smtClean="0"/>
              <a:t> </a:t>
            </a:r>
            <a:r>
              <a:rPr lang="tr-TR" dirty="0" err="1" smtClean="0"/>
              <a:t>metobolizmada</a:t>
            </a:r>
            <a:r>
              <a:rPr lang="tr-TR" dirty="0" smtClean="0"/>
              <a:t> enerji üreten </a:t>
            </a:r>
            <a:r>
              <a:rPr lang="tr-TR" dirty="0" err="1" smtClean="0"/>
              <a:t>oksidasyonlar</a:t>
            </a:r>
            <a:endParaRPr lang="tr-TR" dirty="0" smtClean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4486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92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indirgen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yükseltgen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ürünler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organizma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</a:tr>
              <a:tr h="64017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Şekerler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02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CO2,H2O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Protozoa</a:t>
                      </a:r>
                      <a:r>
                        <a:rPr lang="tr-TR" sz="1800" dirty="0" smtClean="0"/>
                        <a:t>,mantar,bakteri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</a:tr>
              <a:tr h="64017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Etil alkol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O2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Asetik asit,su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Asetik asit bakterileri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</a:tr>
              <a:tr h="64017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NH4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O2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NO-,su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Nitrifikasyon</a:t>
                      </a:r>
                      <a:r>
                        <a:rPr lang="tr-TR" sz="1800" dirty="0" smtClean="0"/>
                        <a:t> bakterileri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</a:tr>
              <a:tr h="64017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Şeker ve diğer org. </a:t>
                      </a:r>
                      <a:r>
                        <a:rPr lang="tr-TR" sz="1800" dirty="0" err="1" smtClean="0"/>
                        <a:t>substratlar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NO3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NO2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Denitrifikasyon</a:t>
                      </a:r>
                      <a:r>
                        <a:rPr lang="tr-TR" sz="1800" dirty="0" smtClean="0"/>
                        <a:t> bakterileri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</a:tr>
              <a:tr h="914529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Şekerler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Laktik,formik asit veya H2 veCO2, etil alkol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Aerobacter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</a:tr>
              <a:tr h="64017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Amino asitler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endParaRPr lang="tr-TR" sz="180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Asetik asit,NH3, CO2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Clostridium</a:t>
                      </a:r>
                      <a:endParaRPr lang="tr-TR" sz="1800" dirty="0"/>
                    </a:p>
                  </a:txBody>
                  <a:tcPr marL="94491" marR="94491" marT="45726" marB="4572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34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26 Oval"/>
          <p:cNvSpPr/>
          <p:nvPr/>
        </p:nvSpPr>
        <p:spPr>
          <a:xfrm>
            <a:off x="5724525" y="3860800"/>
            <a:ext cx="2214563" cy="2071688"/>
          </a:xfrm>
          <a:prstGeom prst="ellipse">
            <a:avLst/>
          </a:prstGeom>
          <a:ln w="28575"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4096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rgbClr val="7B9899"/>
                </a:solidFill>
              </a:rPr>
              <a:t>Toprağı oluşturan temel unsurlar</a:t>
            </a:r>
          </a:p>
        </p:txBody>
      </p:sp>
      <p:sp>
        <p:nvSpPr>
          <p:cNvPr id="40964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4" name="3 Oval"/>
          <p:cNvSpPr/>
          <p:nvPr/>
        </p:nvSpPr>
        <p:spPr>
          <a:xfrm>
            <a:off x="785813" y="1714500"/>
            <a:ext cx="2000250" cy="1785938"/>
          </a:xfrm>
          <a:prstGeom prst="ellipse">
            <a:avLst/>
          </a:prstGeom>
          <a:ln w="28575"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        </a:t>
            </a:r>
            <a:r>
              <a:rPr lang="tr-TR" sz="1200" baseline="0" dirty="0"/>
              <a:t>%45     </a:t>
            </a:r>
          </a:p>
          <a:p>
            <a:pPr algn="ctr">
              <a:defRPr/>
            </a:pPr>
            <a:r>
              <a:rPr lang="tr-TR" sz="1200" baseline="0" dirty="0"/>
              <a:t>               mineral </a:t>
            </a:r>
          </a:p>
          <a:p>
            <a:pPr algn="ctr">
              <a:defRPr/>
            </a:pPr>
            <a:r>
              <a:rPr lang="tr-TR" sz="1200" baseline="0" dirty="0"/>
              <a:t>              madde</a:t>
            </a:r>
          </a:p>
        </p:txBody>
      </p:sp>
      <p:cxnSp>
        <p:nvCxnSpPr>
          <p:cNvPr id="6" name="5 Düz Bağlayıcı"/>
          <p:cNvCxnSpPr>
            <a:stCxn id="4" idx="0"/>
          </p:cNvCxnSpPr>
          <p:nvPr/>
        </p:nvCxnSpPr>
        <p:spPr>
          <a:xfrm rot="16200000" flipH="1">
            <a:off x="1356519" y="2142331"/>
            <a:ext cx="857250" cy="15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>
            <a:endCxn id="4" idx="2"/>
          </p:cNvCxnSpPr>
          <p:nvPr/>
        </p:nvCxnSpPr>
        <p:spPr>
          <a:xfrm rot="10800000" flipV="1">
            <a:off x="785813" y="2571750"/>
            <a:ext cx="1000125" cy="349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 rot="5400000" flipH="1" flipV="1">
            <a:off x="1571626" y="2000250"/>
            <a:ext cx="785812" cy="35718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 rot="5400000">
            <a:off x="1214438" y="2857500"/>
            <a:ext cx="857250" cy="28575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857750" y="1785938"/>
            <a:ext cx="2090738" cy="1928812"/>
          </a:xfrm>
          <a:prstGeom prst="ellipse">
            <a:avLst/>
          </a:prstGeom>
          <a:ln w="28575"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 baseline="0" dirty="0"/>
          </a:p>
        </p:txBody>
      </p:sp>
      <p:cxnSp>
        <p:nvCxnSpPr>
          <p:cNvPr id="22" name="21 Dirsek Bağlayıcısı"/>
          <p:cNvCxnSpPr/>
          <p:nvPr/>
        </p:nvCxnSpPr>
        <p:spPr>
          <a:xfrm>
            <a:off x="2643188" y="1928813"/>
            <a:ext cx="2286000" cy="214312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Dirsek Bağlayıcısı"/>
          <p:cNvCxnSpPr/>
          <p:nvPr/>
        </p:nvCxnSpPr>
        <p:spPr>
          <a:xfrm rot="16200000" flipH="1">
            <a:off x="6465094" y="2678906"/>
            <a:ext cx="1714500" cy="357188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Düz Bağlayıcı"/>
          <p:cNvCxnSpPr/>
          <p:nvPr/>
        </p:nvCxnSpPr>
        <p:spPr>
          <a:xfrm flipH="1">
            <a:off x="6732588" y="2000250"/>
            <a:ext cx="420687" cy="968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74" name="28 Düz Bağlayıcı"/>
          <p:cNvCxnSpPr>
            <a:cxnSpLocks noChangeShapeType="1"/>
          </p:cNvCxnSpPr>
          <p:nvPr/>
        </p:nvCxnSpPr>
        <p:spPr bwMode="auto">
          <a:xfrm>
            <a:off x="5724525" y="4941888"/>
            <a:ext cx="2214563" cy="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32 Düz Bağlayıcı"/>
          <p:cNvCxnSpPr/>
          <p:nvPr/>
        </p:nvCxnSpPr>
        <p:spPr>
          <a:xfrm>
            <a:off x="6804025" y="4941888"/>
            <a:ext cx="1052513" cy="387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76" name="40 Metin kutusu"/>
          <p:cNvSpPr txBox="1">
            <a:spLocks noChangeArrowheads="1"/>
          </p:cNvSpPr>
          <p:nvPr/>
        </p:nvSpPr>
        <p:spPr bwMode="auto">
          <a:xfrm>
            <a:off x="1214438" y="2000250"/>
            <a:ext cx="571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200" baseline="0">
                <a:latin typeface="Arial" charset="0"/>
              </a:rPr>
              <a:t>%25 hava</a:t>
            </a:r>
          </a:p>
        </p:txBody>
      </p:sp>
      <p:sp>
        <p:nvSpPr>
          <p:cNvPr id="40977" name="41 Metin kutusu"/>
          <p:cNvSpPr txBox="1">
            <a:spLocks noChangeArrowheads="1"/>
          </p:cNvSpPr>
          <p:nvPr/>
        </p:nvSpPr>
        <p:spPr bwMode="auto">
          <a:xfrm>
            <a:off x="1000125" y="2643188"/>
            <a:ext cx="7858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200" baseline="0">
                <a:latin typeface="Arial" charset="0"/>
              </a:rPr>
              <a:t>%23 su</a:t>
            </a:r>
          </a:p>
        </p:txBody>
      </p:sp>
      <p:sp>
        <p:nvSpPr>
          <p:cNvPr id="40978" name="42 Metin kutusu"/>
          <p:cNvSpPr txBox="1">
            <a:spLocks noChangeArrowheads="1"/>
          </p:cNvSpPr>
          <p:nvPr/>
        </p:nvSpPr>
        <p:spPr bwMode="auto">
          <a:xfrm flipH="1">
            <a:off x="1857375" y="1714500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200" baseline="0">
                <a:latin typeface="Arial" charset="0"/>
              </a:rPr>
              <a:t>%7</a:t>
            </a:r>
          </a:p>
        </p:txBody>
      </p:sp>
      <p:sp>
        <p:nvSpPr>
          <p:cNvPr id="40979" name="43 Metin kutusu"/>
          <p:cNvSpPr txBox="1">
            <a:spLocks noChangeArrowheads="1"/>
          </p:cNvSpPr>
          <p:nvPr/>
        </p:nvSpPr>
        <p:spPr bwMode="auto">
          <a:xfrm>
            <a:off x="2214563" y="1500188"/>
            <a:ext cx="16621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200" baseline="0">
                <a:latin typeface="Arial" charset="0"/>
              </a:rPr>
              <a:t>Organik madde</a:t>
            </a:r>
          </a:p>
        </p:txBody>
      </p:sp>
      <p:sp>
        <p:nvSpPr>
          <p:cNvPr id="2" name="Dikdörtgen 1"/>
          <p:cNvSpPr/>
          <p:nvPr/>
        </p:nvSpPr>
        <p:spPr>
          <a:xfrm>
            <a:off x="5076825" y="2571750"/>
            <a:ext cx="647700" cy="61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%85 humus</a:t>
            </a:r>
          </a:p>
        </p:txBody>
      </p:sp>
      <p:sp>
        <p:nvSpPr>
          <p:cNvPr id="3" name="İkizkenar Üçgen 2"/>
          <p:cNvSpPr/>
          <p:nvPr/>
        </p:nvSpPr>
        <p:spPr>
          <a:xfrm>
            <a:off x="5383213" y="1341438"/>
            <a:ext cx="1060450" cy="889000"/>
          </a:xfrm>
          <a:prstGeom prst="triangle">
            <a:avLst>
              <a:gd name="adj" fmla="val 553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%10 bitki kökleri</a:t>
            </a:r>
          </a:p>
        </p:txBody>
      </p:sp>
      <p:sp>
        <p:nvSpPr>
          <p:cNvPr id="15" name="Dikdörtgen 14"/>
          <p:cNvSpPr/>
          <p:nvPr/>
        </p:nvSpPr>
        <p:spPr>
          <a:xfrm>
            <a:off x="6197600" y="2097088"/>
            <a:ext cx="642938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%5 </a:t>
            </a:r>
            <a:r>
              <a:rPr lang="tr-TR" dirty="0" err="1">
                <a:solidFill>
                  <a:schemeClr val="tx1"/>
                </a:solidFill>
              </a:rPr>
              <a:t>edafon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19" name="Akış Çizelgesi: Sonlandırıcı 18"/>
          <p:cNvSpPr/>
          <p:nvPr/>
        </p:nvSpPr>
        <p:spPr>
          <a:xfrm>
            <a:off x="6008688" y="4071938"/>
            <a:ext cx="1011237" cy="652462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%40 mantarlar ve algler</a:t>
            </a:r>
          </a:p>
        </p:txBody>
      </p:sp>
      <p:sp>
        <p:nvSpPr>
          <p:cNvPr id="21" name="Akış Çizelgesi: Sonlandırıcı 20"/>
          <p:cNvSpPr/>
          <p:nvPr/>
        </p:nvSpPr>
        <p:spPr>
          <a:xfrm>
            <a:off x="6008688" y="5078413"/>
            <a:ext cx="1314450" cy="596900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%40 bakteriler ve </a:t>
            </a:r>
            <a:r>
              <a:rPr lang="tr-TR" dirty="0" err="1">
                <a:solidFill>
                  <a:schemeClr val="tx1"/>
                </a:solidFill>
              </a:rPr>
              <a:t>aktinomisetler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3" name="Akış Çizelgesi: Sonlandırıcı 22"/>
          <p:cNvSpPr/>
          <p:nvPr/>
        </p:nvSpPr>
        <p:spPr>
          <a:xfrm>
            <a:off x="6953250" y="4398963"/>
            <a:ext cx="985838" cy="458787"/>
          </a:xfrm>
          <a:prstGeom prst="flowChartTerminator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%12 yağmur solucanlar</a:t>
            </a:r>
          </a:p>
        </p:txBody>
      </p:sp>
      <p:cxnSp>
        <p:nvCxnSpPr>
          <p:cNvPr id="31" name="30 Düz Bağlayıcı"/>
          <p:cNvCxnSpPr/>
          <p:nvPr/>
        </p:nvCxnSpPr>
        <p:spPr>
          <a:xfrm rot="5400000" flipH="1" flipV="1">
            <a:off x="6717507" y="4158456"/>
            <a:ext cx="869950" cy="696913"/>
          </a:xfrm>
          <a:prstGeom prst="line">
            <a:avLst/>
          </a:prstGeom>
          <a:ln w="190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Bağlayıcı"/>
          <p:cNvCxnSpPr/>
          <p:nvPr/>
        </p:nvCxnSpPr>
        <p:spPr>
          <a:xfrm flipV="1">
            <a:off x="5786438" y="2000250"/>
            <a:ext cx="733425" cy="6429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Düz Bağlayıcı"/>
          <p:cNvCxnSpPr>
            <a:endCxn id="15" idx="3"/>
          </p:cNvCxnSpPr>
          <p:nvPr/>
        </p:nvCxnSpPr>
        <p:spPr>
          <a:xfrm flipV="1">
            <a:off x="5786438" y="2239963"/>
            <a:ext cx="1054100" cy="40322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Bağlayıcı"/>
          <p:cNvCxnSpPr>
            <a:stCxn id="14" idx="0"/>
          </p:cNvCxnSpPr>
          <p:nvPr/>
        </p:nvCxnSpPr>
        <p:spPr>
          <a:xfrm flipH="1">
            <a:off x="5788025" y="1785938"/>
            <a:ext cx="114300" cy="85725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kış Çizelgesi: Sonlandırıcı 41"/>
          <p:cNvSpPr/>
          <p:nvPr/>
        </p:nvSpPr>
        <p:spPr>
          <a:xfrm>
            <a:off x="7343775" y="4951413"/>
            <a:ext cx="576263" cy="165100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%5</a:t>
            </a:r>
          </a:p>
        </p:txBody>
      </p:sp>
      <p:sp>
        <p:nvSpPr>
          <p:cNvPr id="43" name="Akış Çizelgesi: Sonlandırıcı 42"/>
          <p:cNvSpPr/>
          <p:nvPr/>
        </p:nvSpPr>
        <p:spPr>
          <a:xfrm>
            <a:off x="7740650" y="4954588"/>
            <a:ext cx="1511300" cy="301625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Diğer makro fauna</a:t>
            </a:r>
          </a:p>
        </p:txBody>
      </p:sp>
      <p:sp>
        <p:nvSpPr>
          <p:cNvPr id="44" name="Akış Çizelgesi: Sonlandırıcı 43"/>
          <p:cNvSpPr/>
          <p:nvPr/>
        </p:nvSpPr>
        <p:spPr>
          <a:xfrm>
            <a:off x="7445375" y="5224463"/>
            <a:ext cx="460375" cy="134937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%3</a:t>
            </a:r>
          </a:p>
        </p:txBody>
      </p:sp>
      <p:sp>
        <p:nvSpPr>
          <p:cNvPr id="45" name="Akış Çizelgesi: Sonlandırıcı 44"/>
          <p:cNvSpPr/>
          <p:nvPr/>
        </p:nvSpPr>
        <p:spPr>
          <a:xfrm>
            <a:off x="7848600" y="5443538"/>
            <a:ext cx="900113" cy="301625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Meso-mkrofauna</a:t>
            </a:r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35" name="34 Düz Bağlayıcı"/>
          <p:cNvCxnSpPr/>
          <p:nvPr/>
        </p:nvCxnSpPr>
        <p:spPr>
          <a:xfrm>
            <a:off x="6778625" y="4926013"/>
            <a:ext cx="1077913" cy="40322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/>
          <p:nvPr/>
        </p:nvCxnSpPr>
        <p:spPr>
          <a:xfrm>
            <a:off x="6831013" y="4941888"/>
            <a:ext cx="909637" cy="50323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5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Organik madde</a:t>
            </a:r>
            <a:endParaRPr lang="tr-TR" dirty="0"/>
          </a:p>
        </p:txBody>
      </p:sp>
      <p:sp>
        <p:nvSpPr>
          <p:cNvPr id="41987" name="İçerik Yer Tutucusu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altLang="tr-TR" dirty="0" smtClean="0"/>
              <a:t>Toprağın üstüne veya içine dahil olan bitkisel ve hayvansal kalıntı karmaşık süreçlerle mikroorganizmalar tarafından ayrıştırılır. </a:t>
            </a:r>
          </a:p>
          <a:p>
            <a:pPr algn="just"/>
            <a:r>
              <a:rPr lang="tr-TR" altLang="tr-TR" dirty="0" smtClean="0"/>
              <a:t>Başlangıç maddelerinden fiziksel ve kimyasal nitelikleri  bakımından çok farklı organik madde ortaya çıkar. </a:t>
            </a:r>
          </a:p>
          <a:p>
            <a:pPr algn="just"/>
            <a:r>
              <a:rPr lang="tr-TR" altLang="tr-TR" dirty="0" err="1" smtClean="0"/>
              <a:t>Kolloidal</a:t>
            </a:r>
            <a:r>
              <a:rPr lang="tr-TR" altLang="tr-TR" dirty="0" smtClean="0"/>
              <a:t> nitelikli, amorf ve koyu renkli karmaşık bir bileşik olan bu toprak maddesine HUMUS adı verilmektedir. </a:t>
            </a:r>
          </a:p>
        </p:txBody>
      </p:sp>
    </p:spTree>
    <p:extLst>
      <p:ext uri="{BB962C8B-B14F-4D97-AF65-F5344CB8AC3E}">
        <p14:creationId xmlns:p14="http://schemas.microsoft.com/office/powerpoint/2010/main" val="3081744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/>
              <a:t>Kil mineralleri ile mikroorganizmalar arasındaki etkileşimler</a:t>
            </a:r>
          </a:p>
        </p:txBody>
      </p:sp>
      <p:sp>
        <p:nvSpPr>
          <p:cNvPr id="43011" name="İçerik Yer Tutucusu 2"/>
          <p:cNvSpPr>
            <a:spLocks noGrp="1"/>
          </p:cNvSpPr>
          <p:nvPr>
            <p:ph sz="quarter" idx="1"/>
          </p:nvPr>
        </p:nvSpPr>
        <p:spPr>
          <a:xfrm>
            <a:off x="301625" y="1268413"/>
            <a:ext cx="8504238" cy="4830762"/>
          </a:xfrm>
        </p:spPr>
        <p:txBody>
          <a:bodyPr/>
          <a:lstStyle/>
          <a:p>
            <a:pPr algn="just"/>
            <a:r>
              <a:rPr lang="tr-TR" altLang="tr-TR" sz="2400" dirty="0" smtClean="0"/>
              <a:t>Toprakta bazı kil mineralleri toprak mikroorganizmalarının aktivitesini etkilemektedir.</a:t>
            </a:r>
          </a:p>
          <a:p>
            <a:pPr algn="just"/>
            <a:r>
              <a:rPr lang="tr-TR" altLang="tr-TR" sz="2400" dirty="0" smtClean="0"/>
              <a:t>Düşük </a:t>
            </a:r>
            <a:r>
              <a:rPr lang="tr-TR" altLang="tr-TR" sz="2400" dirty="0" err="1" smtClean="0"/>
              <a:t>derişimlerde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montmorillonit</a:t>
            </a:r>
            <a:r>
              <a:rPr lang="tr-TR" altLang="tr-TR" sz="2400" dirty="0" smtClean="0"/>
              <a:t> bulunduğunda </a:t>
            </a:r>
            <a:r>
              <a:rPr lang="tr-TR" altLang="tr-TR" sz="2400" dirty="0" err="1" smtClean="0"/>
              <a:t>labotatuvar</a:t>
            </a:r>
            <a:r>
              <a:rPr lang="tr-TR" altLang="tr-TR" sz="2400" dirty="0" smtClean="0"/>
              <a:t> kültürlerinde mantar florasının gelişmesine bağlı olarak solunum oranının zayıfladığı saptanmıştır. </a:t>
            </a:r>
          </a:p>
          <a:p>
            <a:pPr algn="just"/>
            <a:r>
              <a:rPr lang="tr-TR" altLang="tr-TR" sz="2400" dirty="0" smtClean="0"/>
              <a:t>Kil miktarının yüksek veya düşük ortamlarda bakterilerin uyarıldığı saptanmıştır.</a:t>
            </a:r>
          </a:p>
          <a:p>
            <a:pPr algn="just"/>
            <a:r>
              <a:rPr lang="tr-TR" altLang="tr-TR" sz="2400" dirty="0" smtClean="0"/>
              <a:t>Katyon değiştirme kapasitesi yüksek olan </a:t>
            </a:r>
            <a:r>
              <a:rPr lang="tr-TR" altLang="tr-TR" sz="2400" dirty="0" err="1" smtClean="0"/>
              <a:t>montmorillanitin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mikrobiyal</a:t>
            </a:r>
            <a:r>
              <a:rPr lang="tr-TR" altLang="tr-TR" sz="2400" dirty="0" smtClean="0"/>
              <a:t> metabolizma sırasında üretilen hidrojen iyonları ile katyonların yer değişimi sonucu ortam </a:t>
            </a:r>
            <a:r>
              <a:rPr lang="tr-TR" altLang="tr-TR" sz="2400" dirty="0" err="1" smtClean="0"/>
              <a:t>pH</a:t>
            </a:r>
            <a:r>
              <a:rPr lang="tr-TR" altLang="tr-TR" sz="2400" dirty="0" smtClean="0"/>
              <a:t> derecesini düzenler ve </a:t>
            </a:r>
            <a:r>
              <a:rPr lang="tr-TR" altLang="tr-TR" sz="2400" dirty="0" err="1" smtClean="0"/>
              <a:t>bakteriyal</a:t>
            </a:r>
            <a:r>
              <a:rPr lang="tr-TR" altLang="tr-TR" sz="2400" dirty="0" smtClean="0"/>
              <a:t> gelişmenin </a:t>
            </a:r>
            <a:r>
              <a:rPr lang="tr-TR" altLang="tr-TR" sz="2400" dirty="0" err="1" smtClean="0"/>
              <a:t>pH</a:t>
            </a:r>
            <a:r>
              <a:rPr lang="tr-TR" altLang="tr-TR" sz="2400" dirty="0" smtClean="0"/>
              <a:t> değişmesine karşı görebileceği </a:t>
            </a:r>
            <a:r>
              <a:rPr lang="tr-TR" altLang="tr-TR" sz="2400" dirty="0" err="1" smtClean="0"/>
              <a:t>zararlanmayı</a:t>
            </a:r>
            <a:r>
              <a:rPr lang="tr-TR" altLang="tr-TR" sz="2400" dirty="0" smtClean="0"/>
              <a:t> engeller. </a:t>
            </a:r>
          </a:p>
        </p:txBody>
      </p:sp>
    </p:spTree>
    <p:extLst>
      <p:ext uri="{BB962C8B-B14F-4D97-AF65-F5344CB8AC3E}">
        <p14:creationId xmlns:p14="http://schemas.microsoft.com/office/powerpoint/2010/main" val="21545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err="1" smtClean="0">
                <a:solidFill>
                  <a:srgbClr val="7B9899"/>
                </a:solidFill>
              </a:rPr>
              <a:t>Por</a:t>
            </a:r>
            <a:r>
              <a:rPr lang="tr-TR" altLang="tr-TR" dirty="0" smtClean="0">
                <a:solidFill>
                  <a:srgbClr val="7B9899"/>
                </a:solidFill>
              </a:rPr>
              <a:t> boşlukları sistemi</a:t>
            </a:r>
          </a:p>
        </p:txBody>
      </p:sp>
      <p:sp>
        <p:nvSpPr>
          <p:cNvPr id="44035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425631" cy="4646141"/>
          </a:xfrm>
          <a:ln>
            <a:noFill/>
            <a:miter lim="800000"/>
            <a:headEnd/>
            <a:tailEnd/>
          </a:ln>
        </p:spPr>
        <p:txBody>
          <a:bodyPr>
            <a:normAutofit fontScale="92500"/>
          </a:bodyPr>
          <a:lstStyle/>
          <a:p>
            <a:pPr algn="just" eaLnBrk="1" hangingPunct="1"/>
            <a:r>
              <a:rPr lang="tr-TR" altLang="tr-TR" smtClean="0"/>
              <a:t>Toprak partikülleri ve agregatları arasındaki boşluklara por veya gözenek adı verilir.</a:t>
            </a:r>
          </a:p>
          <a:p>
            <a:pPr algn="just" eaLnBrk="1" hangingPunct="1"/>
            <a:r>
              <a:rPr lang="tr-TR" altLang="tr-TR" smtClean="0"/>
              <a:t>Toprak gözeneklerinin büyüklükleri toprak hayvanlarının ve mikroorganizmaların gelişmesi ve dağılımına etkilidir.</a:t>
            </a:r>
          </a:p>
          <a:p>
            <a:pPr algn="just" eaLnBrk="1" hangingPunct="1"/>
            <a:r>
              <a:rPr lang="tr-TR" altLang="tr-TR" smtClean="0"/>
              <a:t>Gözenek büyüklüğü büyük vejatatif yapı oluşturan mantarları etkiler. </a:t>
            </a:r>
          </a:p>
          <a:p>
            <a:pPr algn="just" eaLnBrk="1" hangingPunct="1"/>
            <a:r>
              <a:rPr lang="tr-TR" altLang="tr-TR" smtClean="0"/>
              <a:t>Mikroorganizmalar 0.5-10 mikrometre büyüklüğündeki orta por grubunda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231110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Toprak havası ve mikroflora</a:t>
            </a:r>
          </a:p>
        </p:txBody>
      </p:sp>
      <p:sp>
        <p:nvSpPr>
          <p:cNvPr id="45059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i="1" u="sng" smtClean="0"/>
              <a:t>Clostridium botulinum </a:t>
            </a:r>
            <a:r>
              <a:rPr lang="tr-TR" altLang="tr-TR" smtClean="0"/>
              <a:t>anaerob koşullarında,</a:t>
            </a:r>
          </a:p>
          <a:p>
            <a:pPr algn="just" eaLnBrk="1" hangingPunct="1"/>
            <a:r>
              <a:rPr lang="tr-TR" altLang="tr-TR" i="1" u="sng" smtClean="0"/>
              <a:t>Pseudomonas fluorescens </a:t>
            </a:r>
            <a:r>
              <a:rPr lang="tr-TR" altLang="tr-TR" smtClean="0"/>
              <a:t>ve </a:t>
            </a:r>
            <a:r>
              <a:rPr lang="tr-TR" altLang="tr-TR" u="sng" smtClean="0"/>
              <a:t>aktinomisetler </a:t>
            </a:r>
            <a:r>
              <a:rPr lang="tr-TR" altLang="tr-TR" smtClean="0"/>
              <a:t>aerob koşulları tercih ederler.</a:t>
            </a:r>
          </a:p>
          <a:p>
            <a:pPr algn="just" eaLnBrk="1" hangingPunct="1"/>
            <a:r>
              <a:rPr lang="tr-TR" altLang="tr-TR" smtClean="0"/>
              <a:t>Toprak havası % 0.25 ile 0.17 CO</a:t>
            </a:r>
            <a:r>
              <a:rPr lang="tr-TR" altLang="tr-TR" baseline="-25000" smtClean="0"/>
              <a:t>2</a:t>
            </a:r>
            <a:endParaRPr lang="tr-TR" altLang="tr-TR" smtClean="0"/>
          </a:p>
          <a:p>
            <a:pPr algn="just" eaLnBrk="1" hangingPunct="1"/>
            <a:r>
              <a:rPr lang="tr-TR" altLang="tr-TR" smtClean="0"/>
              <a:t>Atmosferde %0.03 CO</a:t>
            </a:r>
            <a:r>
              <a:rPr lang="tr-TR" altLang="tr-TR" baseline="-25000" smtClean="0"/>
              <a:t>2 </a:t>
            </a:r>
            <a:r>
              <a:rPr lang="tr-TR" altLang="tr-TR" smtClean="0"/>
              <a:t>içerir.</a:t>
            </a:r>
          </a:p>
          <a:p>
            <a:pPr algn="just" eaLnBrk="1" hangingPunct="1"/>
            <a:r>
              <a:rPr lang="tr-TR" altLang="tr-TR" smtClean="0"/>
              <a:t>Nemli topraklarda oksijen diffüzyonunun azalması ve mikrobiyolojik aktivitenin yoğunluğuna bağlı olarak kısa sürelerde CO</a:t>
            </a:r>
            <a:r>
              <a:rPr lang="tr-TR" altLang="tr-TR" baseline="-25000" smtClean="0"/>
              <a:t>2 </a:t>
            </a:r>
            <a:r>
              <a:rPr lang="tr-TR" altLang="tr-TR" smtClean="0"/>
              <a:t>düzeyi % 10 u aşabilir.</a:t>
            </a:r>
          </a:p>
        </p:txBody>
      </p:sp>
    </p:spTree>
    <p:extLst>
      <p:ext uri="{BB962C8B-B14F-4D97-AF65-F5344CB8AC3E}">
        <p14:creationId xmlns:p14="http://schemas.microsoft.com/office/powerpoint/2010/main" val="386411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7B9899"/>
              </a:solidFill>
            </a:endParaRPr>
          </a:p>
        </p:txBody>
      </p:sp>
      <p:sp>
        <p:nvSpPr>
          <p:cNvPr id="46083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Bir vejetasyon süresi içinde topraktan oluşan CO</a:t>
            </a:r>
            <a:r>
              <a:rPr lang="tr-TR" altLang="tr-TR" baseline="-25000" smtClean="0"/>
              <a:t>2</a:t>
            </a:r>
            <a:r>
              <a:rPr lang="tr-TR" altLang="tr-TR" smtClean="0"/>
              <a:t> miktarı 12000 kg CO</a:t>
            </a:r>
            <a:r>
              <a:rPr lang="tr-TR" altLang="tr-TR" baseline="-25000" smtClean="0"/>
              <a:t>2</a:t>
            </a:r>
            <a:r>
              <a:rPr lang="tr-TR" altLang="tr-TR" smtClean="0"/>
              <a:t> / ha dır.</a:t>
            </a:r>
          </a:p>
          <a:p>
            <a:pPr algn="just" eaLnBrk="1" hangingPunct="1"/>
            <a:r>
              <a:rPr lang="tr-TR" altLang="tr-TR" smtClean="0"/>
              <a:t>Bu miktarı 2/3 ü mikroorganizmalardan 1/3 ü bitki kök faaliyetinden</a:t>
            </a:r>
          </a:p>
          <a:p>
            <a:pPr algn="just" eaLnBrk="1" hangingPunct="1"/>
            <a:r>
              <a:rPr lang="tr-TR" altLang="tr-TR" smtClean="0"/>
              <a:t>Toprak havası mikrobiyal aktivite sonrasında amonyak, metan ve diğer uçucu maddeler içerir.</a:t>
            </a:r>
          </a:p>
          <a:p>
            <a:pPr algn="just" eaLnBrk="1" hangingPunct="1"/>
            <a:r>
              <a:rPr lang="tr-TR" altLang="tr-TR" smtClean="0"/>
              <a:t>C minerilizasyonu sonunda CO</a:t>
            </a:r>
            <a:r>
              <a:rPr lang="tr-TR" altLang="tr-TR" baseline="-25000" smtClean="0"/>
              <a:t>2</a:t>
            </a:r>
            <a:r>
              <a:rPr lang="tr-TR" altLang="tr-TR" smtClean="0"/>
              <a:t>, organik asitler, metan, kükürtlü hidrojen oluşmaktadır.</a:t>
            </a:r>
          </a:p>
        </p:txBody>
      </p:sp>
    </p:spTree>
    <p:extLst>
      <p:ext uri="{BB962C8B-B14F-4D97-AF65-F5344CB8AC3E}">
        <p14:creationId xmlns:p14="http://schemas.microsoft.com/office/powerpoint/2010/main" val="8181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7B9899"/>
              </a:solidFill>
            </a:endParaRPr>
          </a:p>
        </p:txBody>
      </p:sp>
      <p:sp>
        <p:nvSpPr>
          <p:cNvPr id="47107" name="2 İçerik Yer Tutucusu"/>
          <p:cNvSpPr>
            <a:spLocks noGrp="1"/>
          </p:cNvSpPr>
          <p:nvPr>
            <p:ph sz="quarter" idx="1"/>
          </p:nvPr>
        </p:nvSpPr>
        <p:spPr>
          <a:xfrm>
            <a:off x="357188" y="1571625"/>
            <a:ext cx="8237537" cy="45593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smtClean="0"/>
              <a:t>Bu metabolitler ile oksijen yetmezliği oluşarak bitki kök gelişimi azalmakta ve buna bağlı olarak su alımı ve besin maddesi absorbsiyonunun  azalmasından kaynaklanan gelişim bozuklukları ortaya çıkmaktadır.</a:t>
            </a:r>
          </a:p>
          <a:p>
            <a:pPr algn="just" eaLnBrk="1" hangingPunct="1"/>
            <a:r>
              <a:rPr lang="tr-TR" altLang="tr-TR" smtClean="0"/>
              <a:t>Anaerob koşullarda nitrat ve fosfatlar azalmakta sülfitler </a:t>
            </a:r>
            <a:r>
              <a:rPr lang="tr-TR" altLang="tr-TR" baseline="30000" smtClean="0"/>
              <a:t>+2</a:t>
            </a:r>
            <a:r>
              <a:rPr lang="tr-TR" altLang="tr-TR" smtClean="0"/>
              <a:t> Fe vb. madde, asetik asit ve formik asit gibi organik asitler artar. Selüloz ayrışması CO</a:t>
            </a:r>
            <a:r>
              <a:rPr lang="tr-TR" altLang="tr-TR" baseline="-25000" smtClean="0"/>
              <a:t>2</a:t>
            </a:r>
            <a:r>
              <a:rPr lang="tr-TR" altLang="tr-TR" smtClean="0"/>
              <a:t> ve H</a:t>
            </a:r>
            <a:r>
              <a:rPr lang="tr-TR" altLang="tr-TR" baseline="-25000" smtClean="0"/>
              <a:t>2</a:t>
            </a:r>
            <a:r>
              <a:rPr lang="tr-TR" altLang="tr-TR" smtClean="0"/>
              <a:t>O oluşumu ile sonuçlanır.</a:t>
            </a:r>
          </a:p>
          <a:p>
            <a:pPr algn="just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987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439</Words>
  <Application>Microsoft Office PowerPoint</Application>
  <PresentationFormat>Ekran Gösterisi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Mikrobiyal metobolizmada enerji üreten oksidasyonlar</vt:lpstr>
      <vt:lpstr>Toprağı oluşturan temel unsurlar</vt:lpstr>
      <vt:lpstr>Organik madde</vt:lpstr>
      <vt:lpstr>Kil mineralleri ile mikroorganizmalar arasındaki etkileşimler</vt:lpstr>
      <vt:lpstr>Por boşlukları sistemi</vt:lpstr>
      <vt:lpstr>Toprak havası ve mikroflora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metobolizmada enerji üreten oksidasyonlar</dc:title>
  <dc:creator>samsungg</dc:creator>
  <cp:lastModifiedBy>samsungg</cp:lastModifiedBy>
  <cp:revision>1</cp:revision>
  <dcterms:created xsi:type="dcterms:W3CDTF">2019-04-28T12:14:12Z</dcterms:created>
  <dcterms:modified xsi:type="dcterms:W3CDTF">2019-04-28T12:19:17Z</dcterms:modified>
</cp:coreProperties>
</file>