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5FBD-0F42-4928-8630-9F594DE92C0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2A4C-EA84-4BCA-BDB6-4A80AD10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925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5FBD-0F42-4928-8630-9F594DE92C0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2A4C-EA84-4BCA-BDB6-4A80AD10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209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5FBD-0F42-4928-8630-9F594DE92C0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2A4C-EA84-4BCA-BDB6-4A80AD10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5615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5FBD-0F42-4928-8630-9F594DE92C0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2A4C-EA84-4BCA-BDB6-4A80AD10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0557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5FBD-0F42-4928-8630-9F594DE92C0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2A4C-EA84-4BCA-BDB6-4A80AD10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4392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5FBD-0F42-4928-8630-9F594DE92C0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2A4C-EA84-4BCA-BDB6-4A80AD10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395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5FBD-0F42-4928-8630-9F594DE92C0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2A4C-EA84-4BCA-BDB6-4A80AD10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622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5FBD-0F42-4928-8630-9F594DE92C0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2A4C-EA84-4BCA-BDB6-4A80AD10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4195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5FBD-0F42-4928-8630-9F594DE92C0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2A4C-EA84-4BCA-BDB6-4A80AD10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6490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5FBD-0F42-4928-8630-9F594DE92C0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2A4C-EA84-4BCA-BDB6-4A80AD10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66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5FBD-0F42-4928-8630-9F594DE92C0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62A4C-EA84-4BCA-BDB6-4A80AD10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61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05FBD-0F42-4928-8630-9F594DE92C07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62A4C-EA84-4BCA-BDB6-4A80AD10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5072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600" b="1" dirty="0">
                <a:latin typeface="Arial" panose="020B0604020202020204" pitchFamily="34" charset="0"/>
                <a:cs typeface="Arial" panose="020B0604020202020204" pitchFamily="34" charset="0"/>
              </a:rPr>
              <a:t>Sürdürülebilir Arazi Kullanım</a:t>
            </a:r>
            <a:br>
              <a:rPr lang="tr-TR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3600" b="1" dirty="0">
                <a:latin typeface="Arial" panose="020B0604020202020204" pitchFamily="34" charset="0"/>
                <a:cs typeface="Arial" panose="020B0604020202020204" pitchFamily="34" charset="0"/>
              </a:rPr>
              <a:t>Planlamasının Yapılması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8531352" cy="4495800"/>
          </a:xfrm>
        </p:spPr>
        <p:txBody>
          <a:bodyPr>
            <a:noAutofit/>
          </a:bodyPr>
          <a:lstStyle/>
          <a:p>
            <a:pPr marL="0" lvl="0" indent="0" algn="just">
              <a:buClr>
                <a:srgbClr val="DD8047"/>
              </a:buClr>
              <a:buNone/>
            </a:pPr>
            <a:r>
              <a:rPr lang="tr-T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Toprak sanayinde </a:t>
            </a:r>
            <a:r>
              <a:rPr lang="tr-T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kullanılan </a:t>
            </a:r>
            <a:r>
              <a:rPr lang="tr-T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verimli </a:t>
            </a:r>
            <a:r>
              <a:rPr lang="tr-T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toprakların korunması, </a:t>
            </a:r>
            <a:r>
              <a:rPr lang="tr-T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sanayinin seçenekli </a:t>
            </a:r>
            <a:r>
              <a:rPr lang="tr-T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alanlara yönlendirilmesi</a:t>
            </a:r>
            <a:r>
              <a:rPr lang="tr-T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 algn="just">
              <a:buClr>
                <a:srgbClr val="DD8047"/>
              </a:buClr>
              <a:buNone/>
            </a:pPr>
            <a:r>
              <a:rPr lang="tr-T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Ülke </a:t>
            </a:r>
            <a:r>
              <a:rPr lang="tr-T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bazında </a:t>
            </a:r>
            <a:r>
              <a:rPr lang="tr-T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arazi </a:t>
            </a:r>
            <a:r>
              <a:rPr lang="tr-T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kullanım </a:t>
            </a:r>
            <a:r>
              <a:rPr lang="tr-T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öncelikleri belirleyen fiziki plan </a:t>
            </a:r>
            <a:r>
              <a:rPr lang="tr-T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çalışmasının yapılması.</a:t>
            </a:r>
            <a:endParaRPr lang="tr-TR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Clr>
                <a:srgbClr val="DD8047"/>
              </a:buClr>
              <a:buNone/>
            </a:pPr>
            <a:r>
              <a:rPr lang="tr-T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6.Tarım alanlarının tarım dışı kullanılmasına </a:t>
            </a:r>
            <a:r>
              <a:rPr lang="tr-T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dair yönetmelikte yeniden </a:t>
            </a:r>
            <a:r>
              <a:rPr lang="tr-T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değişiklik yapılarak mutlak korunması </a:t>
            </a:r>
            <a:r>
              <a:rPr lang="tr-T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gereken </a:t>
            </a:r>
            <a:r>
              <a:rPr lang="tr-T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tarım alanlarının </a:t>
            </a:r>
            <a:r>
              <a:rPr lang="tr-T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belirlenmesi ve I., II. ve III</a:t>
            </a:r>
            <a:r>
              <a:rPr lang="tr-T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Arazi Kullanım Yetenek sınıfındaki tarım </a:t>
            </a:r>
            <a:r>
              <a:rPr lang="tr-T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arazilerinin ve sulamaya uygun </a:t>
            </a:r>
            <a:r>
              <a:rPr lang="tr-T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tarım topraklarının başka </a:t>
            </a:r>
            <a:r>
              <a:rPr lang="tr-T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amaçla </a:t>
            </a:r>
            <a:r>
              <a:rPr lang="tr-T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kullanılmasına izin </a:t>
            </a:r>
            <a:r>
              <a:rPr lang="tr-T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verilmemesi.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05874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4734" y="116632"/>
            <a:ext cx="8969222" cy="9906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Ülkesel Düzeyde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Toprak Koruma 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ve Arazi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İyileştirme Eylem Planlarının Yapılması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tr-TR" dirty="0"/>
              <a:t>1.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Toprakların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kimyasal, fiziksel ve biyolojik olarak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bozulmasını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önlemek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amacıyla fiziksel, kültürel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diğer iyileştirme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önlemlerini içeren toprak koruma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planları hazırlanmalıdır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2.Toprak koruma ve ı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slah önlemleri kısa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uzun dönem planlar ş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eklinde hazırlanmalı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proje uygulamalarına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akarsu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havzalarında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alt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havzalarında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veya burada yer alan mikro havzalarda</a:t>
            </a:r>
          </a:p>
          <a:p>
            <a:pPr marL="0" indent="0" algn="just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başlanılmalıdır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3.Tüm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kuruluş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STK'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ları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havza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bazında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birlikte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eşgüdümlü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olarak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çalışmalıdır.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5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100" b="1" dirty="0">
                <a:latin typeface="Arial" panose="020B0604020202020204" pitchFamily="34" charset="0"/>
                <a:cs typeface="Arial" panose="020B0604020202020204" pitchFamily="34" charset="0"/>
              </a:rPr>
              <a:t>Ülkesel Düzeyde Toprak Koruma ve Arazi İyileştirme Eylem Planlarının Yapılması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87016" y="1691640"/>
            <a:ext cx="8749480" cy="516636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tr-TR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4.Aşağıda </a:t>
            </a:r>
            <a:r>
              <a:rPr lang="tr-TR" sz="3400" dirty="0">
                <a:latin typeface="Arial" panose="020B0604020202020204" pitchFamily="34" charset="0"/>
                <a:cs typeface="Arial" panose="020B0604020202020204" pitchFamily="34" charset="0"/>
              </a:rPr>
              <a:t>belirtilen </a:t>
            </a:r>
            <a:r>
              <a:rPr lang="tr-TR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işlemleri gerçekleştirmek amacıyla hazırlanacak </a:t>
            </a:r>
            <a:r>
              <a:rPr lang="tr-TR" sz="3400" dirty="0">
                <a:latin typeface="Arial" panose="020B0604020202020204" pitchFamily="34" charset="0"/>
                <a:cs typeface="Arial" panose="020B0604020202020204" pitchFamily="34" charset="0"/>
              </a:rPr>
              <a:t>plan ve proje ekinde; toprak koruma projelerine de yer verilmelidir.</a:t>
            </a:r>
          </a:p>
          <a:p>
            <a:pPr marL="0" indent="0" algn="just">
              <a:buNone/>
            </a:pPr>
            <a:r>
              <a:rPr lang="tr-TR" sz="3400" dirty="0">
                <a:latin typeface="Arial" panose="020B0604020202020204" pitchFamily="34" charset="0"/>
                <a:cs typeface="Arial" panose="020B0604020202020204" pitchFamily="34" charset="0"/>
              </a:rPr>
              <a:t>a) Kentsel, sanayi, turizm ve benzeri nedenlerle her türlü imar </a:t>
            </a:r>
            <a:r>
              <a:rPr lang="tr-TR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planlarının yapılmasında</a:t>
            </a:r>
            <a:r>
              <a:rPr lang="tr-TR" sz="3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just">
              <a:buNone/>
            </a:pPr>
            <a:r>
              <a:rPr lang="tr-TR" sz="3400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tr-TR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Karayolları, </a:t>
            </a:r>
            <a:r>
              <a:rPr lang="tr-TR" sz="3400" dirty="0">
                <a:latin typeface="Arial" panose="020B0604020202020204" pitchFamily="34" charset="0"/>
                <a:cs typeface="Arial" panose="020B0604020202020204" pitchFamily="34" charset="0"/>
              </a:rPr>
              <a:t>otoyollar, </a:t>
            </a:r>
            <a:r>
              <a:rPr lang="tr-TR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demiryolları, </a:t>
            </a:r>
            <a:r>
              <a:rPr lang="tr-TR" sz="3400" dirty="0">
                <a:latin typeface="Arial" panose="020B0604020202020204" pitchFamily="34" charset="0"/>
                <a:cs typeface="Arial" panose="020B0604020202020204" pitchFamily="34" charset="0"/>
              </a:rPr>
              <a:t>hava </a:t>
            </a:r>
            <a:r>
              <a:rPr lang="tr-TR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meydanları </a:t>
            </a:r>
            <a:r>
              <a:rPr lang="tr-TR" sz="3400" dirty="0">
                <a:latin typeface="Arial" panose="020B0604020202020204" pitchFamily="34" charset="0"/>
                <a:cs typeface="Arial" panose="020B0604020202020204" pitchFamily="34" charset="0"/>
              </a:rPr>
              <a:t>ve liman </a:t>
            </a:r>
            <a:r>
              <a:rPr lang="tr-TR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inşası planlanmalarında</a:t>
            </a:r>
            <a:r>
              <a:rPr lang="tr-TR" sz="3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just">
              <a:buNone/>
            </a:pPr>
            <a:r>
              <a:rPr lang="tr-TR" sz="3400" dirty="0">
                <a:latin typeface="Arial" panose="020B0604020202020204" pitchFamily="34" charset="0"/>
                <a:cs typeface="Arial" panose="020B0604020202020204" pitchFamily="34" charset="0"/>
              </a:rPr>
              <a:t>c) Enerji üretim, iletim ve </a:t>
            </a:r>
            <a:r>
              <a:rPr lang="tr-TR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dağıtım </a:t>
            </a:r>
            <a:r>
              <a:rPr lang="tr-TR" sz="3400" dirty="0">
                <a:latin typeface="Arial" panose="020B0604020202020204" pitchFamily="34" charset="0"/>
                <a:cs typeface="Arial" panose="020B0604020202020204" pitchFamily="34" charset="0"/>
              </a:rPr>
              <a:t>tesislerinin </a:t>
            </a:r>
            <a:r>
              <a:rPr lang="tr-TR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planlanmasında</a:t>
            </a:r>
            <a:r>
              <a:rPr lang="tr-TR" sz="3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just">
              <a:buNone/>
            </a:pPr>
            <a:r>
              <a:rPr lang="tr-TR" sz="3400" dirty="0">
                <a:latin typeface="Arial" panose="020B0604020202020204" pitchFamily="34" charset="0"/>
                <a:cs typeface="Arial" panose="020B0604020202020204" pitchFamily="34" charset="0"/>
              </a:rPr>
              <a:t>ç) Maden, petrol, </a:t>
            </a:r>
            <a:r>
              <a:rPr lang="tr-TR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kum-çakıl </a:t>
            </a:r>
            <a:r>
              <a:rPr lang="tr-TR" sz="3400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tabocco</a:t>
            </a:r>
            <a:r>
              <a:rPr lang="tr-TR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işletmelerinin planlanmasında</a:t>
            </a:r>
            <a:r>
              <a:rPr lang="tr-TR" sz="3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just">
              <a:buNone/>
            </a:pPr>
            <a:r>
              <a:rPr lang="tr-TR" sz="3400" dirty="0">
                <a:latin typeface="Arial" panose="020B0604020202020204" pitchFamily="34" charset="0"/>
                <a:cs typeface="Arial" panose="020B0604020202020204" pitchFamily="34" charset="0"/>
              </a:rPr>
              <a:t>d) </a:t>
            </a:r>
            <a:r>
              <a:rPr lang="tr-TR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Tuğla </a:t>
            </a:r>
            <a:r>
              <a:rPr lang="tr-TR" sz="3400" dirty="0">
                <a:latin typeface="Arial" panose="020B0604020202020204" pitchFamily="34" charset="0"/>
                <a:cs typeface="Arial" panose="020B0604020202020204" pitchFamily="34" charset="0"/>
              </a:rPr>
              <a:t>ve kiremit sanayinde, çanak, çömlek, turistik </a:t>
            </a:r>
            <a:r>
              <a:rPr lang="tr-TR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eşya </a:t>
            </a:r>
            <a:r>
              <a:rPr lang="tr-TR" sz="3400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diğer </a:t>
            </a:r>
            <a:r>
              <a:rPr lang="tr-TR" sz="3400" dirty="0">
                <a:latin typeface="Arial" panose="020B0604020202020204" pitchFamily="34" charset="0"/>
                <a:cs typeface="Arial" panose="020B0604020202020204" pitchFamily="34" charset="0"/>
              </a:rPr>
              <a:t>sanayi </a:t>
            </a:r>
            <a:r>
              <a:rPr lang="tr-TR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dallarında toprağın hammadde olarak kullanılmasında</a:t>
            </a:r>
            <a:r>
              <a:rPr lang="tr-TR" sz="3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just">
              <a:buNone/>
            </a:pPr>
            <a:r>
              <a:rPr lang="tr-TR" sz="3400" dirty="0">
                <a:latin typeface="Arial" panose="020B0604020202020204" pitchFamily="34" charset="0"/>
                <a:cs typeface="Arial" panose="020B0604020202020204" pitchFamily="34" charset="0"/>
              </a:rPr>
              <a:t>e) Baraj, gölet, yol veya </a:t>
            </a:r>
            <a:r>
              <a:rPr lang="tr-TR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diğer </a:t>
            </a:r>
            <a:r>
              <a:rPr lang="tr-TR" sz="3400" dirty="0">
                <a:latin typeface="Arial" panose="020B0604020202020204" pitchFamily="34" charset="0"/>
                <a:cs typeface="Arial" panose="020B0604020202020204" pitchFamily="34" charset="0"/>
              </a:rPr>
              <a:t>imar ve </a:t>
            </a:r>
            <a:r>
              <a:rPr lang="tr-TR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inşaat işlerinde yapılan </a:t>
            </a:r>
            <a:r>
              <a:rPr lang="tr-TR" sz="3400" dirty="0">
                <a:latin typeface="Arial" panose="020B0604020202020204" pitchFamily="34" charset="0"/>
                <a:cs typeface="Arial" panose="020B0604020202020204" pitchFamily="34" charset="0"/>
              </a:rPr>
              <a:t>her türlü </a:t>
            </a:r>
            <a:r>
              <a:rPr lang="tr-TR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kazı </a:t>
            </a:r>
            <a:r>
              <a:rPr lang="tr-TR" sz="3400" dirty="0">
                <a:latin typeface="Arial" panose="020B0604020202020204" pitchFamily="34" charset="0"/>
                <a:cs typeface="Arial" panose="020B0604020202020204" pitchFamily="34" charset="0"/>
              </a:rPr>
              <a:t>ve dolgu </a:t>
            </a:r>
            <a:r>
              <a:rPr lang="tr-TR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işlerinde</a:t>
            </a:r>
            <a:r>
              <a:rPr lang="tr-TR" sz="3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60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srgbClr val="775F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Ülkesel Düzeyde Toprak Koruma ve Arazi İyileştirme Eylem Planlarının Yapılması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1772816"/>
            <a:ext cx="8712968" cy="43231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f) Deniz, göl, baraj ve akarsu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kıyılarında değişik amaçlı yerleşim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birimleri veya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ulaştırma tesislerinin inşası, kıyıdan kum-çakıl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gibi malzeme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alımları, atıkların kıyıya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veya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açık denize boşaltılması ve kıyıları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etkileyecek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diğer alanların planlanmasında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just">
              <a:buNone/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g) Park, rekreasyon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alanları,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sportif tesisler, askeri ve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diğer eğitim kampları planlanmasında,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09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ğ) Arıtma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atık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depolama ve imha tesislerinin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planlanmasında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just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h)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Kanalların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kanaletlerin, hendeklerin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yapımında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her türlü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yeraltı kuyularının açılmasında,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ı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) Tarımsal amaçlı yapıların planlanmasında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just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i)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Diğer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arazi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kullanımı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gerektiren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yatırımların planlanmasında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; toprak koruma temel ilke kabul edilir,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hazırlanan yapım,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imar plan ve projeleri, toprak koruma plan veya projeleriyle birlikte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eş zamanlı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olarak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uygulanır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570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5. Doğal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ve/veya insan eylemleri sonucu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toprağın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fiziksel, kimyasal ve biyolojik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özellikleri bozulmuş,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erozyon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şiddeti artmış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veya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bozunma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olasılığı olan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araziler ile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siltasyondan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önemli düzeylerde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etkilenen baraj, gölet ve benzeri rezervuar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havzalarında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toprak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kayıplarını ve </a:t>
            </a:r>
            <a:r>
              <a:rPr lang="tr-T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siltasyonu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önlemek, koruma,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geliştirme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kullanmayı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esas alan teknikleri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yerleştirmek amacıyla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bu alanların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özel koruma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kapsamına alınması gerekmektedir.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48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568952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Eğimi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yüzde üç veya daha az olan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tarım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arazilerinde erozyona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karşı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amenajman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tedbirleri almadan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toprak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işleme yapılabilir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Eğimi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yüzde üç ile on iki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arasında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olan arazilerde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usulüne uygun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amenajman tedbirleri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alınması, eğimi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yüzde on iki ile yirmi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arasında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olan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arazilerde ekileme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gibi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yoğun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amenajman tedbirleri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alınması zorunludur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. Ekolojik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koşulların uygun olması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halinde,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yoğun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amenajman tedbirleri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alınarak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zeytin,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fındık,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çay, narenciye,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bağ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diğer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meyve türleri gibi özel bitkilerin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yetiştirildiği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yüzde yirmiden fazla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eğimli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araziler de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tarım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arazisi olarak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kullanılabilir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74589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556</Words>
  <Application>Microsoft Office PowerPoint</Application>
  <PresentationFormat>Ekran Gösterisi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Sürdürülebilir Arazi Kullanım Planlamasının Yapılması</vt:lpstr>
      <vt:lpstr>Ülkesel Düzeyde Toprak Koruma ve Arazi İyileştirme Eylem Planlarının Yapılması</vt:lpstr>
      <vt:lpstr>Ülkesel Düzeyde Toprak Koruma ve Arazi İyileştirme Eylem Planlarının Yapılması</vt:lpstr>
      <vt:lpstr>Ülkesel Düzeyde Toprak Koruma ve Arazi İyileştirme Eylem Planlarının Yapılması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samsungg</dc:creator>
  <cp:lastModifiedBy>samsungg</cp:lastModifiedBy>
  <cp:revision>2</cp:revision>
  <dcterms:created xsi:type="dcterms:W3CDTF">2019-04-28T20:04:50Z</dcterms:created>
  <dcterms:modified xsi:type="dcterms:W3CDTF">2019-04-28T20:06:30Z</dcterms:modified>
</cp:coreProperties>
</file>