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0" r:id="rId3"/>
    <p:sldId id="257" r:id="rId4"/>
    <p:sldId id="269" r:id="rId5"/>
    <p:sldId id="258" r:id="rId6"/>
    <p:sldId id="259" r:id="rId7"/>
    <p:sldId id="260" r:id="rId8"/>
    <p:sldId id="261" r:id="rId9"/>
    <p:sldId id="262" r:id="rId10"/>
    <p:sldId id="271" r:id="rId11"/>
    <p:sldId id="263" r:id="rId12"/>
    <p:sldId id="264" r:id="rId13"/>
    <p:sldId id="265" r:id="rId14"/>
    <p:sldId id="266" r:id="rId15"/>
    <p:sldId id="267" r:id="rId16"/>
    <p:sldId id="268" r:id="rId17"/>
    <p:sldId id="272"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4669"/>
  </p:normalViewPr>
  <p:slideViewPr>
    <p:cSldViewPr snapToGrid="0" snapToObjects="1">
      <p:cViewPr varScale="1">
        <p:scale>
          <a:sx n="62" d="100"/>
          <a:sy n="62" d="100"/>
        </p:scale>
        <p:origin x="216"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7E95D870-D98F-9149-A7A7-08EA2AFF062D}"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fld id="{78638EB4-DBF6-7F47-9072-8440981516BB}"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95D870-D98F-9149-A7A7-08EA2AFF062D}" type="slidenum">
              <a:rPr lang="tr-TR" smtClean="0"/>
              <a:t>‹#›</a:t>
            </a:fld>
            <a:endParaRPr lang="tr-TR"/>
          </a:p>
        </p:txBody>
      </p:sp>
    </p:spTree>
    <p:extLst>
      <p:ext uri="{BB962C8B-B14F-4D97-AF65-F5344CB8AC3E}">
        <p14:creationId xmlns:p14="http://schemas.microsoft.com/office/powerpoint/2010/main" val="53063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13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Ana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855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spTree>
    <p:extLst>
      <p:ext uri="{BB962C8B-B14F-4D97-AF65-F5344CB8AC3E}">
        <p14:creationId xmlns:p14="http://schemas.microsoft.com/office/powerpoint/2010/main" val="2122311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932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007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71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22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spTree>
    <p:extLst>
      <p:ext uri="{BB962C8B-B14F-4D97-AF65-F5344CB8AC3E}">
        <p14:creationId xmlns:p14="http://schemas.microsoft.com/office/powerpoint/2010/main" val="211018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Ana metin stillerini düzenlemek için tıklatın</a:t>
            </a:r>
          </a:p>
        </p:txBody>
      </p:sp>
      <p:sp>
        <p:nvSpPr>
          <p:cNvPr id="4" name="Date Placeholder 3"/>
          <p:cNvSpPr>
            <a:spLocks noGrp="1"/>
          </p:cNvSpPr>
          <p:nvPr>
            <p:ph type="dt" sz="half" idx="10"/>
          </p:nvPr>
        </p:nvSpPr>
        <p:spPr/>
        <p:txBody>
          <a:bodyPr/>
          <a:lstStyle/>
          <a:p>
            <a:fld id="{78638EB4-DBF6-7F47-9072-8440981516BB}"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E95D870-D98F-9149-A7A7-08EA2AFF062D}"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5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8638EB4-DBF6-7F47-9072-8440981516BB}"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95D870-D98F-9149-A7A7-08EA2AFF062D}" type="slidenum">
              <a:rPr lang="tr-TR" smtClean="0"/>
              <a:t>‹#›</a:t>
            </a:fld>
            <a:endParaRPr lang="tr-TR"/>
          </a:p>
        </p:txBody>
      </p:sp>
    </p:spTree>
    <p:extLst>
      <p:ext uri="{BB962C8B-B14F-4D97-AF65-F5344CB8AC3E}">
        <p14:creationId xmlns:p14="http://schemas.microsoft.com/office/powerpoint/2010/main" val="112743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8638EB4-DBF6-7F47-9072-8440981516BB}" type="datetimeFigureOut">
              <a:rPr lang="tr-TR" smtClean="0"/>
              <a:t>16.02.2018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E95D870-D98F-9149-A7A7-08EA2AFF062D}"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06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8638EB4-DBF6-7F47-9072-8440981516BB}" type="datetimeFigureOut">
              <a:rPr lang="tr-TR" smtClean="0"/>
              <a:t>16.02.2018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E95D870-D98F-9149-A7A7-08EA2AFF062D}"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08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38EB4-DBF6-7F47-9072-8440981516BB}" type="datetimeFigureOut">
              <a:rPr lang="tr-TR" smtClean="0"/>
              <a:t>16.02.2018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E95D870-D98F-9149-A7A7-08EA2AFF062D}" type="slidenum">
              <a:rPr lang="tr-TR" smtClean="0"/>
              <a:t>‹#›</a:t>
            </a:fld>
            <a:endParaRPr lang="tr-TR"/>
          </a:p>
        </p:txBody>
      </p:sp>
    </p:spTree>
    <p:extLst>
      <p:ext uri="{BB962C8B-B14F-4D97-AF65-F5344CB8AC3E}">
        <p14:creationId xmlns:p14="http://schemas.microsoft.com/office/powerpoint/2010/main" val="19412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fld id="{78638EB4-DBF6-7F47-9072-8440981516BB}"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95D870-D98F-9149-A7A7-08EA2AFF062D}"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90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Resmi yer tutucuya sürükleyin veya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Ana metin stillerini düzenlemek için tıklatın</a:t>
            </a:r>
          </a:p>
        </p:txBody>
      </p:sp>
      <p:sp>
        <p:nvSpPr>
          <p:cNvPr id="5" name="Date Placeholder 4"/>
          <p:cNvSpPr>
            <a:spLocks noGrp="1"/>
          </p:cNvSpPr>
          <p:nvPr>
            <p:ph type="dt" sz="half" idx="10"/>
          </p:nvPr>
        </p:nvSpPr>
        <p:spPr/>
        <p:txBody>
          <a:bodyPr/>
          <a:lstStyle/>
          <a:p>
            <a:fld id="{78638EB4-DBF6-7F47-9072-8440981516BB}"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E95D870-D98F-9149-A7A7-08EA2AFF062D}" type="slidenum">
              <a:rPr lang="tr-TR" smtClean="0"/>
              <a:t>‹#›</a:t>
            </a:fld>
            <a:endParaRPr lang="tr-TR"/>
          </a:p>
        </p:txBody>
      </p:sp>
    </p:spTree>
    <p:extLst>
      <p:ext uri="{BB962C8B-B14F-4D97-AF65-F5344CB8AC3E}">
        <p14:creationId xmlns:p14="http://schemas.microsoft.com/office/powerpoint/2010/main" val="79720837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8638EB4-DBF6-7F47-9072-8440981516BB}" type="datetimeFigureOut">
              <a:rPr lang="tr-TR" smtClean="0"/>
              <a:t>16.02.2018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95D870-D98F-9149-A7A7-08EA2AFF062D}" type="slidenum">
              <a:rPr lang="tr-TR" smtClean="0"/>
              <a:t>‹#›</a:t>
            </a:fld>
            <a:endParaRPr lang="tr-TR"/>
          </a:p>
        </p:txBody>
      </p:sp>
    </p:spTree>
    <p:extLst>
      <p:ext uri="{BB962C8B-B14F-4D97-AF65-F5344CB8AC3E}">
        <p14:creationId xmlns:p14="http://schemas.microsoft.com/office/powerpoint/2010/main" val="2010767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Çatışmacı Yaklaşımlar </a:t>
            </a:r>
            <a:endParaRPr lang="tr-TR" dirty="0"/>
          </a:p>
        </p:txBody>
      </p:sp>
      <p:sp>
        <p:nvSpPr>
          <p:cNvPr id="3" name="Alt Konu Başlığı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9758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Yabancılaşma </a:t>
            </a:r>
          </a:p>
          <a:p>
            <a:r>
              <a:rPr lang="tr-TR" dirty="0" smtClean="0"/>
              <a:t>Emekçinin ürettiği malın yalnızca belli bir kısmına hakim olduğu için tamamının ne işe yaradığını bilmez ve işine karşı yabancılaşır. </a:t>
            </a:r>
            <a:endParaRPr lang="tr-TR" dirty="0"/>
          </a:p>
        </p:txBody>
      </p:sp>
    </p:spTree>
    <p:extLst>
      <p:ext uri="{BB962C8B-B14F-4D97-AF65-F5344CB8AC3E}">
        <p14:creationId xmlns:p14="http://schemas.microsoft.com/office/powerpoint/2010/main" val="193459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Max</a:t>
            </a:r>
            <a:r>
              <a:rPr lang="tr-TR" dirty="0" smtClean="0"/>
              <a:t> </a:t>
            </a:r>
            <a:r>
              <a:rPr lang="tr-TR" dirty="0" err="1" smtClean="0"/>
              <a:t>Weber</a:t>
            </a:r>
            <a:r>
              <a:rPr lang="tr-TR" dirty="0" smtClean="0"/>
              <a:t> </a:t>
            </a:r>
            <a:endParaRPr lang="tr-TR" dirty="0"/>
          </a:p>
        </p:txBody>
      </p:sp>
      <p:sp>
        <p:nvSpPr>
          <p:cNvPr id="3" name="İçerik Yer Tutucusu 2"/>
          <p:cNvSpPr>
            <a:spLocks noGrp="1"/>
          </p:cNvSpPr>
          <p:nvPr>
            <p:ph idx="1"/>
          </p:nvPr>
        </p:nvSpPr>
        <p:spPr/>
        <p:txBody>
          <a:bodyPr/>
          <a:lstStyle/>
          <a:p>
            <a:r>
              <a:rPr lang="tr-TR" dirty="0"/>
              <a:t>Çatışmacı Kuramın bir diğer geliştirici ismi de </a:t>
            </a:r>
            <a:r>
              <a:rPr lang="tr-TR" dirty="0" err="1"/>
              <a:t>Max</a:t>
            </a:r>
            <a:r>
              <a:rPr lang="tr-TR" dirty="0"/>
              <a:t> </a:t>
            </a:r>
            <a:r>
              <a:rPr lang="tr-TR" dirty="0" err="1"/>
              <a:t>Weber’dir</a:t>
            </a:r>
            <a:r>
              <a:rPr lang="tr-TR" dirty="0"/>
              <a:t>. </a:t>
            </a:r>
            <a:r>
              <a:rPr lang="tr-TR" dirty="0" err="1"/>
              <a:t>Weber</a:t>
            </a:r>
            <a:r>
              <a:rPr lang="tr-TR" dirty="0"/>
              <a:t>, </a:t>
            </a:r>
            <a:r>
              <a:rPr lang="tr-TR" dirty="0" err="1"/>
              <a:t>Marx’ın</a:t>
            </a:r>
            <a:r>
              <a:rPr lang="tr-TR" dirty="0"/>
              <a:t> ekonomik çıkarları merkeze alan sınıf yaklaşımına temelde karşı olmasa da, toplumsal yapıyı belirleyen şeyin yalnızca ekonomi olmadığını; insanların dinlerinin, eğitimlerinin ya da siyasi gruplarının da onların toplumsal yapıdaki konumlarında belirleyici olabileceğini öne sürmüştür. Buradan hareketle </a:t>
            </a:r>
            <a:r>
              <a:rPr lang="tr-TR" dirty="0" err="1"/>
              <a:t>Weber</a:t>
            </a:r>
            <a:r>
              <a:rPr lang="tr-TR" dirty="0"/>
              <a:t>, </a:t>
            </a:r>
            <a:r>
              <a:rPr lang="tr-TR" dirty="0" err="1"/>
              <a:t>Marx’ın</a:t>
            </a:r>
            <a:r>
              <a:rPr lang="tr-TR" dirty="0"/>
              <a:t> “sınıf” düzleminde tanımladığı toplumsal yapıyı “statü grupları” üzerinden tanımlamaya çalışmıştır.</a:t>
            </a:r>
          </a:p>
        </p:txBody>
      </p:sp>
    </p:spTree>
    <p:extLst>
      <p:ext uri="{BB962C8B-B14F-4D97-AF65-F5344CB8AC3E}">
        <p14:creationId xmlns:p14="http://schemas.microsoft.com/office/powerpoint/2010/main" val="1089692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295401" y="982132"/>
            <a:ext cx="9601196" cy="4893736"/>
          </a:xfrm>
        </p:spPr>
        <p:txBody>
          <a:bodyPr/>
          <a:lstStyle/>
          <a:p>
            <a:r>
              <a:rPr lang="tr-TR" dirty="0" smtClean="0"/>
              <a:t>Protestan ahlakı ve Kapitalizmin Ruhu </a:t>
            </a:r>
          </a:p>
          <a:p>
            <a:r>
              <a:rPr lang="tr-TR" dirty="0" smtClean="0"/>
              <a:t>Ekonomik kazancın rasyonel araçlarına doğru bir yönelim söz konusudur. Kurtuluş gerginliği bu durum kaynağıdır. Bu kurtuluş gerginliği ile baş edebilmek için kazancı </a:t>
            </a:r>
            <a:r>
              <a:rPr lang="tr-TR" dirty="0" err="1" smtClean="0"/>
              <a:t>rasyonalize</a:t>
            </a:r>
            <a:r>
              <a:rPr lang="tr-TR" dirty="0" smtClean="0"/>
              <a:t> edip dinden çıkarmıştır. </a:t>
            </a:r>
          </a:p>
          <a:p>
            <a:r>
              <a:rPr lang="tr-TR" dirty="0" smtClean="0"/>
              <a:t>Günah işlemenin yolu çalışmaktır. Bu ekonomik kazanç sağlar. Din de bu çerçevede </a:t>
            </a:r>
            <a:r>
              <a:rPr lang="tr-TR" dirty="0" err="1" smtClean="0"/>
              <a:t>rasyonalize</a:t>
            </a:r>
            <a:r>
              <a:rPr lang="tr-TR" dirty="0" smtClean="0"/>
              <a:t> olmuştur. </a:t>
            </a:r>
          </a:p>
          <a:p>
            <a:r>
              <a:rPr lang="tr-TR" dirty="0" smtClean="0"/>
              <a:t>Rasyonalizasyona doğru evrim gerçekleşmiştir. </a:t>
            </a:r>
            <a:endParaRPr lang="tr-TR" dirty="0" smtClean="0"/>
          </a:p>
          <a:p>
            <a:endParaRPr lang="tr-TR" dirty="0"/>
          </a:p>
        </p:txBody>
      </p:sp>
    </p:spTree>
    <p:extLst>
      <p:ext uri="{BB962C8B-B14F-4D97-AF65-F5344CB8AC3E}">
        <p14:creationId xmlns:p14="http://schemas.microsoft.com/office/powerpoint/2010/main" val="102528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295401" y="1600200"/>
            <a:ext cx="9601196" cy="4275668"/>
          </a:xfrm>
        </p:spPr>
        <p:txBody>
          <a:bodyPr/>
          <a:lstStyle/>
          <a:p>
            <a:r>
              <a:rPr lang="tr-TR" dirty="0" err="1" smtClean="0"/>
              <a:t>Weber</a:t>
            </a:r>
            <a:r>
              <a:rPr lang="tr-TR" dirty="0" smtClean="0"/>
              <a:t>,</a:t>
            </a:r>
          </a:p>
          <a:p>
            <a:r>
              <a:rPr lang="tr-TR" dirty="0" smtClean="0"/>
              <a:t>Aydınlanmayı insanı aklın zindanlarına hapsettiği üzerinden tanımlamaktadır. </a:t>
            </a:r>
          </a:p>
          <a:p>
            <a:r>
              <a:rPr lang="tr-TR" dirty="0" err="1" smtClean="0"/>
              <a:t>Weber’e</a:t>
            </a:r>
            <a:r>
              <a:rPr lang="tr-TR" dirty="0" smtClean="0"/>
              <a:t> göre rasyonalizasyon sürecinde insanı insan yapan bir çok özellik görmezden gelinmiştir. </a:t>
            </a:r>
          </a:p>
          <a:p>
            <a:r>
              <a:rPr lang="tr-TR" dirty="0" smtClean="0"/>
              <a:t>Bürokrasi giderek ağırlaşmaktadır. </a:t>
            </a:r>
          </a:p>
          <a:p>
            <a:r>
              <a:rPr lang="tr-TR" dirty="0" smtClean="0"/>
              <a:t>Her şeyin ölçülebilir bir niteliğe ve anlamlı hale dönüştürülmesi söz konusudur.</a:t>
            </a:r>
          </a:p>
          <a:p>
            <a:r>
              <a:rPr lang="tr-TR" dirty="0" smtClean="0"/>
              <a:t>Hayatın kendisi rasyonalizasyon aracılığıyla </a:t>
            </a:r>
            <a:r>
              <a:rPr lang="tr-TR" dirty="0" err="1" smtClean="0"/>
              <a:t>araçsallaştırılmaktadır</a:t>
            </a:r>
            <a:r>
              <a:rPr lang="tr-TR" dirty="0" smtClean="0"/>
              <a:t>. </a:t>
            </a:r>
            <a:endParaRPr lang="tr-TR" dirty="0"/>
          </a:p>
        </p:txBody>
      </p:sp>
    </p:spTree>
    <p:extLst>
      <p:ext uri="{BB962C8B-B14F-4D97-AF65-F5344CB8AC3E}">
        <p14:creationId xmlns:p14="http://schemas.microsoft.com/office/powerpoint/2010/main" val="135295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295401" y="1132114"/>
            <a:ext cx="9601196" cy="4743754"/>
          </a:xfrm>
        </p:spPr>
        <p:txBody>
          <a:bodyPr/>
          <a:lstStyle/>
          <a:p>
            <a:endParaRPr lang="tr-TR" dirty="0" smtClean="0"/>
          </a:p>
          <a:p>
            <a:r>
              <a:rPr lang="tr-TR" dirty="0" smtClean="0"/>
              <a:t>Rasyonalizasyon </a:t>
            </a:r>
            <a:endParaRPr lang="tr-TR" dirty="0"/>
          </a:p>
          <a:p>
            <a:r>
              <a:rPr lang="tr-TR" dirty="0" smtClean="0"/>
              <a:t>Geleneklerin, değerlerin, duyguların toplumda insan davranışlarını motive eden şey olmaktan çıkarılıp, bunların yerine akılcı ve hesaplanabilir olanların konulmasıdır.</a:t>
            </a:r>
          </a:p>
          <a:p>
            <a:r>
              <a:rPr lang="tr-TR" dirty="0" smtClean="0"/>
              <a:t>Sosyal Yapı bizim rasyonalitemizi ifade eden ve onun tarafından şekillenmiş olan kendi kendini idame ettiren bir sürece dönüşmüştür. Üzerinde Hakimiyet kurduğu insanların rasyonalite kapasitelerini engeller. </a:t>
            </a:r>
            <a:endParaRPr lang="tr-TR" dirty="0" smtClean="0"/>
          </a:p>
        </p:txBody>
      </p:sp>
    </p:spTree>
    <p:extLst>
      <p:ext uri="{BB962C8B-B14F-4D97-AF65-F5344CB8AC3E}">
        <p14:creationId xmlns:p14="http://schemas.microsoft.com/office/powerpoint/2010/main" val="31512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Rasyonalite insanlar için bir sosyal yapı oluşturur ve bu sosyal yapı sürekli rasyonalite tarafından şekillenmektedir. Ancak bir süre bireyin sonra rasyonaliteyle olan ilişkisi kopar ve kendi kendini idame ettiren bir sürece dönüşmektedir. </a:t>
            </a:r>
            <a:endParaRPr lang="tr-TR" dirty="0"/>
          </a:p>
        </p:txBody>
      </p:sp>
    </p:spTree>
    <p:extLst>
      <p:ext uri="{BB962C8B-B14F-4D97-AF65-F5344CB8AC3E}">
        <p14:creationId xmlns:p14="http://schemas.microsoft.com/office/powerpoint/2010/main" val="47910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Politik Toplum 						Sivil Toplum</a:t>
            </a:r>
          </a:p>
          <a:p>
            <a:r>
              <a:rPr lang="tr-TR" dirty="0" smtClean="0"/>
              <a:t>Baskıcı Devlet Aygıtı				Medya ve Diğer Sosyal Kurumlar</a:t>
            </a:r>
          </a:p>
          <a:p>
            <a:r>
              <a:rPr lang="tr-TR" dirty="0" smtClean="0"/>
              <a:t>Ordu, Polis </a:t>
            </a:r>
            <a:endParaRPr lang="tr-TR" dirty="0"/>
          </a:p>
        </p:txBody>
      </p:sp>
      <p:sp>
        <p:nvSpPr>
          <p:cNvPr id="4" name="Başlık 3"/>
          <p:cNvSpPr>
            <a:spLocks noGrp="1"/>
          </p:cNvSpPr>
          <p:nvPr>
            <p:ph type="title"/>
          </p:nvPr>
        </p:nvSpPr>
        <p:spPr/>
        <p:txBody>
          <a:bodyPr/>
          <a:lstStyle/>
          <a:p>
            <a:r>
              <a:rPr lang="tr-TR" dirty="0" err="1" smtClean="0"/>
              <a:t>Antonio</a:t>
            </a:r>
            <a:r>
              <a:rPr lang="tr-TR" dirty="0" smtClean="0"/>
              <a:t> </a:t>
            </a:r>
            <a:r>
              <a:rPr lang="tr-TR" dirty="0" err="1" smtClean="0"/>
              <a:t>Gramschi</a:t>
            </a:r>
            <a:endParaRPr lang="tr-TR" dirty="0"/>
          </a:p>
        </p:txBody>
      </p:sp>
    </p:spTree>
    <p:extLst>
      <p:ext uri="{BB962C8B-B14F-4D97-AF65-F5344CB8AC3E}">
        <p14:creationId xmlns:p14="http://schemas.microsoft.com/office/powerpoint/2010/main" val="124329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Hegemonya: İnsanların zihinlerinde bulundukları duruma ilişkin </a:t>
            </a:r>
            <a:r>
              <a:rPr lang="tr-TR" dirty="0" err="1" smtClean="0"/>
              <a:t>konsensus</a:t>
            </a:r>
            <a:r>
              <a:rPr lang="tr-TR" dirty="0" smtClean="0"/>
              <a:t> geliştirmeleri </a:t>
            </a:r>
          </a:p>
          <a:p>
            <a:r>
              <a:rPr lang="tr-TR" dirty="0" smtClean="0"/>
              <a:t>Bireye bulunduğu konum itibariyle devletin ya da politik toplumun ideolojik aygıtları aracılığıyla “sen suçlusun” mesajı iletilerek eşitsizlikler için meşru bir zemin oluşturulur. </a:t>
            </a:r>
            <a:endParaRPr lang="tr-TR" dirty="0"/>
          </a:p>
        </p:txBody>
      </p:sp>
    </p:spTree>
    <p:extLst>
      <p:ext uri="{BB962C8B-B14F-4D97-AF65-F5344CB8AC3E}">
        <p14:creationId xmlns:p14="http://schemas.microsoft.com/office/powerpoint/2010/main" val="118441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dirty="0"/>
              <a:t>Çatışmacı Kuram, </a:t>
            </a:r>
            <a:r>
              <a:rPr lang="tr-TR" dirty="0" smtClean="0"/>
              <a:t>toplumda güç </a:t>
            </a:r>
            <a:r>
              <a:rPr lang="tr-TR" dirty="0"/>
              <a:t>odakları arasında sürekli bir çatışmanın var olduğu iddiasındadır. </a:t>
            </a:r>
            <a:r>
              <a:rPr lang="tr-TR" dirty="0" smtClean="0"/>
              <a:t>Yaklaşım felsefi </a:t>
            </a:r>
            <a:r>
              <a:rPr lang="tr-TR" dirty="0"/>
              <a:t>temellerini, eşitsizlikleri merkeze alan ve bu anlamda toplumda üretim araçlarının mülkiyetine sahip olan (burjuvazi) sınıf ve bunlardan yoksun olan (</a:t>
            </a:r>
            <a:r>
              <a:rPr lang="tr-TR" dirty="0" err="1"/>
              <a:t>proleterya</a:t>
            </a:r>
            <a:r>
              <a:rPr lang="tr-TR" dirty="0"/>
              <a:t>) sınıf arasındaki mücadeleye odaklanan Karl H. </a:t>
            </a:r>
            <a:r>
              <a:rPr lang="tr-TR" dirty="0" err="1"/>
              <a:t>Marx’tan</a:t>
            </a:r>
            <a:r>
              <a:rPr lang="tr-TR" dirty="0"/>
              <a:t> almaktadır. </a:t>
            </a:r>
            <a:r>
              <a:rPr lang="tr-TR" dirty="0" err="1"/>
              <a:t>Marx</a:t>
            </a:r>
            <a:r>
              <a:rPr lang="tr-TR" dirty="0"/>
              <a:t>, toplumu ekonomi temelli bir örgütlenme olarak ele alır ve toplumu sınıflar arası mücadelenin alanı olarak görür. </a:t>
            </a:r>
            <a:endParaRPr lang="tr-TR" dirty="0" smtClean="0"/>
          </a:p>
          <a:p>
            <a:r>
              <a:rPr lang="tr-TR" dirty="0" err="1" smtClean="0"/>
              <a:t>Marxçı</a:t>
            </a:r>
            <a:r>
              <a:rPr lang="tr-TR" dirty="0" smtClean="0"/>
              <a:t> </a:t>
            </a:r>
            <a:r>
              <a:rPr lang="tr-TR" dirty="0"/>
              <a:t>kurama göre, farklı sınıfların çıkarları birbiri ile bağdaşmaz; çünkü mülk sahipliği sistemi içinde, bir sınıfın ekonomik kazançları, bir başka sınıfın ekonomik kazançları pahasına elde </a:t>
            </a:r>
            <a:r>
              <a:rPr lang="tr-TR" dirty="0" smtClean="0"/>
              <a:t>edilmektedir.</a:t>
            </a:r>
          </a:p>
          <a:p>
            <a:r>
              <a:rPr lang="tr-TR" dirty="0" smtClean="0"/>
              <a:t>Dolayısıyla</a:t>
            </a:r>
            <a:r>
              <a:rPr lang="tr-TR" dirty="0"/>
              <a:t>, toplumda sınıfların çıkarlarını artırmak adına birbirleri ile çatışma içine girmeleri kaçınılmaz olmaktadır. </a:t>
            </a:r>
            <a:r>
              <a:rPr lang="tr-TR" dirty="0" err="1"/>
              <a:t>Marx’a</a:t>
            </a:r>
            <a:r>
              <a:rPr lang="tr-TR" dirty="0"/>
              <a:t> göre bu mücadeleyi </a:t>
            </a:r>
            <a:r>
              <a:rPr lang="tr-TR" dirty="0" err="1"/>
              <a:t>proleterya</a:t>
            </a:r>
            <a:r>
              <a:rPr lang="tr-TR" dirty="0"/>
              <a:t> kazanacak ve bireylerin mülkiyetle ilişkisinin eşitlendiği sınıfsız bir toplum ortaya çıkacaktır.</a:t>
            </a:r>
          </a:p>
          <a:p>
            <a:endParaRPr lang="tr-TR" dirty="0"/>
          </a:p>
        </p:txBody>
      </p:sp>
    </p:spTree>
    <p:extLst>
      <p:ext uri="{BB962C8B-B14F-4D97-AF65-F5344CB8AC3E}">
        <p14:creationId xmlns:p14="http://schemas.microsoft.com/office/powerpoint/2010/main" val="88896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Karl </a:t>
            </a:r>
            <a:r>
              <a:rPr lang="tr-TR" dirty="0" err="1" smtClean="0"/>
              <a:t>Marx</a:t>
            </a:r>
            <a:r>
              <a:rPr lang="tr-TR" dirty="0" smtClean="0"/>
              <a:t> </a:t>
            </a:r>
            <a:br>
              <a:rPr lang="tr-TR" dirty="0" smtClean="0"/>
            </a:br>
            <a:endParaRPr lang="tr-TR" dirty="0"/>
          </a:p>
        </p:txBody>
      </p:sp>
      <p:sp>
        <p:nvSpPr>
          <p:cNvPr id="3" name="İçerik Yer Tutucusu 2"/>
          <p:cNvSpPr>
            <a:spLocks noGrp="1"/>
          </p:cNvSpPr>
          <p:nvPr>
            <p:ph idx="1"/>
          </p:nvPr>
        </p:nvSpPr>
        <p:spPr/>
        <p:txBody>
          <a:bodyPr/>
          <a:lstStyle/>
          <a:p>
            <a:r>
              <a:rPr lang="tr-TR" dirty="0" err="1"/>
              <a:t>Marx</a:t>
            </a:r>
            <a:r>
              <a:rPr lang="tr-TR" dirty="0"/>
              <a:t>, toplumsal yapı ve değişimi belirleyen temel etkenler olarak ekonomik etkenleri kabul eder. Toplumsal hayatın diğer birimleri ve insanların düşünce biçimleri ekonomik üretime bağlıdır ve onun tarafından şekillendirilir. “Bir toplumu anlamanın anahtarı, öncelikle onun ekonomik etkinlik için organize olma biçimini, fiziksel üretimini gerçekleştirdiği düzenlemeleri anlamakta yatar”. </a:t>
            </a:r>
            <a:r>
              <a:rPr lang="tr-TR" dirty="0" err="1"/>
              <a:t>Marx’a</a:t>
            </a:r>
            <a:r>
              <a:rPr lang="tr-TR" dirty="0"/>
              <a:t> göre üretim ilişkileri veya toplumun ekonomik yapısı, o toplumun gerçek temelidir. </a:t>
            </a:r>
          </a:p>
          <a:p>
            <a:endParaRPr lang="tr-TR" dirty="0"/>
          </a:p>
        </p:txBody>
      </p:sp>
    </p:spTree>
    <p:extLst>
      <p:ext uri="{BB962C8B-B14F-4D97-AF65-F5344CB8AC3E}">
        <p14:creationId xmlns:p14="http://schemas.microsoft.com/office/powerpoint/2010/main" val="155076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Tarihsel süreçte toplumlar belirli aşamalardan geçerler </a:t>
            </a:r>
          </a:p>
          <a:p>
            <a:endParaRPr lang="tr-TR" dirty="0"/>
          </a:p>
          <a:p>
            <a:r>
              <a:rPr lang="tr-TR" dirty="0" smtClean="0"/>
              <a:t>İlkel- Feodal- Modern Öncesi- Modern </a:t>
            </a:r>
            <a:endParaRPr lang="tr-TR" dirty="0"/>
          </a:p>
        </p:txBody>
      </p:sp>
    </p:spTree>
    <p:extLst>
      <p:ext uri="{BB962C8B-B14F-4D97-AF65-F5344CB8AC3E}">
        <p14:creationId xmlns:p14="http://schemas.microsoft.com/office/powerpoint/2010/main" val="14370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Bir toplumun üretim ilişkileri Ekonomik yapıyı belirler. Ekonomik yapı da sosyal sınıfları belirler. Üretim araçları mülkiyeti çerçevesinde şekillenen bu sosyal sınıflar arasındaki kaçınılmazlık </a:t>
            </a:r>
            <a:r>
              <a:rPr lang="tr-TR" dirty="0" err="1"/>
              <a:t>Marx’ın</a:t>
            </a:r>
            <a:r>
              <a:rPr lang="tr-TR" dirty="0"/>
              <a:t> vurgu yaptığı veya üzerinde durduğu temel noktalardandır ve onun temel toplum görüşüne ilişkin tüm söylemleri bu hususlar üzerinden şekillenir. </a:t>
            </a:r>
          </a:p>
        </p:txBody>
      </p:sp>
    </p:spTree>
    <p:extLst>
      <p:ext uri="{BB962C8B-B14F-4D97-AF65-F5344CB8AC3E}">
        <p14:creationId xmlns:p14="http://schemas.microsoft.com/office/powerpoint/2010/main" val="2076067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tr-TR" dirty="0"/>
              <a:t>“</a:t>
            </a:r>
            <a:r>
              <a:rPr lang="tr-TR" dirty="0" err="1"/>
              <a:t>Marx’a</a:t>
            </a:r>
            <a:r>
              <a:rPr lang="tr-TR" dirty="0"/>
              <a:t> göre farklı sınıfların çıkarları birbirleri ile bağdaşmaz: çünkü mülk sahipliği sistemi içinde bir sınıfın ekonomik kazançları, bir başka sınıfın ekonomik kazançları pahasına elde edilmektedir. Geçmişte var olan her belli başlı ekonomik sistem, başka sınıfları istismar eden belirli bir sınıfı güçlendirmiştir. Sınıf düşmanlığı üzerine kurulmuş olan her toplumda, baskı altında buluna bir sınıf mevcuttur.”</a:t>
            </a:r>
            <a:r>
              <a:rPr lang="tr-TR" dirty="0" smtClean="0">
                <a:effectLst/>
              </a:rPr>
              <a:t> </a:t>
            </a:r>
          </a:p>
          <a:p>
            <a:r>
              <a:rPr lang="tr-TR" dirty="0"/>
              <a:t>Sanayi toplumunda insanlar üretim araçlarının mülkiyetine sahip olanlar ve onların işlerinde ücretle çalışanlar sanayi toplumunun iki sınıfını oluşturmuştur. </a:t>
            </a:r>
            <a:r>
              <a:rPr lang="tr-TR" dirty="0" smtClean="0"/>
              <a:t>Bunların </a:t>
            </a:r>
            <a:r>
              <a:rPr lang="tr-TR" dirty="0"/>
              <a:t>çıkarları birbirine zıt olduğu için, bu iki sınıf arasında ölesiye bir savaşın olması </a:t>
            </a:r>
            <a:r>
              <a:rPr lang="tr-TR" dirty="0" smtClean="0"/>
              <a:t>kaçınılmazdır</a:t>
            </a:r>
            <a:r>
              <a:rPr lang="tr-TR" dirty="0"/>
              <a:t>.</a:t>
            </a:r>
          </a:p>
        </p:txBody>
      </p:sp>
    </p:spTree>
    <p:extLst>
      <p:ext uri="{BB962C8B-B14F-4D97-AF65-F5344CB8AC3E}">
        <p14:creationId xmlns:p14="http://schemas.microsoft.com/office/powerpoint/2010/main" val="136123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Temel-üst yapı modeli </a:t>
            </a:r>
            <a:r>
              <a:rPr lang="tr-TR" dirty="0" err="1"/>
              <a:t>Marx’ın</a:t>
            </a:r>
            <a:r>
              <a:rPr lang="tr-TR" dirty="0"/>
              <a:t> temel felsefesinin iskeletlerinden birini oluşturan bir modeldir. Bir toplumda ekonomiden oluşan bir temel-altyapı ve onun beslediği entelektüel bir üst yapı vardır. </a:t>
            </a:r>
          </a:p>
          <a:p>
            <a:r>
              <a:rPr lang="tr-TR" b="1" dirty="0" smtClean="0"/>
              <a:t>Alt </a:t>
            </a:r>
            <a:r>
              <a:rPr lang="tr-TR" b="1" dirty="0"/>
              <a:t>yapı (</a:t>
            </a:r>
            <a:r>
              <a:rPr lang="tr-TR" b="1" dirty="0" err="1"/>
              <a:t>Infrastructure</a:t>
            </a:r>
            <a:r>
              <a:rPr lang="tr-TR" b="1" dirty="0"/>
              <a:t>):</a:t>
            </a:r>
            <a:r>
              <a:rPr lang="tr-TR" dirty="0"/>
              <a:t> Üretim araçları, üretim güçleri, üretim </a:t>
            </a:r>
            <a:r>
              <a:rPr lang="tr-TR" dirty="0" smtClean="0"/>
              <a:t>ilişkileri--- ekonomik </a:t>
            </a:r>
            <a:r>
              <a:rPr lang="tr-TR" dirty="0"/>
              <a:t>temeldir.</a:t>
            </a:r>
          </a:p>
          <a:p>
            <a:r>
              <a:rPr lang="tr-TR" b="1" dirty="0"/>
              <a:t>Üstyapı (</a:t>
            </a:r>
            <a:r>
              <a:rPr lang="tr-TR" b="1" dirty="0" err="1"/>
              <a:t>Superstructure</a:t>
            </a:r>
            <a:r>
              <a:rPr lang="tr-TR" b="1" dirty="0"/>
              <a:t>):</a:t>
            </a:r>
            <a:r>
              <a:rPr lang="tr-TR" dirty="0"/>
              <a:t> Din, sanat, felsefe, bilim, ahlak gibi kültür </a:t>
            </a:r>
            <a:r>
              <a:rPr lang="tr-TR" dirty="0" smtClean="0"/>
              <a:t>kurumları. </a:t>
            </a:r>
            <a:r>
              <a:rPr lang="tr-TR" dirty="0"/>
              <a:t>Ü</a:t>
            </a:r>
            <a:r>
              <a:rPr lang="tr-TR" dirty="0" smtClean="0"/>
              <a:t>styapı</a:t>
            </a:r>
            <a:r>
              <a:rPr lang="tr-TR" dirty="0"/>
              <a:t>, alt yapı tarafından belirlenir. </a:t>
            </a:r>
          </a:p>
          <a:p>
            <a:endParaRPr lang="tr-TR" dirty="0"/>
          </a:p>
        </p:txBody>
      </p:sp>
    </p:spTree>
    <p:extLst>
      <p:ext uri="{BB962C8B-B14F-4D97-AF65-F5344CB8AC3E}">
        <p14:creationId xmlns:p14="http://schemas.microsoft.com/office/powerpoint/2010/main" val="46006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Üretim Araçlarının Mülkiyeti </a:t>
            </a:r>
            <a:endParaRPr lang="tr-TR" sz="3200" dirty="0"/>
          </a:p>
        </p:txBody>
      </p:sp>
      <p:sp>
        <p:nvSpPr>
          <p:cNvPr id="3" name="İçerik Yer Tutucusu 2"/>
          <p:cNvSpPr>
            <a:spLocks noGrp="1"/>
          </p:cNvSpPr>
          <p:nvPr>
            <p:ph idx="1"/>
          </p:nvPr>
        </p:nvSpPr>
        <p:spPr/>
        <p:txBody>
          <a:bodyPr>
            <a:normAutofit fontScale="70000" lnSpcReduction="20000"/>
          </a:bodyPr>
          <a:lstStyle/>
          <a:p>
            <a:r>
              <a:rPr lang="tr-TR" dirty="0"/>
              <a:t>Toplum üretim araçlarına sahip alanlar ve onların tesis ettikleri işlerde çalışanlar olmak üzere iki sınıftan meydana gelir. Burada fiziksel güç harcayarak iş yapanlar ve işin yapılması için gerekli araçlara sahip olanlar arasında fark vardır. Burjuvada sanayi makinalarının kontrolü işverenin elindedir ve onları kullanmaları karşısında işçilere ücret öderler. Bu bağlamda mülk sahibi olanların mülk sahibi olmayanlar üzerinde gücü ve bir sömürü durumu söz konusudur. Üretim sürecinde hiçbir şekilde emek sarf etmez ancak ortaya çıkan ürünün maddi yararından en çok kendisi faydalanır. </a:t>
            </a:r>
          </a:p>
          <a:p>
            <a:r>
              <a:rPr lang="tr-TR" dirty="0"/>
              <a:t>Bir toplumda bir sınıf başka bir sınıfın varlığıyla ortaya çıkar. Farklı sınıfların olmadığı bir toplum sınıfsız bir toplumdur. Sınıfların olduğu toplumlarda ise sınıfların çıkarları farklıdır ve sınıflar arası bir çatışma kaçınılmazdır. </a:t>
            </a:r>
            <a:r>
              <a:rPr lang="tr-TR" dirty="0" err="1"/>
              <a:t>Marx’a</a:t>
            </a:r>
            <a:r>
              <a:rPr lang="tr-TR" dirty="0"/>
              <a:t> göre üretim sürecinde yer almayan kişi üründen pay alma hakkına sahip değildir dolayısıyla üretim araçlarının mülkiyetini elinde bulunduranlar, üretim sürecinde emek harcayanları sömürmektedir</a:t>
            </a:r>
            <a:r>
              <a:rPr lang="tr-TR" dirty="0" smtClean="0"/>
              <a:t>.</a:t>
            </a:r>
          </a:p>
          <a:p>
            <a:r>
              <a:rPr lang="tr-TR" dirty="0" smtClean="0"/>
              <a:t>Üretim araçlarının mülkiyeti bireylere sadece ekonomik güç değil aynı zamanda politik güçte sağlar </a:t>
            </a:r>
            <a:endParaRPr lang="tr-TR" dirty="0"/>
          </a:p>
          <a:p>
            <a:endParaRPr lang="tr-TR" dirty="0"/>
          </a:p>
        </p:txBody>
      </p:sp>
    </p:spTree>
    <p:extLst>
      <p:ext uri="{BB962C8B-B14F-4D97-AF65-F5344CB8AC3E}">
        <p14:creationId xmlns:p14="http://schemas.microsoft.com/office/powerpoint/2010/main" val="89429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r>
              <a:rPr lang="tr-TR" dirty="0" smtClean="0"/>
              <a:t>İdeoloji </a:t>
            </a:r>
          </a:p>
          <a:p>
            <a:r>
              <a:rPr lang="tr-TR" dirty="0" smtClean="0"/>
              <a:t>Burjuvanın proletarya için yarattığı dünya görüşü</a:t>
            </a:r>
          </a:p>
          <a:p>
            <a:r>
              <a:rPr lang="tr-TR" dirty="0" smtClean="0"/>
              <a:t>Burjuva kapitalizmi alt sınıfta yarattığı “</a:t>
            </a:r>
            <a:r>
              <a:rPr lang="tr-TR" dirty="0" err="1" smtClean="0"/>
              <a:t>false</a:t>
            </a:r>
            <a:r>
              <a:rPr lang="tr-TR" dirty="0" smtClean="0"/>
              <a:t> </a:t>
            </a:r>
            <a:r>
              <a:rPr lang="tr-TR" dirty="0" err="1" smtClean="0"/>
              <a:t>conscious</a:t>
            </a:r>
            <a:r>
              <a:rPr lang="tr-TR" dirty="0" smtClean="0"/>
              <a:t>/yanlış bilinçle” meşrulaştırmaktadır. Buna göre alt sınıfta olan bireylerin bulundukları konumda olmalarının nedeni üst sınıfın avantajları uğruna alt sınıfı sömürmesi değil, bu bireylerin kendi yetersizlikleri ile açıklanmaktadır. </a:t>
            </a:r>
            <a:endParaRPr lang="tr-TR" dirty="0"/>
          </a:p>
        </p:txBody>
      </p:sp>
    </p:spTree>
    <p:extLst>
      <p:ext uri="{BB962C8B-B14F-4D97-AF65-F5344CB8AC3E}">
        <p14:creationId xmlns:p14="http://schemas.microsoft.com/office/powerpoint/2010/main" val="421491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TotalTime>
  <Words>949</Words>
  <Application>Microsoft Macintosh PowerPoint</Application>
  <PresentationFormat>Geniş Ekran</PresentationFormat>
  <Paragraphs>47</Paragraphs>
  <Slides>17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17</vt:i4>
      </vt:variant>
    </vt:vector>
  </HeadingPairs>
  <TitlesOfParts>
    <vt:vector size="20" baseType="lpstr">
      <vt:lpstr>Garamond</vt:lpstr>
      <vt:lpstr>Arial</vt:lpstr>
      <vt:lpstr>Organik</vt:lpstr>
      <vt:lpstr>Çatışmacı Yaklaşımlar </vt:lpstr>
      <vt:lpstr>PowerPoint Sunusu</vt:lpstr>
      <vt:lpstr>Karl Marx  </vt:lpstr>
      <vt:lpstr>PowerPoint Sunusu</vt:lpstr>
      <vt:lpstr>PowerPoint Sunusu</vt:lpstr>
      <vt:lpstr>PowerPoint Sunusu</vt:lpstr>
      <vt:lpstr>PowerPoint Sunusu</vt:lpstr>
      <vt:lpstr>Üretim Araçlarının Mülkiyeti </vt:lpstr>
      <vt:lpstr>PowerPoint Sunusu</vt:lpstr>
      <vt:lpstr>PowerPoint Sunusu</vt:lpstr>
      <vt:lpstr>Max Weber </vt:lpstr>
      <vt:lpstr>PowerPoint Sunusu</vt:lpstr>
      <vt:lpstr>PowerPoint Sunusu</vt:lpstr>
      <vt:lpstr>PowerPoint Sunusu</vt:lpstr>
      <vt:lpstr>PowerPoint Sunusu</vt:lpstr>
      <vt:lpstr>Antonio Gramschi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Ayşe Soner</dc:creator>
  <cp:lastModifiedBy>Ayşe Soner</cp:lastModifiedBy>
  <cp:revision>6</cp:revision>
  <dcterms:created xsi:type="dcterms:W3CDTF">2018-02-16T10:22:32Z</dcterms:created>
  <dcterms:modified xsi:type="dcterms:W3CDTF">2018-02-16T11:34:04Z</dcterms:modified>
</cp:coreProperties>
</file>