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361 ÖZEL MİNERALOJİ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/>
              <a:t>Kayaçların </a:t>
            </a:r>
            <a:r>
              <a:rPr lang="tr-TR" b="1" dirty="0" err="1"/>
              <a:t>dokusal</a:t>
            </a:r>
            <a:r>
              <a:rPr lang="tr-TR" b="1" dirty="0"/>
              <a:t>, mineralojik ve </a:t>
            </a:r>
            <a:r>
              <a:rPr lang="tr-TR" b="1" dirty="0" err="1"/>
              <a:t>jeokimyasal</a:t>
            </a:r>
            <a:r>
              <a:rPr lang="tr-TR" b="1" dirty="0"/>
              <a:t> özelliklerinin incelenmesi. </a:t>
            </a:r>
            <a:r>
              <a:rPr lang="tr-TR" b="1" dirty="0" err="1"/>
              <a:t>Uyg</a:t>
            </a:r>
            <a:r>
              <a:rPr lang="tr-TR" b="1" dirty="0"/>
              <a:t>: </a:t>
            </a:r>
            <a:r>
              <a:rPr lang="tr-TR" b="1" dirty="0" err="1"/>
              <a:t>Jeokimyasal</a:t>
            </a:r>
            <a:r>
              <a:rPr lang="tr-TR" b="1" dirty="0"/>
              <a:t> verilerin bilgisayar ortamında </a:t>
            </a:r>
            <a:r>
              <a:rPr lang="tr-TR" b="1" dirty="0" err="1"/>
              <a:t>grafiklenmesi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682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Felsik</a:t>
            </a:r>
            <a:r>
              <a:rPr lang="en-US" dirty="0" smtClean="0"/>
              <a:t> </a:t>
            </a:r>
            <a:r>
              <a:rPr lang="en-US" dirty="0" err="1" smtClean="0"/>
              <a:t>Magmatik</a:t>
            </a:r>
            <a:r>
              <a:rPr lang="en-US" dirty="0" smtClean="0"/>
              <a:t> </a:t>
            </a:r>
            <a:r>
              <a:rPr lang="en-US" dirty="0" err="1" smtClean="0"/>
              <a:t>Kayalar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937914"/>
              </p:ext>
            </p:extLst>
          </p:nvPr>
        </p:nvGraphicFramePr>
        <p:xfrm>
          <a:off x="443955" y="1532096"/>
          <a:ext cx="9986010" cy="37819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7795">
                  <a:extLst>
                    <a:ext uri="{9D8B030D-6E8A-4147-A177-3AD203B41FA5}">
                      <a16:colId xmlns:a16="http://schemas.microsoft.com/office/drawing/2014/main" val="725494212"/>
                    </a:ext>
                  </a:extLst>
                </a:gridCol>
                <a:gridCol w="1375410">
                  <a:extLst>
                    <a:ext uri="{9D8B030D-6E8A-4147-A177-3AD203B41FA5}">
                      <a16:colId xmlns:a16="http://schemas.microsoft.com/office/drawing/2014/main" val="920102551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33901752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093453095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92665343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28146351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314233456"/>
                    </a:ext>
                  </a:extLst>
                </a:gridCol>
                <a:gridCol w="1194435">
                  <a:extLst>
                    <a:ext uri="{9D8B030D-6E8A-4147-A177-3AD203B41FA5}">
                      <a16:colId xmlns:a16="http://schemas.microsoft.com/office/drawing/2014/main" val="793165344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3168836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GRANİT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GRANODİYORİT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TONALİT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SİYENİT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MONZONİT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DİYORİT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GABRO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FOİD SİYENİT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KUVARSOLİT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66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Kuvars (belirgin)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Alkali Feldispat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Plajioklaz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Biyotit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Muskovit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Amfibol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Piroksen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Olivin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K&gt;AF&gt;Plj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Bio&gt;Amf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Ana Mineral: K, AF, Bio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Kuvars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Alkali Feldispat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Plajioklaz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Biyotit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Amfibol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Piroksen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Olivin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K&gt;AF~Plj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Amf&gt;Bio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Ana Mineral: K, Plj, Amf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Kuvars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Alkali F.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Plajioklaz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Biyotit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Amfibol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Piroksen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Olivin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K&gt;Plj&gt;AF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Ana Mineral: K, Plj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Kuvars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Alkali F.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Plajioklaz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Biyotit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Amfibol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Piroksen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Ana Mineral: AF, Pir, Amf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Kuvars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Alkali F.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Plajioklaz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Biyotit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Amfibol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Piroksen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Olivin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Ana Mineral: AF, Plj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Kuvars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Alkali F.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Plajioklaz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Amfibol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Piroksen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Olivin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Ana Mineral: Amf, Plj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Plajioklaz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+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Amfibol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Piroksen +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Olivin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Biyotit –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Kuvars – (Bazen +)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Ana Mineral: Pir,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Plj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Biyotit varsa magma karışımı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Kuvars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Alkali F.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Plajioklaz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Feldispatoid (Nefelin)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Biyotit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Amfibol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Piroksen +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Olivin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Kankrinit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Sodalit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FF0000"/>
                          </a:solidFill>
                          <a:effectLst/>
                        </a:rPr>
                        <a:t>Ana Mineral: Nef, AF</a:t>
                      </a:r>
                      <a:endParaRPr lang="tr-T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Kuvars +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Alkali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Feldispat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Plajioklaz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Biyotit 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Amfibol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Piroksen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Olivin 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Ana Mineral: K, 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2277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3955" y="5314030"/>
            <a:ext cx="10150022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K: Kuvars, AF: Alkali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feldispat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Plj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Plajioklaz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Bio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Biyotit,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Amf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Amfibol, Pir: Piroksen,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Nef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Nefelin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Bu Sınıflandırma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Prof.Dr.Yusuf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Kağan KADIOĞLU tarafından düzenlenmiştir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8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454025"/>
            <a:ext cx="11353800" cy="3950335"/>
          </a:xfrm>
        </p:spPr>
        <p:txBody>
          <a:bodyPr>
            <a:noAutofit/>
          </a:bodyPr>
          <a:lstStyle/>
          <a:p>
            <a:r>
              <a:rPr lang="tr-TR" sz="1800" dirty="0"/>
              <a:t>HOLOKRİSTALİN PORFİRİK DOKU;</a:t>
            </a:r>
          </a:p>
          <a:p>
            <a:pPr algn="just"/>
            <a:r>
              <a:rPr lang="tr-TR" sz="1800" dirty="0" err="1"/>
              <a:t>Holokristalin</a:t>
            </a:r>
            <a:r>
              <a:rPr lang="tr-TR" sz="1800" dirty="0"/>
              <a:t> kayaç tamamen kristallerden oluşur volkan camı içermez. Magmatik kayanın oluştuğu silikat </a:t>
            </a:r>
            <a:r>
              <a:rPr lang="tr-TR" sz="1800" dirty="0" err="1"/>
              <a:t>ergiyiği</a:t>
            </a:r>
            <a:r>
              <a:rPr lang="tr-TR" sz="1800" dirty="0"/>
              <a:t> tamamen </a:t>
            </a:r>
            <a:r>
              <a:rPr lang="tr-TR" sz="1800" dirty="0" err="1"/>
              <a:t>kristallenebilecek</a:t>
            </a:r>
            <a:r>
              <a:rPr lang="tr-TR" sz="1800" dirty="0"/>
              <a:t> süreyi bulmuştur. Yarı derinlik kayaçları da tümü kristalli olmalarına karşın özgün dokuları ile derinlik kayaçlarından ayrılırlar</a:t>
            </a:r>
            <a:r>
              <a:rPr lang="tr-TR" sz="1800" dirty="0" smtClean="0"/>
              <a:t>.</a:t>
            </a:r>
            <a:r>
              <a:rPr lang="en-US" sz="1800" dirty="0" smtClean="0"/>
              <a:t> </a:t>
            </a:r>
            <a:r>
              <a:rPr lang="tr-TR" sz="1800" dirty="0"/>
              <a:t>Kayaç oluşturan bileşenlerin tane boyutları bir birinden oldukça farklı (10-15X) büyüklüğe sahiptirler. Bu bileşenlerden büyük olanlara “</a:t>
            </a:r>
            <a:r>
              <a:rPr lang="tr-TR" sz="1800" dirty="0" err="1"/>
              <a:t>fenokristal</a:t>
            </a:r>
            <a:r>
              <a:rPr lang="tr-TR" sz="1800" dirty="0"/>
              <a:t>” denir. Bunlar </a:t>
            </a:r>
            <a:r>
              <a:rPr lang="tr-TR" sz="1800" dirty="0" err="1"/>
              <a:t>idiyomorf</a:t>
            </a:r>
            <a:r>
              <a:rPr lang="tr-TR" sz="1800" dirty="0"/>
              <a:t> şekillere sahip, çoğunlukla magma tarafından kemirilmiş, kenar ve köşeleri yuvarlatılmış durumda bulunurlar ve kayacın hamur kısmını teşkil eden küçük </a:t>
            </a:r>
            <a:r>
              <a:rPr lang="tr-TR" sz="1800" dirty="0" err="1"/>
              <a:t>kristalerden</a:t>
            </a:r>
            <a:r>
              <a:rPr lang="tr-TR" sz="1800" dirty="0"/>
              <a:t> daha önce oluşmuşlardır. Kayacın bir veya ender olarak tüm esas ve tali bileşenleri kristal yada </a:t>
            </a:r>
            <a:r>
              <a:rPr lang="tr-TR" sz="1800" dirty="0" err="1"/>
              <a:t>kristalitlerden</a:t>
            </a:r>
            <a:r>
              <a:rPr lang="tr-TR" sz="1800" dirty="0"/>
              <a:t> oluşmuş olup iki farklı büyüklükte görülmektedir. Bu durum aynı mineralin iki farklı evrede oluştuğunu gösterir. İri kristallerin etrafının küçük kristallerce çevrilmiş olması yavaş ve ani soğumayı işaret eder. H2O’ </a:t>
            </a:r>
            <a:r>
              <a:rPr lang="tr-TR" sz="1800" dirty="0" err="1"/>
              <a:t>ca</a:t>
            </a:r>
            <a:r>
              <a:rPr lang="tr-TR" sz="1800" dirty="0"/>
              <a:t> zengin sıvı faz kaybı kristalleşme sıcaklığını hızla </a:t>
            </a:r>
            <a:r>
              <a:rPr lang="tr-TR" sz="1800" dirty="0" err="1"/>
              <a:t>yükseletecek</a:t>
            </a:r>
            <a:r>
              <a:rPr lang="tr-TR" sz="1800" dirty="0"/>
              <a:t> ve </a:t>
            </a:r>
            <a:r>
              <a:rPr lang="tr-TR" sz="1800" dirty="0" err="1"/>
              <a:t>porfirik</a:t>
            </a:r>
            <a:r>
              <a:rPr lang="tr-TR" sz="1800" dirty="0"/>
              <a:t> doku oluşmasına neden olacaktır. Bu doku aynı zamanda kristalleşmenin iki farklı sıcaklık noktasında farklı oranlarda gerçekleştiğini de işaret eder. </a:t>
            </a:r>
          </a:p>
          <a:p>
            <a:endParaRPr lang="tr-TR" dirty="0"/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6" y="3375161"/>
            <a:ext cx="3418205" cy="25634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240" y="6066208"/>
            <a:ext cx="10733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Şekil-1: </a:t>
            </a:r>
            <a:r>
              <a:rPr lang="tr-TR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Holokristalin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porfirik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doku örneği; solda kuvars-egemen, ince taneli </a:t>
            </a:r>
            <a:r>
              <a:rPr lang="tr-TR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hornfels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ve sağda plajiyoklaz ile, </a:t>
            </a:r>
            <a:r>
              <a:rPr lang="tr-TR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mikroklin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ve kuvars egemen granit. Plajiyoklazda ve </a:t>
            </a:r>
            <a:r>
              <a:rPr lang="tr-TR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mikroklinden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ikizlenme</a:t>
            </a: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gözlenebilir. Görünümü alanı 9 mm.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16993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56070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/>
              <a:t>GLOMEROFİRİK VE GLOMEROPORFİRİK DOKULAR</a:t>
            </a:r>
          </a:p>
          <a:p>
            <a:r>
              <a:rPr lang="tr-TR" sz="1600" dirty="0"/>
              <a:t>Bu dokular, volkanik kayaçlarda çeşitli minerallerin bir araya gelip kümelenmesi ile oluşur. Aynı büyüklükte ise </a:t>
            </a:r>
            <a:r>
              <a:rPr lang="tr-TR" sz="1600" dirty="0" err="1"/>
              <a:t>glomerofirik</a:t>
            </a:r>
            <a:r>
              <a:rPr lang="tr-TR" sz="1600" dirty="0"/>
              <a:t>, farklı büyüklükte iseler </a:t>
            </a:r>
            <a:r>
              <a:rPr lang="tr-TR" sz="1600" dirty="0" err="1"/>
              <a:t>glomeroporfiritik</a:t>
            </a:r>
            <a:r>
              <a:rPr lang="tr-TR" sz="1600" dirty="0"/>
              <a:t> adını alırlar. Aynı minerale ait kristallerin bir araya gelmesi ile </a:t>
            </a:r>
            <a:r>
              <a:rPr lang="tr-TR" sz="1600" dirty="0" err="1"/>
              <a:t>sinosis</a:t>
            </a:r>
            <a:r>
              <a:rPr lang="tr-TR" sz="1600" dirty="0"/>
              <a:t> dokuları gelişir. </a:t>
            </a:r>
            <a:r>
              <a:rPr lang="tr-TR" sz="1600" dirty="0" err="1"/>
              <a:t>Porfiritik</a:t>
            </a:r>
            <a:r>
              <a:rPr lang="tr-TR" sz="1600" dirty="0"/>
              <a:t> doku yapısını tanımlar. Bunlar yüzey gerilmesiyle kristal kümelerinin oluştuğu kristal büyümesine bağlı olarak iç içe nüfus etmesiyle sabit yerde </a:t>
            </a:r>
            <a:r>
              <a:rPr lang="tr-TR" sz="1600" dirty="0" err="1"/>
              <a:t>Synneusis</a:t>
            </a:r>
            <a:r>
              <a:rPr lang="tr-TR" sz="1600" dirty="0"/>
              <a:t> olarak bilinen prosesle şekillenirler. </a:t>
            </a:r>
            <a:r>
              <a:rPr lang="tr-TR" sz="1600" dirty="0" err="1"/>
              <a:t>Glomerokristaller</a:t>
            </a:r>
            <a:r>
              <a:rPr lang="tr-TR" sz="1600" dirty="0"/>
              <a:t> kristal yerleşmesiyle kristal ayrışmasında </a:t>
            </a:r>
            <a:r>
              <a:rPr lang="tr-TR" sz="1600" dirty="0" err="1"/>
              <a:t>glomerokristal</a:t>
            </a:r>
            <a:r>
              <a:rPr lang="tr-TR" sz="1600" dirty="0"/>
              <a:t> yoğunluğunun onu oluşturan fazlarının ortalaması olduğundan önemli bir husustur. </a:t>
            </a:r>
            <a:r>
              <a:rPr lang="tr-TR" sz="1600" dirty="0" err="1"/>
              <a:t>Glomerokristlerin</a:t>
            </a:r>
            <a:r>
              <a:rPr lang="tr-TR" sz="1600" dirty="0"/>
              <a:t> formasyonu etrafında ki magmadan daha az yoğun olarak bazik sokulum içine yerleşen </a:t>
            </a:r>
            <a:r>
              <a:rPr lang="tr-TR" sz="1600" dirty="0" err="1"/>
              <a:t>plajiyoklas</a:t>
            </a:r>
            <a:r>
              <a:rPr lang="tr-TR" sz="1600" dirty="0"/>
              <a:t>  kristallerinin yerleşmesini kısmen açıklayabilir. (S</a:t>
            </a:r>
            <a:r>
              <a:rPr lang="en-US" sz="1600" dirty="0" err="1"/>
              <a:t>ometimes</a:t>
            </a:r>
            <a:r>
              <a:rPr lang="en-US" sz="1600" dirty="0"/>
              <a:t> only some of several </a:t>
            </a:r>
            <a:r>
              <a:rPr lang="en-US" sz="1600" dirty="0" err="1"/>
              <a:t>phenocryst</a:t>
            </a:r>
            <a:r>
              <a:rPr lang="en-US" sz="1600" dirty="0"/>
              <a:t> species may be so aggregated, suggesting that those species not involved belong to a later period of </a:t>
            </a:r>
            <a:r>
              <a:rPr lang="en-US" sz="1600" dirty="0" err="1"/>
              <a:t>intratelluric</a:t>
            </a:r>
            <a:r>
              <a:rPr lang="en-US" sz="1600" dirty="0"/>
              <a:t> crystallization</a:t>
            </a:r>
            <a:r>
              <a:rPr lang="tr-TR" sz="1600" dirty="0"/>
              <a:t> )= bazen sadece çeşitli </a:t>
            </a:r>
            <a:r>
              <a:rPr lang="tr-TR" sz="1600" dirty="0" err="1"/>
              <a:t>fenokrist</a:t>
            </a:r>
            <a:r>
              <a:rPr lang="tr-TR" sz="1600" dirty="0"/>
              <a:t> türlerinin bazıları çok kümelenebilir, dünyanın derinliklerinde olan </a:t>
            </a:r>
            <a:r>
              <a:rPr lang="tr-TR" sz="1600" dirty="0" err="1"/>
              <a:t>kristalizasyonun</a:t>
            </a:r>
            <a:r>
              <a:rPr lang="tr-TR" sz="1600" dirty="0"/>
              <a:t> daha sonraki periyotlarına ait bu türlerin yer almadığı öne sürülmektedir. Bazı </a:t>
            </a:r>
            <a:r>
              <a:rPr lang="tr-TR" sz="1600" dirty="0" err="1"/>
              <a:t>glomeroporfiritik</a:t>
            </a:r>
            <a:r>
              <a:rPr lang="tr-TR" sz="1600" dirty="0"/>
              <a:t> kümeler </a:t>
            </a:r>
            <a:r>
              <a:rPr lang="tr-TR" sz="1600" dirty="0" err="1"/>
              <a:t>dokusal</a:t>
            </a:r>
            <a:r>
              <a:rPr lang="tr-TR" sz="1600" dirty="0"/>
              <a:t> olarak daha kompleks malzemelerin birlikteliğini belki erken parçalanmış malzeme pekişmesini temsil eder. </a:t>
            </a:r>
          </a:p>
          <a:p>
            <a:r>
              <a:rPr lang="tr-TR" sz="1600" dirty="0" err="1"/>
              <a:t>Glomeroporfiritik</a:t>
            </a:r>
            <a:r>
              <a:rPr lang="tr-TR" sz="1600" dirty="0"/>
              <a:t> dokular genellikle ve sık sık bazalt kayaları içinde </a:t>
            </a:r>
            <a:r>
              <a:rPr lang="tr-TR" sz="1600" dirty="0" err="1"/>
              <a:t>plajiyoklas</a:t>
            </a:r>
            <a:r>
              <a:rPr lang="tr-TR" sz="1600" dirty="0"/>
              <a:t> ve piroksen içerir. Ama özellikle andezit ve dasit içinde yaygındır. </a:t>
            </a:r>
          </a:p>
          <a:p>
            <a:pPr marL="0" indent="0">
              <a:buNone/>
            </a:pPr>
            <a:endParaRPr lang="tr-TR" sz="1400" dirty="0"/>
          </a:p>
        </p:txBody>
      </p:sp>
      <p:pic>
        <p:nvPicPr>
          <p:cNvPr id="4" name="Resi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30" y="4201068"/>
            <a:ext cx="3630295" cy="2160000"/>
          </a:xfrm>
          <a:prstGeom prst="rect">
            <a:avLst/>
          </a:prstGeom>
        </p:spPr>
      </p:pic>
      <p:pic>
        <p:nvPicPr>
          <p:cNvPr id="5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60" y="4201068"/>
            <a:ext cx="369125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İMPLİKASYON DOKULARI: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027906"/>
            <a:ext cx="10515600" cy="4351338"/>
          </a:xfrm>
        </p:spPr>
        <p:txBody>
          <a:bodyPr>
            <a:normAutofit/>
          </a:bodyPr>
          <a:lstStyle/>
          <a:p>
            <a:r>
              <a:rPr lang="tr-TR" sz="1600" dirty="0"/>
              <a:t>Grafik Doku: Köşeli ve ince-uzun çubuk şeklinde kuvars kristallerinin </a:t>
            </a:r>
            <a:r>
              <a:rPr lang="tr-TR" sz="1600" dirty="0" err="1"/>
              <a:t>K.Feldspat</a:t>
            </a:r>
            <a:r>
              <a:rPr lang="tr-TR" sz="1600" dirty="0"/>
              <a:t> içinde dizilmiş durumda olmasıdır. Dokuyu gösteren kayaca “yazı graniti”... Grafik doku, daha iri bir mineralin daha küçük taneleri çevrelemesi olan </a:t>
            </a:r>
            <a:r>
              <a:rPr lang="tr-TR" sz="1600" dirty="0" err="1"/>
              <a:t>poikilitik</a:t>
            </a:r>
            <a:r>
              <a:rPr lang="tr-TR" sz="1600" dirty="0"/>
              <a:t> dokuya benzerdir, ancak </a:t>
            </a:r>
            <a:r>
              <a:rPr lang="tr-TR" sz="1600" dirty="0" err="1"/>
              <a:t>pegmatitik</a:t>
            </a:r>
            <a:r>
              <a:rPr lang="tr-TR" sz="1600" dirty="0"/>
              <a:t> </a:t>
            </a:r>
            <a:r>
              <a:rPr lang="tr-TR" sz="1600" dirty="0" err="1"/>
              <a:t>granitoyit</a:t>
            </a:r>
            <a:r>
              <a:rPr lang="tr-TR" sz="1600" dirty="0"/>
              <a:t> kayaçlarda meydana gelen bu doku çok iri bir alkali feldspat kristalinin aynı </a:t>
            </a:r>
            <a:r>
              <a:rPr lang="tr-TR" sz="1600" dirty="0" err="1"/>
              <a:t>kristalografik</a:t>
            </a:r>
            <a:r>
              <a:rPr lang="tr-TR" sz="1600" dirty="0"/>
              <a:t> yönelime sahip daha küçük kuvars tanelerini çevrelemesinden meydana gelmektedir. Grafik dokuların sulu bir sıvı faz mevcudiyetinde bir silikat eriyikten aynı anda kristalleştirmeyle geldiği düşünülmektedir. </a:t>
            </a:r>
            <a:r>
              <a:rPr lang="tr-TR" sz="1600" dirty="0" err="1"/>
              <a:t>Granitoidlerde</a:t>
            </a:r>
            <a:r>
              <a:rPr lang="tr-TR" sz="1600" dirty="0"/>
              <a:t> yaygın gözlenir ve </a:t>
            </a:r>
            <a:r>
              <a:rPr lang="tr-TR" sz="1600" dirty="0" err="1"/>
              <a:t>granitik</a:t>
            </a:r>
            <a:r>
              <a:rPr lang="tr-TR" sz="1600" dirty="0"/>
              <a:t> magmanın hızlı soğumasını işaret eder.</a:t>
            </a:r>
          </a:p>
          <a:p>
            <a:r>
              <a:rPr lang="tr-TR" sz="1600" dirty="0" err="1"/>
              <a:t>Mirmekitlerin</a:t>
            </a:r>
            <a:r>
              <a:rPr lang="tr-TR" sz="1600" dirty="0"/>
              <a:t> plajiyoklaz </a:t>
            </a:r>
            <a:r>
              <a:rPr lang="tr-TR" sz="1600" dirty="0" err="1"/>
              <a:t>feldispatı</a:t>
            </a:r>
            <a:r>
              <a:rPr lang="tr-TR" sz="1600" dirty="0"/>
              <a:t> ile alkali </a:t>
            </a:r>
            <a:r>
              <a:rPr lang="tr-TR" sz="1600" dirty="0" err="1"/>
              <a:t>feldispatın</a:t>
            </a:r>
            <a:r>
              <a:rPr lang="tr-TR" sz="1600" dirty="0"/>
              <a:t> yer </a:t>
            </a:r>
            <a:r>
              <a:rPr lang="tr-TR" sz="1600" dirty="0" err="1"/>
              <a:t>degiştirmesiyle</a:t>
            </a:r>
            <a:r>
              <a:rPr lang="tr-TR" sz="1600" dirty="0"/>
              <a:t> aşırı kuvarsın üremesi nedeniyle </a:t>
            </a:r>
            <a:r>
              <a:rPr lang="tr-TR" sz="1600" dirty="0" err="1"/>
              <a:t>metasomatizma</a:t>
            </a:r>
            <a:r>
              <a:rPr lang="tr-TR" sz="1600" dirty="0"/>
              <a:t> sonucu oluştuğu düşünülmektedir. </a:t>
            </a:r>
            <a:r>
              <a:rPr lang="tr-TR" sz="1600" dirty="0" err="1"/>
              <a:t>Metasomatizma</a:t>
            </a:r>
            <a:r>
              <a:rPr lang="tr-TR" sz="1600" dirty="0"/>
              <a:t> sokulumla ilişkili son aşama sulu akışkanlarla ortaya çıkabilir. Kalsiyum </a:t>
            </a:r>
            <a:r>
              <a:rPr lang="tr-TR" sz="1600" dirty="0" err="1"/>
              <a:t>metazomatizması</a:t>
            </a:r>
            <a:r>
              <a:rPr lang="tr-TR" sz="1600" dirty="0"/>
              <a:t> doğrudan orijinal alkali </a:t>
            </a:r>
            <a:r>
              <a:rPr lang="tr-TR" sz="1600" dirty="0" err="1"/>
              <a:t>feldispatı</a:t>
            </a:r>
            <a:r>
              <a:rPr lang="tr-TR" sz="1600" dirty="0"/>
              <a:t> </a:t>
            </a:r>
            <a:r>
              <a:rPr lang="tr-TR" sz="1600" dirty="0" err="1"/>
              <a:t>mirmekit</a:t>
            </a:r>
            <a:r>
              <a:rPr lang="tr-TR" sz="1600" dirty="0"/>
              <a:t> ile yer değiştirebilir. </a:t>
            </a:r>
            <a:r>
              <a:rPr lang="tr-TR" sz="1600" dirty="0" err="1"/>
              <a:t>Potasik</a:t>
            </a:r>
            <a:r>
              <a:rPr lang="tr-TR" sz="1600" dirty="0"/>
              <a:t> </a:t>
            </a:r>
            <a:r>
              <a:rPr lang="tr-TR" sz="1600" dirty="0" err="1"/>
              <a:t>metasomatizma</a:t>
            </a:r>
            <a:r>
              <a:rPr lang="tr-TR" sz="1600" dirty="0"/>
              <a:t> yer değiştirmenin tamamlanmadığı </a:t>
            </a:r>
            <a:r>
              <a:rPr lang="tr-TR" sz="1600" dirty="0" err="1"/>
              <a:t>mirmektit</a:t>
            </a:r>
            <a:r>
              <a:rPr lang="tr-TR" sz="1600" dirty="0"/>
              <a:t> oluşturmasıyla </a:t>
            </a:r>
            <a:r>
              <a:rPr lang="tr-TR" sz="1600" dirty="0" err="1"/>
              <a:t>plajiyoklasdan</a:t>
            </a:r>
            <a:r>
              <a:rPr lang="tr-TR" sz="1600" dirty="0"/>
              <a:t>  ikincil </a:t>
            </a:r>
            <a:r>
              <a:rPr lang="tr-TR" sz="1600" dirty="0" err="1"/>
              <a:t>potasik</a:t>
            </a:r>
            <a:r>
              <a:rPr lang="tr-TR" sz="1600" dirty="0"/>
              <a:t> feldspat üretebilir .</a:t>
            </a:r>
            <a:r>
              <a:rPr lang="tr-TR" sz="1600" dirty="0" err="1"/>
              <a:t>Mirmekit</a:t>
            </a:r>
            <a:r>
              <a:rPr lang="tr-TR" sz="1600" dirty="0"/>
              <a:t> doku bir </a:t>
            </a:r>
            <a:r>
              <a:rPr lang="tr-TR" sz="1600" dirty="0" err="1"/>
              <a:t>simplektit</a:t>
            </a:r>
            <a:r>
              <a:rPr lang="tr-TR" sz="1600" dirty="0"/>
              <a:t> türüdür.</a:t>
            </a:r>
          </a:p>
          <a:p>
            <a:endParaRPr lang="tr-TR" dirty="0"/>
          </a:p>
        </p:txBody>
      </p:sp>
      <p:pic>
        <p:nvPicPr>
          <p:cNvPr id="4" name="Resi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" y="3818572"/>
            <a:ext cx="4046220" cy="2695575"/>
          </a:xfrm>
          <a:prstGeom prst="rect">
            <a:avLst/>
          </a:prstGeom>
        </p:spPr>
      </p:pic>
      <p:pic>
        <p:nvPicPr>
          <p:cNvPr id="5" name="Resi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8572"/>
            <a:ext cx="3527425" cy="26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84"/>
            <a:ext cx="10515600" cy="5754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Pertitik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Dokular</a:t>
            </a: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4584"/>
            <a:ext cx="10515600" cy="4351338"/>
          </a:xfrm>
        </p:spPr>
        <p:txBody>
          <a:bodyPr>
            <a:normAutofit/>
          </a:bodyPr>
          <a:lstStyle/>
          <a:p>
            <a:r>
              <a:rPr lang="tr-TR" sz="1600" dirty="0" err="1"/>
              <a:t>Pertitik</a:t>
            </a:r>
            <a:r>
              <a:rPr lang="tr-TR" sz="1600" dirty="0"/>
              <a:t> doku: Bir </a:t>
            </a:r>
            <a:r>
              <a:rPr lang="tr-TR" sz="1600" dirty="0" err="1"/>
              <a:t>pertit</a:t>
            </a:r>
            <a:r>
              <a:rPr lang="tr-TR" sz="1600" dirty="0"/>
              <a:t> katı eğri altında kalan </a:t>
            </a:r>
            <a:r>
              <a:rPr lang="tr-TR" sz="1600" dirty="0" err="1"/>
              <a:t>eksolüsyon</a:t>
            </a:r>
            <a:r>
              <a:rPr lang="tr-TR" sz="1600" dirty="0"/>
              <a:t> ( karışmayan iki mineral) sonucunda </a:t>
            </a:r>
            <a:r>
              <a:rPr lang="tr-TR" sz="1600" dirty="0" err="1"/>
              <a:t>potasik</a:t>
            </a:r>
            <a:r>
              <a:rPr lang="tr-TR" sz="1600" dirty="0"/>
              <a:t> ve </a:t>
            </a:r>
            <a:r>
              <a:rPr lang="tr-TR" sz="1600" dirty="0" err="1"/>
              <a:t>sodik</a:t>
            </a:r>
            <a:r>
              <a:rPr lang="tr-TR" sz="1600" dirty="0"/>
              <a:t> </a:t>
            </a:r>
            <a:r>
              <a:rPr lang="tr-TR" sz="1600" dirty="0" err="1"/>
              <a:t>feldispatın</a:t>
            </a:r>
            <a:r>
              <a:rPr lang="tr-TR" sz="1600" dirty="0"/>
              <a:t> bir iç içe büyümesidir. Ancak yüksek sıcaklıklarda katı çözelti oluşturabilen </a:t>
            </a:r>
            <a:r>
              <a:rPr lang="tr-TR" sz="1600" dirty="0" err="1"/>
              <a:t>albit</a:t>
            </a:r>
            <a:r>
              <a:rPr lang="tr-TR" sz="1600" dirty="0"/>
              <a:t> (</a:t>
            </a:r>
            <a:r>
              <a:rPr lang="tr-TR" sz="1600" dirty="0" err="1"/>
              <a:t>Na-Feldispat</a:t>
            </a:r>
            <a:r>
              <a:rPr lang="tr-TR" sz="1600" dirty="0"/>
              <a:t>) ve </a:t>
            </a:r>
            <a:r>
              <a:rPr lang="tr-TR" sz="1600" dirty="0" err="1"/>
              <a:t>ortoklas</a:t>
            </a:r>
            <a:r>
              <a:rPr lang="tr-TR" sz="1600" dirty="0"/>
              <a:t> (K-</a:t>
            </a:r>
            <a:r>
              <a:rPr lang="tr-TR" sz="1600" dirty="0" err="1"/>
              <a:t>Feldispat</a:t>
            </a:r>
            <a:r>
              <a:rPr lang="tr-TR" sz="1600" dirty="0"/>
              <a:t>) karışımı soğuduğunda bir kısmı K diğer kısmı ise </a:t>
            </a:r>
            <a:r>
              <a:rPr lang="tr-TR" sz="1600" dirty="0" err="1"/>
              <a:t>Na</a:t>
            </a:r>
            <a:r>
              <a:rPr lang="tr-TR" sz="1600" dirty="0"/>
              <a:t> bakımından zengin olan ve </a:t>
            </a:r>
            <a:r>
              <a:rPr lang="tr-TR" sz="1600" dirty="0" err="1"/>
              <a:t>kristaleografik</a:t>
            </a:r>
            <a:r>
              <a:rPr lang="tr-TR" sz="1600" dirty="0"/>
              <a:t> olarak birbirine göre yönlenmiş iki ayrı </a:t>
            </a:r>
            <a:r>
              <a:rPr lang="tr-TR" sz="1600" dirty="0" err="1"/>
              <a:t>feldispat</a:t>
            </a:r>
            <a:r>
              <a:rPr lang="tr-TR" sz="1600" dirty="0"/>
              <a:t> fazına ayrılır (</a:t>
            </a:r>
            <a:r>
              <a:rPr lang="tr-TR" sz="1600" dirty="0" err="1"/>
              <a:t>eksolüsyon</a:t>
            </a:r>
            <a:r>
              <a:rPr lang="tr-TR" sz="1600" dirty="0"/>
              <a:t>). </a:t>
            </a:r>
            <a:r>
              <a:rPr lang="tr-TR" sz="1600" dirty="0" err="1"/>
              <a:t>Pertit</a:t>
            </a:r>
            <a:r>
              <a:rPr lang="tr-TR" sz="1600" dirty="0"/>
              <a:t> yapıları K-</a:t>
            </a:r>
            <a:r>
              <a:rPr lang="tr-TR" sz="1600" dirty="0" err="1"/>
              <a:t>feldispatlar</a:t>
            </a:r>
            <a:r>
              <a:rPr lang="tr-TR" sz="1600" dirty="0"/>
              <a:t> içindeki </a:t>
            </a:r>
            <a:r>
              <a:rPr lang="tr-TR" sz="1600" dirty="0" err="1"/>
              <a:t>Na-feldispat</a:t>
            </a:r>
            <a:r>
              <a:rPr lang="tr-TR" sz="1600" dirty="0"/>
              <a:t> (</a:t>
            </a:r>
            <a:r>
              <a:rPr lang="tr-TR" sz="1600" dirty="0" err="1"/>
              <a:t>albit</a:t>
            </a:r>
            <a:r>
              <a:rPr lang="tr-TR" sz="1600" dirty="0"/>
              <a:t>) </a:t>
            </a:r>
            <a:r>
              <a:rPr lang="tr-TR" sz="1600" dirty="0" err="1"/>
              <a:t>eksolüsyonlarından</a:t>
            </a:r>
            <a:r>
              <a:rPr lang="tr-TR" sz="1600" dirty="0"/>
              <a:t> meydana gelir. </a:t>
            </a:r>
            <a:r>
              <a:rPr lang="tr-TR" sz="1600" dirty="0" err="1"/>
              <a:t>Pertit</a:t>
            </a:r>
            <a:r>
              <a:rPr lang="tr-TR" sz="1600" dirty="0"/>
              <a:t> bir kabarcık veya düzensiz lamellere sahip, ve terimi genellikle </a:t>
            </a:r>
            <a:r>
              <a:rPr lang="tr-TR" sz="1600" dirty="0" err="1"/>
              <a:t>feldispatlarda</a:t>
            </a:r>
            <a:r>
              <a:rPr lang="tr-TR" sz="1600" dirty="0"/>
              <a:t> </a:t>
            </a:r>
            <a:r>
              <a:rPr lang="tr-TR" sz="1600" dirty="0" err="1"/>
              <a:t>eksolüsyonun</a:t>
            </a:r>
            <a:r>
              <a:rPr lang="tr-TR" sz="1600" dirty="0"/>
              <a:t> tüm tiplerinin tanımlamak için kullanılır. Mikroskop yardımıyla gözlenebilen </a:t>
            </a:r>
            <a:r>
              <a:rPr lang="tr-TR" sz="1600" dirty="0" err="1"/>
              <a:t>pertit</a:t>
            </a:r>
            <a:r>
              <a:rPr lang="tr-TR" sz="1600" dirty="0"/>
              <a:t> mikro </a:t>
            </a:r>
            <a:r>
              <a:rPr lang="tr-TR" sz="1600" dirty="0" err="1"/>
              <a:t>pertit</a:t>
            </a:r>
            <a:r>
              <a:rPr lang="tr-TR" sz="1600" dirty="0"/>
              <a:t> olarak isimlendirilir. </a:t>
            </a:r>
            <a:r>
              <a:rPr lang="tr-TR" sz="1600" dirty="0" err="1"/>
              <a:t>Pertit</a:t>
            </a:r>
            <a:r>
              <a:rPr lang="tr-TR" sz="1600" dirty="0"/>
              <a:t> bu lameller içinde ancak görülebiliyorsa mikroskop altında o zaman </a:t>
            </a:r>
            <a:r>
              <a:rPr lang="tr-TR" sz="1600" dirty="0" err="1"/>
              <a:t>kriptopertit</a:t>
            </a:r>
            <a:r>
              <a:rPr lang="tr-TR" sz="1600" dirty="0"/>
              <a:t> olarak adlandırılır. </a:t>
            </a:r>
            <a:r>
              <a:rPr lang="tr-TR" sz="1600" dirty="0" err="1"/>
              <a:t>Mezo</a:t>
            </a:r>
            <a:r>
              <a:rPr lang="tr-TR" sz="1600" dirty="0"/>
              <a:t> </a:t>
            </a:r>
            <a:r>
              <a:rPr lang="tr-TR" sz="1600" dirty="0" err="1"/>
              <a:t>pertit</a:t>
            </a:r>
            <a:r>
              <a:rPr lang="tr-TR" sz="1600" dirty="0"/>
              <a:t> terimi </a:t>
            </a:r>
            <a:r>
              <a:rPr lang="tr-TR" sz="1600" dirty="0" err="1"/>
              <a:t>sodik</a:t>
            </a:r>
            <a:r>
              <a:rPr lang="tr-TR" sz="1600" dirty="0"/>
              <a:t> ve </a:t>
            </a:r>
            <a:r>
              <a:rPr lang="tr-TR" sz="1600" dirty="0" err="1"/>
              <a:t>potassik</a:t>
            </a:r>
            <a:r>
              <a:rPr lang="tr-TR" sz="1600" dirty="0"/>
              <a:t> </a:t>
            </a:r>
            <a:r>
              <a:rPr lang="tr-TR" sz="1600" dirty="0" err="1"/>
              <a:t>feldispatlar</a:t>
            </a:r>
            <a:r>
              <a:rPr lang="tr-TR" sz="1600" dirty="0"/>
              <a:t> geniş denk bollukta olduğunda kullanılır.  </a:t>
            </a:r>
            <a:r>
              <a:rPr lang="tr-TR" sz="1600" dirty="0" err="1"/>
              <a:t>Feldispatlar</a:t>
            </a:r>
            <a:r>
              <a:rPr lang="tr-TR" sz="1600" dirty="0"/>
              <a:t> içinde </a:t>
            </a:r>
            <a:r>
              <a:rPr lang="tr-TR" sz="1600" dirty="0" err="1"/>
              <a:t>eksolüsyon</a:t>
            </a:r>
            <a:r>
              <a:rPr lang="tr-TR" sz="1600" dirty="0"/>
              <a:t> Plajiyoklaz katı solüsyon serisinin en son üyesi olan </a:t>
            </a:r>
            <a:r>
              <a:rPr lang="tr-TR" sz="1600" dirty="0" err="1"/>
              <a:t>sodik</a:t>
            </a:r>
            <a:r>
              <a:rPr lang="tr-TR" sz="1600" dirty="0"/>
              <a:t> alkali </a:t>
            </a:r>
            <a:r>
              <a:rPr lang="tr-TR" sz="1600" dirty="0" err="1"/>
              <a:t>feldispat</a:t>
            </a:r>
            <a:r>
              <a:rPr lang="tr-TR" sz="1600" dirty="0"/>
              <a:t> (</a:t>
            </a:r>
            <a:r>
              <a:rPr lang="tr-TR" sz="1600" dirty="0" err="1"/>
              <a:t>albit</a:t>
            </a:r>
            <a:r>
              <a:rPr lang="tr-TR" sz="1600" dirty="0"/>
              <a:t>) ve </a:t>
            </a:r>
            <a:r>
              <a:rPr lang="tr-TR" sz="1600" dirty="0" err="1"/>
              <a:t>potasik</a:t>
            </a:r>
            <a:r>
              <a:rPr lang="tr-TR" sz="1600" dirty="0"/>
              <a:t> </a:t>
            </a:r>
            <a:r>
              <a:rPr lang="tr-TR" sz="1600" dirty="0" err="1"/>
              <a:t>feldispat</a:t>
            </a:r>
            <a:r>
              <a:rPr lang="tr-TR" sz="1600" dirty="0"/>
              <a:t> arasında oluşur</a:t>
            </a:r>
            <a:r>
              <a:rPr lang="tr-TR" sz="1600" dirty="0" smtClean="0"/>
              <a:t>.</a:t>
            </a:r>
            <a:endParaRPr lang="en-US" sz="1600" dirty="0" smtClean="0"/>
          </a:p>
          <a:p>
            <a:r>
              <a:rPr lang="tr-TR" sz="1700" dirty="0" err="1"/>
              <a:t>Pertit</a:t>
            </a:r>
            <a:r>
              <a:rPr lang="tr-TR" sz="1700" dirty="0"/>
              <a:t> içinde </a:t>
            </a:r>
            <a:r>
              <a:rPr lang="tr-TR" sz="1700" dirty="0" err="1"/>
              <a:t>sodik</a:t>
            </a:r>
            <a:r>
              <a:rPr lang="tr-TR" sz="1700" dirty="0"/>
              <a:t> </a:t>
            </a:r>
            <a:r>
              <a:rPr lang="tr-TR" sz="1700" dirty="0" err="1"/>
              <a:t>feldispat</a:t>
            </a:r>
            <a:r>
              <a:rPr lang="tr-TR" sz="1700" dirty="0"/>
              <a:t> magmatik kayaçların sınıflandırılması için mineral bolluğunu tanımlamakta bir alkali </a:t>
            </a:r>
            <a:r>
              <a:rPr lang="tr-TR" sz="1700" dirty="0" err="1"/>
              <a:t>feldispat</a:t>
            </a:r>
            <a:r>
              <a:rPr lang="tr-TR" sz="1700" dirty="0"/>
              <a:t> gibi kabul edilir. </a:t>
            </a:r>
            <a:r>
              <a:rPr lang="tr-TR" sz="1700" dirty="0" err="1"/>
              <a:t>Pertit</a:t>
            </a:r>
            <a:r>
              <a:rPr lang="tr-TR" sz="1700" dirty="0"/>
              <a:t> ve </a:t>
            </a:r>
            <a:r>
              <a:rPr lang="tr-TR" sz="1700" dirty="0" err="1"/>
              <a:t>antipertit</a:t>
            </a:r>
            <a:r>
              <a:rPr lang="tr-TR" sz="1700" dirty="0"/>
              <a:t> oluşturmak için </a:t>
            </a:r>
            <a:r>
              <a:rPr lang="tr-TR" sz="1700" dirty="0" err="1"/>
              <a:t>feldispatlarda</a:t>
            </a:r>
            <a:r>
              <a:rPr lang="tr-TR" sz="1700" dirty="0"/>
              <a:t> </a:t>
            </a:r>
            <a:r>
              <a:rPr lang="tr-TR" sz="1700" dirty="0" err="1"/>
              <a:t>eksolüsyon</a:t>
            </a:r>
            <a:r>
              <a:rPr lang="tr-TR" sz="1700" dirty="0"/>
              <a:t>, </a:t>
            </a:r>
            <a:r>
              <a:rPr lang="tr-TR" sz="1700" dirty="0" err="1"/>
              <a:t>kristalizasyon</a:t>
            </a:r>
            <a:r>
              <a:rPr lang="tr-TR" sz="1700" dirty="0"/>
              <a:t> sıcaklığı altında ki sıcaklıklarda oluşur ve genellikle hızlı soğudukları için volkanik kayalarda gözlenmez. </a:t>
            </a:r>
            <a:r>
              <a:rPr lang="tr-TR" sz="1700" dirty="0" err="1"/>
              <a:t>Pertit</a:t>
            </a:r>
            <a:r>
              <a:rPr lang="tr-TR" sz="1700" dirty="0"/>
              <a:t> içinde ki </a:t>
            </a:r>
            <a:r>
              <a:rPr lang="tr-TR" sz="1700" dirty="0" err="1"/>
              <a:t>potasik</a:t>
            </a:r>
            <a:r>
              <a:rPr lang="tr-TR" sz="1700" dirty="0"/>
              <a:t> alkali </a:t>
            </a:r>
            <a:r>
              <a:rPr lang="tr-TR" sz="1700" dirty="0" err="1"/>
              <a:t>feldispatı</a:t>
            </a:r>
            <a:r>
              <a:rPr lang="tr-TR" sz="1700" dirty="0"/>
              <a:t> ortoklaz ve </a:t>
            </a:r>
            <a:r>
              <a:rPr lang="tr-TR" sz="1700" dirty="0" err="1"/>
              <a:t>mikroklin</a:t>
            </a:r>
            <a:r>
              <a:rPr lang="tr-TR" sz="1700" dirty="0"/>
              <a:t> gibi bir düşük sıcaklık </a:t>
            </a:r>
            <a:r>
              <a:rPr lang="tr-TR" sz="1700" dirty="0" err="1"/>
              <a:t>feldispatıdır</a:t>
            </a:r>
            <a:r>
              <a:rPr lang="tr-TR" sz="1700" dirty="0"/>
              <a:t>. </a:t>
            </a:r>
          </a:p>
          <a:p>
            <a:endParaRPr lang="tr-TR" sz="1700" dirty="0"/>
          </a:p>
        </p:txBody>
      </p:sp>
      <p:pic>
        <p:nvPicPr>
          <p:cNvPr id="4" name="Resim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6" y="4194855"/>
            <a:ext cx="3694657" cy="2411412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95" y="4194854"/>
            <a:ext cx="3476332" cy="2411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35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83421"/>
            <a:ext cx="10515600" cy="1100455"/>
          </a:xfrm>
        </p:spPr>
        <p:txBody>
          <a:bodyPr>
            <a:normAutofit/>
          </a:bodyPr>
          <a:lstStyle/>
          <a:p>
            <a:r>
              <a:rPr lang="tr-TR" sz="1600" dirty="0" err="1"/>
              <a:t>Pertit</a:t>
            </a:r>
            <a:r>
              <a:rPr lang="tr-TR" sz="1600" dirty="0"/>
              <a:t> tipleri; A: İpliksi </a:t>
            </a:r>
            <a:r>
              <a:rPr lang="tr-TR" sz="1600" dirty="0" err="1"/>
              <a:t>pertit</a:t>
            </a:r>
            <a:r>
              <a:rPr lang="tr-TR" sz="1600" dirty="0"/>
              <a:t>, B: Çubuksu </a:t>
            </a:r>
            <a:r>
              <a:rPr lang="tr-TR" sz="1600" dirty="0" err="1"/>
              <a:t>peritit</a:t>
            </a:r>
            <a:r>
              <a:rPr lang="tr-TR" sz="1600" dirty="0"/>
              <a:t>, C: Şerit </a:t>
            </a:r>
            <a:r>
              <a:rPr lang="tr-TR" sz="1600" dirty="0" err="1"/>
              <a:t>pertit</a:t>
            </a:r>
            <a:r>
              <a:rPr lang="tr-TR" sz="1600" dirty="0"/>
              <a:t>, D: Damar </a:t>
            </a:r>
            <a:r>
              <a:rPr lang="tr-TR" sz="1600" dirty="0" err="1"/>
              <a:t>pertit</a:t>
            </a:r>
            <a:r>
              <a:rPr lang="tr-TR" sz="1600" dirty="0"/>
              <a:t>, E: Yama </a:t>
            </a:r>
            <a:r>
              <a:rPr lang="tr-TR" sz="1600" dirty="0" err="1"/>
              <a:t>pertit</a:t>
            </a:r>
            <a:r>
              <a:rPr lang="tr-TR" sz="1600" dirty="0"/>
              <a:t> (Kırmızı renkli olan kesimler </a:t>
            </a:r>
            <a:r>
              <a:rPr lang="tr-TR" sz="1600" dirty="0" err="1"/>
              <a:t>Albir</a:t>
            </a:r>
            <a:r>
              <a:rPr lang="tr-TR" sz="1600" dirty="0"/>
              <a:t>, Griler ise </a:t>
            </a:r>
            <a:r>
              <a:rPr lang="tr-TR" sz="1600" dirty="0" err="1"/>
              <a:t>ortoz’dur</a:t>
            </a:r>
            <a:r>
              <a:rPr lang="tr-TR" sz="1600" dirty="0"/>
              <a:t>). Foto: İpliksi </a:t>
            </a:r>
            <a:r>
              <a:rPr lang="tr-TR" sz="1600" dirty="0" err="1"/>
              <a:t>pertit</a:t>
            </a:r>
            <a:endParaRPr lang="tr-TR" sz="1600" dirty="0"/>
          </a:p>
          <a:p>
            <a:endParaRPr lang="tr-TR" sz="1600" dirty="0"/>
          </a:p>
        </p:txBody>
      </p:sp>
      <p:pic>
        <p:nvPicPr>
          <p:cNvPr id="4" name="Resi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9" y="1690689"/>
            <a:ext cx="4843644" cy="2884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710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1094</Words>
  <Application>Microsoft Office PowerPoint</Application>
  <PresentationFormat>Widescreen</PresentationFormat>
  <Paragraphs>105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JEM 361 ÖZEL MİNERALOJİ</vt:lpstr>
      <vt:lpstr>PowerPoint Presentation</vt:lpstr>
      <vt:lpstr>Felsik Magmatik Kayalar</vt:lpstr>
      <vt:lpstr>PowerPoint Presentation</vt:lpstr>
      <vt:lpstr>PowerPoint Presentation</vt:lpstr>
      <vt:lpstr>İMPLİKASYON DOKULARI: </vt:lpstr>
      <vt:lpstr>Pertitik Dokular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17</cp:revision>
  <dcterms:created xsi:type="dcterms:W3CDTF">2018-02-08T13:34:19Z</dcterms:created>
  <dcterms:modified xsi:type="dcterms:W3CDTF">2018-02-11T16:47:34Z</dcterms:modified>
</cp:coreProperties>
</file>