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EAD2023-7EB5-480D-BBDB-234A7D25A1B2}"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0CE229-67C6-48D4-9455-F4BD19BD47CD}" type="slidenum">
              <a:rPr lang="tr-TR" smtClean="0"/>
              <a:t>‹#›</a:t>
            </a:fld>
            <a:endParaRPr lang="tr-TR"/>
          </a:p>
        </p:txBody>
      </p:sp>
    </p:spTree>
    <p:extLst>
      <p:ext uri="{BB962C8B-B14F-4D97-AF65-F5344CB8AC3E}">
        <p14:creationId xmlns:p14="http://schemas.microsoft.com/office/powerpoint/2010/main" val="604456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AD2023-7EB5-480D-BBDB-234A7D25A1B2}"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0CE229-67C6-48D4-9455-F4BD19BD47CD}" type="slidenum">
              <a:rPr lang="tr-TR" smtClean="0"/>
              <a:t>‹#›</a:t>
            </a:fld>
            <a:endParaRPr lang="tr-TR"/>
          </a:p>
        </p:txBody>
      </p:sp>
    </p:spTree>
    <p:extLst>
      <p:ext uri="{BB962C8B-B14F-4D97-AF65-F5344CB8AC3E}">
        <p14:creationId xmlns:p14="http://schemas.microsoft.com/office/powerpoint/2010/main" val="3487847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AD2023-7EB5-480D-BBDB-234A7D25A1B2}"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0CE229-67C6-48D4-9455-F4BD19BD47CD}" type="slidenum">
              <a:rPr lang="tr-TR" smtClean="0"/>
              <a:t>‹#›</a:t>
            </a:fld>
            <a:endParaRPr lang="tr-TR"/>
          </a:p>
        </p:txBody>
      </p:sp>
    </p:spTree>
    <p:extLst>
      <p:ext uri="{BB962C8B-B14F-4D97-AF65-F5344CB8AC3E}">
        <p14:creationId xmlns:p14="http://schemas.microsoft.com/office/powerpoint/2010/main" val="2074308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AD2023-7EB5-480D-BBDB-234A7D25A1B2}"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0CE229-67C6-48D4-9455-F4BD19BD47CD}" type="slidenum">
              <a:rPr lang="tr-TR" smtClean="0"/>
              <a:t>‹#›</a:t>
            </a:fld>
            <a:endParaRPr lang="tr-TR"/>
          </a:p>
        </p:txBody>
      </p:sp>
    </p:spTree>
    <p:extLst>
      <p:ext uri="{BB962C8B-B14F-4D97-AF65-F5344CB8AC3E}">
        <p14:creationId xmlns:p14="http://schemas.microsoft.com/office/powerpoint/2010/main" val="3734553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EAD2023-7EB5-480D-BBDB-234A7D25A1B2}"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0CE229-67C6-48D4-9455-F4BD19BD47CD}" type="slidenum">
              <a:rPr lang="tr-TR" smtClean="0"/>
              <a:t>‹#›</a:t>
            </a:fld>
            <a:endParaRPr lang="tr-TR"/>
          </a:p>
        </p:txBody>
      </p:sp>
    </p:spTree>
    <p:extLst>
      <p:ext uri="{BB962C8B-B14F-4D97-AF65-F5344CB8AC3E}">
        <p14:creationId xmlns:p14="http://schemas.microsoft.com/office/powerpoint/2010/main" val="2706214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EAD2023-7EB5-480D-BBDB-234A7D25A1B2}"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0CE229-67C6-48D4-9455-F4BD19BD47CD}" type="slidenum">
              <a:rPr lang="tr-TR" smtClean="0"/>
              <a:t>‹#›</a:t>
            </a:fld>
            <a:endParaRPr lang="tr-TR"/>
          </a:p>
        </p:txBody>
      </p:sp>
    </p:spTree>
    <p:extLst>
      <p:ext uri="{BB962C8B-B14F-4D97-AF65-F5344CB8AC3E}">
        <p14:creationId xmlns:p14="http://schemas.microsoft.com/office/powerpoint/2010/main" val="3404404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EAD2023-7EB5-480D-BBDB-234A7D25A1B2}" type="datetimeFigureOut">
              <a:rPr lang="tr-TR" smtClean="0"/>
              <a:t>27.7.2021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90CE229-67C6-48D4-9455-F4BD19BD47CD}" type="slidenum">
              <a:rPr lang="tr-TR" smtClean="0"/>
              <a:t>‹#›</a:t>
            </a:fld>
            <a:endParaRPr lang="tr-TR"/>
          </a:p>
        </p:txBody>
      </p:sp>
    </p:spTree>
    <p:extLst>
      <p:ext uri="{BB962C8B-B14F-4D97-AF65-F5344CB8AC3E}">
        <p14:creationId xmlns:p14="http://schemas.microsoft.com/office/powerpoint/2010/main" val="373756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EAD2023-7EB5-480D-BBDB-234A7D25A1B2}" type="datetimeFigureOut">
              <a:rPr lang="tr-TR" smtClean="0"/>
              <a:t>27.7.2021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90CE229-67C6-48D4-9455-F4BD19BD47CD}" type="slidenum">
              <a:rPr lang="tr-TR" smtClean="0"/>
              <a:t>‹#›</a:t>
            </a:fld>
            <a:endParaRPr lang="tr-TR"/>
          </a:p>
        </p:txBody>
      </p:sp>
    </p:spTree>
    <p:extLst>
      <p:ext uri="{BB962C8B-B14F-4D97-AF65-F5344CB8AC3E}">
        <p14:creationId xmlns:p14="http://schemas.microsoft.com/office/powerpoint/2010/main" val="1216537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EAD2023-7EB5-480D-BBDB-234A7D25A1B2}" type="datetimeFigureOut">
              <a:rPr lang="tr-TR" smtClean="0"/>
              <a:t>27.7.2021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90CE229-67C6-48D4-9455-F4BD19BD47CD}" type="slidenum">
              <a:rPr lang="tr-TR" smtClean="0"/>
              <a:t>‹#›</a:t>
            </a:fld>
            <a:endParaRPr lang="tr-TR"/>
          </a:p>
        </p:txBody>
      </p:sp>
    </p:spTree>
    <p:extLst>
      <p:ext uri="{BB962C8B-B14F-4D97-AF65-F5344CB8AC3E}">
        <p14:creationId xmlns:p14="http://schemas.microsoft.com/office/powerpoint/2010/main" val="2414094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EAD2023-7EB5-480D-BBDB-234A7D25A1B2}"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0CE229-67C6-48D4-9455-F4BD19BD47CD}" type="slidenum">
              <a:rPr lang="tr-TR" smtClean="0"/>
              <a:t>‹#›</a:t>
            </a:fld>
            <a:endParaRPr lang="tr-TR"/>
          </a:p>
        </p:txBody>
      </p:sp>
    </p:spTree>
    <p:extLst>
      <p:ext uri="{BB962C8B-B14F-4D97-AF65-F5344CB8AC3E}">
        <p14:creationId xmlns:p14="http://schemas.microsoft.com/office/powerpoint/2010/main" val="3484003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EAD2023-7EB5-480D-BBDB-234A7D25A1B2}"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0CE229-67C6-48D4-9455-F4BD19BD47CD}" type="slidenum">
              <a:rPr lang="tr-TR" smtClean="0"/>
              <a:t>‹#›</a:t>
            </a:fld>
            <a:endParaRPr lang="tr-TR"/>
          </a:p>
        </p:txBody>
      </p:sp>
    </p:spTree>
    <p:extLst>
      <p:ext uri="{BB962C8B-B14F-4D97-AF65-F5344CB8AC3E}">
        <p14:creationId xmlns:p14="http://schemas.microsoft.com/office/powerpoint/2010/main" val="4155410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AD2023-7EB5-480D-BBDB-234A7D25A1B2}" type="datetimeFigureOut">
              <a:rPr lang="tr-TR" smtClean="0"/>
              <a:t>27.7.2021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0CE229-67C6-48D4-9455-F4BD19BD47CD}" type="slidenum">
              <a:rPr lang="tr-TR" smtClean="0"/>
              <a:t>‹#›</a:t>
            </a:fld>
            <a:endParaRPr lang="tr-TR"/>
          </a:p>
        </p:txBody>
      </p:sp>
    </p:spTree>
    <p:extLst>
      <p:ext uri="{BB962C8B-B14F-4D97-AF65-F5344CB8AC3E}">
        <p14:creationId xmlns:p14="http://schemas.microsoft.com/office/powerpoint/2010/main" val="660999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4153725"/>
          </a:xfrm>
        </p:spPr>
        <p:txBody>
          <a:bodyPr>
            <a:normAutofit fontScale="90000"/>
          </a:bodyPr>
          <a:lstStyle/>
          <a:p>
            <a:r>
              <a:rPr lang="tr-TR" b="1" dirty="0"/>
              <a:t>TANZİMAT DÖNEMİ OYUN YAZARLIĞI</a:t>
            </a:r>
            <a:r>
              <a:rPr lang="tr-TR" dirty="0"/>
              <a:t/>
            </a:r>
            <a:br>
              <a:rPr lang="tr-TR" dirty="0"/>
            </a:br>
            <a:r>
              <a:rPr lang="tr-TR" b="1" dirty="0"/>
              <a:t>İBRAHİM ŞİNASİ VE </a:t>
            </a:r>
            <a:r>
              <a:rPr lang="tr-TR" b="1" dirty="0" smtClean="0"/>
              <a:t>«ŞAİR EVLENMESİ»</a:t>
            </a:r>
            <a:r>
              <a:rPr lang="tr-TR" dirty="0"/>
              <a:t/>
            </a:r>
            <a:br>
              <a:rPr lang="tr-TR" dirty="0"/>
            </a:br>
            <a:endParaRPr lang="tr-TR" dirty="0"/>
          </a:p>
        </p:txBody>
      </p:sp>
    </p:spTree>
    <p:extLst>
      <p:ext uri="{BB962C8B-B14F-4D97-AF65-F5344CB8AC3E}">
        <p14:creationId xmlns:p14="http://schemas.microsoft.com/office/powerpoint/2010/main" val="2631625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838200" y="612775"/>
            <a:ext cx="10515600" cy="5564188"/>
          </a:xfrm>
        </p:spPr>
        <p:txBody>
          <a:bodyPr>
            <a:normAutofit fontScale="92500" lnSpcReduction="10000"/>
          </a:bodyPr>
          <a:lstStyle/>
          <a:p>
            <a:pPr lvl="0"/>
            <a:r>
              <a:rPr lang="tr-TR" dirty="0"/>
              <a:t>Oyun Yazarlığındaki üç temel eğilim: Uyarlamalar, Melodramlar ve Komediler</a:t>
            </a:r>
          </a:p>
          <a:p>
            <a:pPr lvl="0"/>
            <a:r>
              <a:rPr lang="tr-TR" dirty="0"/>
              <a:t>İbrahim Şinasi’nin 1860 yılında basılan oyunu Şair Evlenmesi</a:t>
            </a:r>
          </a:p>
          <a:p>
            <a:pPr lvl="0"/>
            <a:r>
              <a:rPr lang="tr-TR" dirty="0"/>
              <a:t>Şair </a:t>
            </a:r>
            <a:r>
              <a:rPr lang="tr-TR" dirty="0" err="1"/>
              <a:t>Evlenmesi’nin</a:t>
            </a:r>
            <a:r>
              <a:rPr lang="tr-TR" dirty="0"/>
              <a:t> Batılı anlamda ilk Türkçe metin olduğu dair tartışmalar</a:t>
            </a:r>
          </a:p>
          <a:p>
            <a:pPr lvl="0"/>
            <a:r>
              <a:rPr lang="tr-TR" dirty="0"/>
              <a:t>Şair </a:t>
            </a:r>
            <a:r>
              <a:rPr lang="tr-TR" dirty="0" err="1"/>
              <a:t>Evlenmesi’nden</a:t>
            </a:r>
            <a:r>
              <a:rPr lang="tr-TR" dirty="0"/>
              <a:t> Önceki İlk Türkçe Oyunlar</a:t>
            </a:r>
          </a:p>
          <a:p>
            <a:pPr lvl="0"/>
            <a:r>
              <a:rPr lang="tr-TR" dirty="0"/>
              <a:t>Viyana Doğu Dilleri Okulu</a:t>
            </a:r>
          </a:p>
          <a:p>
            <a:pPr lvl="0"/>
            <a:r>
              <a:rPr lang="tr-TR" dirty="0"/>
              <a:t>Şeyh Hacı Bektaş oyunu</a:t>
            </a:r>
          </a:p>
          <a:p>
            <a:pPr lvl="0"/>
            <a:r>
              <a:rPr lang="tr-TR" dirty="0" err="1"/>
              <a:t>Vakayi</a:t>
            </a:r>
            <a:r>
              <a:rPr lang="tr-TR" dirty="0"/>
              <a:t>-i Acibe ve Havadis-i </a:t>
            </a:r>
            <a:r>
              <a:rPr lang="tr-TR" dirty="0" err="1"/>
              <a:t>Kefşger</a:t>
            </a:r>
            <a:r>
              <a:rPr lang="tr-TR" dirty="0"/>
              <a:t> </a:t>
            </a:r>
            <a:r>
              <a:rPr lang="tr-TR" dirty="0" err="1"/>
              <a:t>Ahmed</a:t>
            </a:r>
            <a:endParaRPr lang="tr-TR" dirty="0"/>
          </a:p>
          <a:p>
            <a:pPr lvl="0"/>
            <a:r>
              <a:rPr lang="tr-TR" dirty="0"/>
              <a:t>Nasreddin Hoca’nın Mansıbı</a:t>
            </a:r>
          </a:p>
          <a:p>
            <a:pPr lvl="0"/>
            <a:r>
              <a:rPr lang="tr-TR" dirty="0"/>
              <a:t>Bekri Mustafa</a:t>
            </a:r>
          </a:p>
          <a:p>
            <a:pPr lvl="0"/>
            <a:r>
              <a:rPr lang="tr-TR" dirty="0"/>
              <a:t>Hikaye-i İbrahim Paşa ve İbrahim-i </a:t>
            </a:r>
            <a:r>
              <a:rPr lang="tr-TR" dirty="0" err="1"/>
              <a:t>Gülşeni</a:t>
            </a:r>
            <a:endParaRPr lang="tr-TR" dirty="0"/>
          </a:p>
          <a:p>
            <a:pPr lvl="0"/>
            <a:r>
              <a:rPr lang="tr-TR" dirty="0"/>
              <a:t>San </a:t>
            </a:r>
            <a:r>
              <a:rPr lang="tr-TR" dirty="0" err="1"/>
              <a:t>Lazzaro</a:t>
            </a:r>
            <a:r>
              <a:rPr lang="tr-TR" dirty="0"/>
              <a:t> Oyunları ve </a:t>
            </a:r>
            <a:r>
              <a:rPr lang="tr-TR" dirty="0" err="1"/>
              <a:t>Mıkhitaristler</a:t>
            </a:r>
            <a:endParaRPr lang="tr-TR" dirty="0"/>
          </a:p>
        </p:txBody>
      </p:sp>
    </p:spTree>
    <p:extLst>
      <p:ext uri="{BB962C8B-B14F-4D97-AF65-F5344CB8AC3E}">
        <p14:creationId xmlns:p14="http://schemas.microsoft.com/office/powerpoint/2010/main" val="160385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76656"/>
            <a:ext cx="10515600" cy="5500307"/>
          </a:xfrm>
        </p:spPr>
        <p:txBody>
          <a:bodyPr/>
          <a:lstStyle/>
          <a:p>
            <a:pPr lvl="0"/>
            <a:r>
              <a:rPr lang="tr-TR" dirty="0"/>
              <a:t>İbrahim Şinasi</a:t>
            </a:r>
          </a:p>
          <a:p>
            <a:pPr lvl="0"/>
            <a:r>
              <a:rPr lang="tr-TR" dirty="0"/>
              <a:t>Şinasi’nin Sözlüğü</a:t>
            </a:r>
          </a:p>
          <a:p>
            <a:pPr lvl="0"/>
            <a:r>
              <a:rPr lang="tr-TR" dirty="0"/>
              <a:t>Tasvir-i Efkar ve Tercüman-ı Ahval</a:t>
            </a:r>
          </a:p>
          <a:p>
            <a:pPr lvl="0"/>
            <a:r>
              <a:rPr lang="tr-TR" dirty="0"/>
              <a:t>Şair Evlenmesi</a:t>
            </a:r>
          </a:p>
          <a:p>
            <a:pPr lvl="0"/>
            <a:r>
              <a:rPr lang="tr-TR" dirty="0"/>
              <a:t>Sentez fikri ve oyunun tarihsel önemi</a:t>
            </a:r>
          </a:p>
          <a:p>
            <a:pPr lvl="0"/>
            <a:r>
              <a:rPr lang="tr-TR" dirty="0"/>
              <a:t>Oyunda Batılı ve Geleneksel Türk tiyatrosuna ait formların kullanılması</a:t>
            </a:r>
          </a:p>
          <a:p>
            <a:pPr lvl="0"/>
            <a:r>
              <a:rPr lang="tr-TR" dirty="0"/>
              <a:t>Oyundaki çatışma ve konular</a:t>
            </a:r>
          </a:p>
          <a:p>
            <a:pPr lvl="0"/>
            <a:r>
              <a:rPr lang="tr-TR" dirty="0"/>
              <a:t>Oyundaki komedi yapısı</a:t>
            </a:r>
          </a:p>
          <a:p>
            <a:pPr lvl="0"/>
            <a:r>
              <a:rPr lang="tr-TR" dirty="0"/>
              <a:t>Oyun kişileri ve özellikleri</a:t>
            </a:r>
          </a:p>
          <a:p>
            <a:pPr lvl="0"/>
            <a:r>
              <a:rPr lang="tr-TR" dirty="0"/>
              <a:t>Oyundaki mahalle yaşantısı/kültürü</a:t>
            </a:r>
          </a:p>
          <a:p>
            <a:endParaRPr lang="tr-TR" dirty="0"/>
          </a:p>
        </p:txBody>
      </p:sp>
    </p:spTree>
    <p:extLst>
      <p:ext uri="{BB962C8B-B14F-4D97-AF65-F5344CB8AC3E}">
        <p14:creationId xmlns:p14="http://schemas.microsoft.com/office/powerpoint/2010/main" val="1219010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838200" y="795338"/>
            <a:ext cx="10515600" cy="5381625"/>
          </a:xfrm>
        </p:spPr>
        <p:txBody>
          <a:bodyPr/>
          <a:lstStyle/>
          <a:p>
            <a:r>
              <a:rPr lang="tr-TR" dirty="0"/>
              <a:t>Tanpınar’a göre oyunun “konusu, iş bilir, aklı </a:t>
            </a:r>
            <a:r>
              <a:rPr lang="tr-TR" dirty="0" err="1"/>
              <a:t>başında</a:t>
            </a:r>
            <a:r>
              <a:rPr lang="tr-TR" dirty="0"/>
              <a:t> bir dost tarafından bir ufak </a:t>
            </a:r>
            <a:r>
              <a:rPr lang="tr-TR" dirty="0" err="1"/>
              <a:t>rüşvetle</a:t>
            </a:r>
            <a:r>
              <a:rPr lang="tr-TR" dirty="0"/>
              <a:t> </a:t>
            </a:r>
            <a:r>
              <a:rPr lang="tr-TR" dirty="0" err="1"/>
              <a:t>düzeltilen</a:t>
            </a:r>
            <a:r>
              <a:rPr lang="tr-TR" dirty="0"/>
              <a:t>, hileli bir evlendirme </a:t>
            </a:r>
            <a:r>
              <a:rPr lang="tr-TR" dirty="0" err="1"/>
              <a:t>vak’asıdır</a:t>
            </a:r>
            <a:r>
              <a:rPr lang="tr-TR" dirty="0"/>
              <a:t>” (Tanpınar, 2003, s. 206). Kitap baskının başında yazar bu oyun 2 fasıl olarak tiyatro için tertip olunmuştur yazar. Daha sonraki basımda birinci perde kaldırılmıştır. Dolmabahçe Saray Tiyatrosunun siparişi üzerine yazıldığı söylenir Metin </a:t>
            </a:r>
            <a:r>
              <a:rPr lang="tr-TR" dirty="0" err="1"/>
              <a:t>And</a:t>
            </a:r>
            <a:r>
              <a:rPr lang="tr-TR" dirty="0"/>
              <a:t>, 100 Soruda Türk Tiyatrosu Tarihi, İstanbul: Gerçek Yay., 1970). Cevdet Kudret oyunun ısmarlanmış olabileceğini belirtir.</a:t>
            </a:r>
          </a:p>
        </p:txBody>
      </p:sp>
    </p:spTree>
    <p:extLst>
      <p:ext uri="{BB962C8B-B14F-4D97-AF65-F5344CB8AC3E}">
        <p14:creationId xmlns:p14="http://schemas.microsoft.com/office/powerpoint/2010/main" val="3456363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50976"/>
            <a:ext cx="10515600" cy="5225987"/>
          </a:xfrm>
        </p:spPr>
        <p:txBody>
          <a:bodyPr/>
          <a:lstStyle/>
          <a:p>
            <a:r>
              <a:rPr lang="tr-TR" dirty="0"/>
              <a:t>Metin </a:t>
            </a:r>
            <a:r>
              <a:rPr lang="tr-TR" dirty="0" err="1"/>
              <a:t>And’a</a:t>
            </a:r>
            <a:r>
              <a:rPr lang="tr-TR" dirty="0"/>
              <a:t> Dolmabahçe Saray Tiyatrosu’nda oynanmak üzere ısmarlandığını iddia eder, ancak kesin bir kanıt yoktur. (Metin </a:t>
            </a:r>
            <a:r>
              <a:rPr lang="tr-TR" dirty="0" err="1"/>
              <a:t>And</a:t>
            </a:r>
            <a:r>
              <a:rPr lang="tr-TR" dirty="0"/>
              <a:t>, Başlangıcından 1983’e Türk Tiyatro Tarihi, İstanbul: İletişim, 2006, s. 96.) Metin </a:t>
            </a:r>
            <a:r>
              <a:rPr lang="tr-TR" dirty="0" err="1"/>
              <a:t>And</a:t>
            </a:r>
            <a:r>
              <a:rPr lang="tr-TR" dirty="0"/>
              <a:t>, Şair </a:t>
            </a:r>
            <a:r>
              <a:rPr lang="tr-TR" dirty="0" err="1"/>
              <a:t>Evlenmesi’nin</a:t>
            </a:r>
            <a:r>
              <a:rPr lang="tr-TR" dirty="0"/>
              <a:t> öneminin onun Türkiye dışında da benimsenmiş olmasına bağlar. Almanca ve İngilizceye çevrilmiştir. Birinci faslın neden kaldırıldığı sorusu ile belirsizdir. oyun eğer gerçekten oynandıysa bu dönemde ikinci bölüm olarak oynanmıştır. Türkçe tiyatro edebiyatı aslında yarım bir oyunla başlar. </a:t>
            </a:r>
            <a:r>
              <a:rPr lang="tr-TR"/>
              <a:t>Tanpınar’a göre, “o zamana kadar semtine uğramadığı yeni bir realizmin kapısını açan Şair Evlenmesi hem ilk Türkçe romanlarda olduğu gibi görücü usulü evlilik kurumu eleştirilir hem de Osmanlı edebiyatına, daha sonra çok işlenecek, yeni bir tip kazandırır; halka yabancılaşmış Batılılaşmış züppe”.</a:t>
            </a:r>
          </a:p>
        </p:txBody>
      </p:sp>
    </p:spTree>
    <p:extLst>
      <p:ext uri="{BB962C8B-B14F-4D97-AF65-F5344CB8AC3E}">
        <p14:creationId xmlns:p14="http://schemas.microsoft.com/office/powerpoint/2010/main" val="3229633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7240" y="923544"/>
            <a:ext cx="10576560" cy="5253419"/>
          </a:xfrm>
        </p:spPr>
        <p:txBody>
          <a:bodyPr>
            <a:normAutofit fontScale="92500" lnSpcReduction="10000"/>
          </a:bodyPr>
          <a:lstStyle/>
          <a:p>
            <a:r>
              <a:rPr lang="tr-TR" dirty="0" smtClean="0"/>
              <a:t>Şinasi bu oyunda, görücü usulüyle elenme karşıtı bir tutum sergileyerek dönemin geleneksel yaşamına eleştirel bir mesafe alır. Bunu anlatmak için seçtiği yol ise batılı bir form olan tiyatrodur. Oyunda, evlenecek çiftlerin evlenmeden önce birbirlerini tanımaları gerekliliğinin altı çizilir. Bunun aksi sadece evlenme olayını yaşayan kişileri değil, bütün bir toplumu ilgilendiren bir sorun yaratmaktadır Şinasi’ye göre. Öyle ki, oyun zifaf odasında geçmesine rağmen, odanın içeriğine ters biçimde neredeyse bütün mahallelinin odaya geldiği görülür. Mahalle sakinlerinin her biri bir biçimde evlilik probleminin bir parçası olur. Geleneksel usuller uyarında yapılan evlilik, aynı zamanda toplumunda başka sorunlara da yol açar. Özellikle rüşvet alarak iş yapan mahalle imamı ve oldukça bilgisiz biçimde çizilen mahalle sakinleri buna örnektir. </a:t>
            </a:r>
          </a:p>
          <a:p>
            <a:r>
              <a:rPr lang="tr-TR" dirty="0" smtClean="0"/>
              <a:t>Refik Ahmet </a:t>
            </a:r>
            <a:r>
              <a:rPr lang="tr-TR" dirty="0" err="1" smtClean="0"/>
              <a:t>Sevengil</a:t>
            </a:r>
            <a:r>
              <a:rPr lang="tr-TR" dirty="0" smtClean="0"/>
              <a:t> oyunun bu ana izleğinin dönemi açısından «çok ileri bir fikir» olduğunu savunur. (</a:t>
            </a:r>
            <a:r>
              <a:rPr lang="tr-TR" dirty="0" err="1" smtClean="0"/>
              <a:t>Sevengil</a:t>
            </a:r>
            <a:r>
              <a:rPr lang="tr-TR" dirty="0" smtClean="0"/>
              <a:t>, Türk Tiyatrosu Tarihi, İstanbul: Alfa Yay., 2015, s. 198)</a:t>
            </a:r>
            <a:endParaRPr lang="tr-TR" dirty="0"/>
          </a:p>
        </p:txBody>
      </p:sp>
    </p:spTree>
    <p:extLst>
      <p:ext uri="{BB962C8B-B14F-4D97-AF65-F5344CB8AC3E}">
        <p14:creationId xmlns:p14="http://schemas.microsoft.com/office/powerpoint/2010/main" val="1100278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9808" y="923544"/>
            <a:ext cx="10603992" cy="5253419"/>
          </a:xfrm>
        </p:spPr>
        <p:txBody>
          <a:bodyPr/>
          <a:lstStyle/>
          <a:p>
            <a:r>
              <a:rPr lang="tr-TR" dirty="0" smtClean="0"/>
              <a:t>Ahmet Hamdi Tanpınar’ın Şair Evlenmesi hakkında şunları notları düşer:</a:t>
            </a:r>
          </a:p>
          <a:p>
            <a:pPr marL="0" indent="0">
              <a:buNone/>
            </a:pPr>
            <a:r>
              <a:rPr lang="tr-TR" dirty="0" smtClean="0"/>
              <a:t>«Hemen hemen mevzusuz denilecek kadar basit olan bu komedi, yahut </a:t>
            </a:r>
            <a:r>
              <a:rPr lang="tr-TR" dirty="0" err="1" smtClean="0"/>
              <a:t>farce’ın</a:t>
            </a:r>
            <a:r>
              <a:rPr lang="tr-TR" dirty="0" smtClean="0"/>
              <a:t> iki büyük hususiyeti vardır. Bir taraftan bize edebiyatımızın o zamana kadar semtine uğramadığı yeni bir realizmin kapısını açar, öbür taraftan da bunu yapmak için halka gider, ortaoyunu ve meddah hikayeleri gibi mahalli sanatlardan faydalanır. Piyesin hayat karşısındaki mübalağalı vaziyeti, çok açık konuşan mizah, vakanın gelişmesindeki çabukluk, nihayet fertten ziyade umumi tip üzerinde duruşu, ilk Türk komedi muharririnin eserini yazarken bu geleneği göz önünde tuttuğunu gösterir». (Aktaran </a:t>
            </a:r>
            <a:r>
              <a:rPr lang="tr-TR" dirty="0" err="1" smtClean="0"/>
              <a:t>Sevengil</a:t>
            </a:r>
            <a:r>
              <a:rPr lang="tr-TR" dirty="0" smtClean="0"/>
              <a:t>, 2014: 199)</a:t>
            </a:r>
            <a:endParaRPr lang="tr-TR" dirty="0"/>
          </a:p>
        </p:txBody>
      </p:sp>
    </p:spTree>
    <p:extLst>
      <p:ext uri="{BB962C8B-B14F-4D97-AF65-F5344CB8AC3E}">
        <p14:creationId xmlns:p14="http://schemas.microsoft.com/office/powerpoint/2010/main" val="2111124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2104" y="969264"/>
            <a:ext cx="10521696" cy="5207699"/>
          </a:xfrm>
        </p:spPr>
        <p:txBody>
          <a:bodyPr>
            <a:normAutofit lnSpcReduction="10000"/>
          </a:bodyPr>
          <a:lstStyle/>
          <a:p>
            <a:r>
              <a:rPr lang="tr-TR" dirty="0" smtClean="0"/>
              <a:t>Tanpınar’ın da dikkat çektiği gibi oyunun Türk tiyatrosu açısından dikkate değer bir başka özelliği, geleneksel Türk tiyatrosuyla Batılı oyun yazma formu arasında kurduğu sentez fikridir. Bir sentezci olarak Şinasi, geleneği eleştirir ancak bunu geleneksel türlere ilişkin form içinde kalarak yapar. </a:t>
            </a:r>
          </a:p>
          <a:p>
            <a:r>
              <a:rPr lang="tr-TR" dirty="0" smtClean="0"/>
              <a:t>Şinasi oyunda temelde toplumun ahlak anlayışını sorgulamaktadır. Aşk ve kavuşamayan aşıklara ilişkin anlatılara hem Doğulu hem de Batılı pek çok anlatıda rastlamak mümkünse de, oyunun asıl çatışmasını toplumsal alana doğru kurması, Batı tiyatrosuna özgü toplumla, gelenekle veya din ile çatışmaya doğru açılır. Ancak oyun nihayetinde bu çatışmayı sürdürmek yerine, mahalle kültürünün çerçevesinde kalır ve sorunun çözümü mahalle imamına verilen rüşvet sonucunda çözülür. Mutlu son bu anlamda ahlaki bir değerin yüceltilmesiyle değil, komediye de özgü sayılabilecek ahlak çöküşüyle gelir. </a:t>
            </a:r>
            <a:endParaRPr lang="tr-TR" dirty="0"/>
          </a:p>
        </p:txBody>
      </p:sp>
    </p:spTree>
    <p:extLst>
      <p:ext uri="{BB962C8B-B14F-4D97-AF65-F5344CB8AC3E}">
        <p14:creationId xmlns:p14="http://schemas.microsoft.com/office/powerpoint/2010/main" val="4138618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2104" y="1207008"/>
            <a:ext cx="10521696" cy="4969955"/>
          </a:xfrm>
        </p:spPr>
        <p:txBody>
          <a:bodyPr>
            <a:normAutofit fontScale="92500" lnSpcReduction="10000"/>
          </a:bodyPr>
          <a:lstStyle/>
          <a:p>
            <a:r>
              <a:rPr lang="tr-TR" dirty="0" smtClean="0"/>
              <a:t>Oyunun bugün de tartışılan bir diğer konusu ise ana kişilerden biri olan ve aşkın öznesi olan Müştak karakteridir. </a:t>
            </a:r>
            <a:r>
              <a:rPr lang="tr-TR" dirty="0" err="1" smtClean="0"/>
              <a:t>Arapça’da</a:t>
            </a:r>
            <a:r>
              <a:rPr lang="tr-TR" dirty="0" smtClean="0"/>
              <a:t> «özleyen, can atan» anlamlarına gelen bu ismin sahibi, içinde yaşadığı topluma uzaklaşmış bir yarı aydındır. Hikmet Efendi’nin tersine bir beydir; Müştak Bey olarak geçer oyunda, yenilikçi bir şairdir fakat yüzeysel ve sorun çözme noktasında oldukça beceriksizdir. Karşısında yer alan Hikmet Efendi ise toplumu iyi tanır ve bu </a:t>
            </a:r>
            <a:r>
              <a:rPr lang="tr-TR" dirty="0" err="1" smtClean="0"/>
              <a:t>tanırlık</a:t>
            </a:r>
            <a:r>
              <a:rPr lang="tr-TR" dirty="0" smtClean="0"/>
              <a:t> çerçevesinde sorunları yine toplum ahlakına uyarak çözer. Müştak ve Kumru, Hikmet Efendi’nin mahalle imamına verdiği rüşvetle birbirlerine kavuşurken, toplumun çöken ahlakı vurgulanır.</a:t>
            </a:r>
          </a:p>
          <a:p>
            <a:r>
              <a:rPr lang="tr-TR" dirty="0" smtClean="0"/>
              <a:t>Oyunda tartışmaya değer bir diğer önemli mesele ise aşkın öznesi olan Kumru Hanımın sessizliği ve onun oldukça kaba bir espri anlayışı üzerinden komikleştirilen ablası Sakine Hanımdır. Oyunun kadın temsilleri hem çok yetersiz, öyle ki Kumru Hanımın sesini duymayız, hem de oldukça cinsiyetçi bir güldürü </a:t>
            </a:r>
            <a:r>
              <a:rPr lang="tr-TR" smtClean="0"/>
              <a:t>öğesi oluşturur.</a:t>
            </a:r>
            <a:endParaRPr lang="tr-TR" dirty="0"/>
          </a:p>
        </p:txBody>
      </p:sp>
    </p:spTree>
    <p:extLst>
      <p:ext uri="{BB962C8B-B14F-4D97-AF65-F5344CB8AC3E}">
        <p14:creationId xmlns:p14="http://schemas.microsoft.com/office/powerpoint/2010/main" val="33312319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884</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TANZİMAT DÖNEMİ OYUN YAZARLIĞI İBRAHİM ŞİNASİ VE «ŞAİR EVLENMESİ»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TANZİMAT DÖNEMİ OYUN YAZARLIĞI İBRAHİM ŞİNASİ VE «ŞAİR EVLENMESİ» </dc:title>
  <dc:creator>duygu toksoy</dc:creator>
  <cp:lastModifiedBy>duygu toksoy</cp:lastModifiedBy>
  <cp:revision>7</cp:revision>
  <dcterms:created xsi:type="dcterms:W3CDTF">2021-07-27T00:46:33Z</dcterms:created>
  <dcterms:modified xsi:type="dcterms:W3CDTF">2021-07-27T03:05:15Z</dcterms:modified>
</cp:coreProperties>
</file>