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4"/>
  </p:notesMasterIdLst>
  <p:handoutMasterIdLst>
    <p:handoutMasterId r:id="rId15"/>
  </p:handoutMasterIdLst>
  <p:sldIdLst>
    <p:sldId id="256" r:id="rId2"/>
    <p:sldId id="560" r:id="rId3"/>
    <p:sldId id="430" r:id="rId4"/>
    <p:sldId id="429" r:id="rId5"/>
    <p:sldId id="483" r:id="rId6"/>
    <p:sldId id="301" r:id="rId7"/>
    <p:sldId id="436" r:id="rId8"/>
    <p:sldId id="302" r:id="rId9"/>
    <p:sldId id="437" r:id="rId10"/>
    <p:sldId id="438" r:id="rId11"/>
    <p:sldId id="440" r:id="rId12"/>
    <p:sldId id="567" r:id="rId13"/>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Stil Yok, Kılavuz Yok">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7" autoAdjust="0"/>
    <p:restoredTop sz="94640" autoAdjust="0"/>
  </p:normalViewPr>
  <p:slideViewPr>
    <p:cSldViewPr>
      <p:cViewPr varScale="1">
        <p:scale>
          <a:sx n="97" d="100"/>
          <a:sy n="97" d="100"/>
        </p:scale>
        <p:origin x="1040" y="184"/>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notesViewPr>
    <p:cSldViewPr>
      <p:cViewPr varScale="1">
        <p:scale>
          <a:sx n="56" d="100"/>
          <a:sy n="56" d="100"/>
        </p:scale>
        <p:origin x="-1260" y="-10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notesMaster" Target="notesMasters/notesMaster1.xml"/><Relationship Id="rId15" Type="http://schemas.openxmlformats.org/officeDocument/2006/relationships/handoutMaster" Target="handoutMasters/handoutMaster1.xml"/><Relationship Id="rId16" Type="http://schemas.openxmlformats.org/officeDocument/2006/relationships/presProps" Target="presProps.xml"/><Relationship Id="rId17" Type="http://schemas.openxmlformats.org/officeDocument/2006/relationships/viewProps" Target="viewProps.xml"/><Relationship Id="rId18" Type="http://schemas.openxmlformats.org/officeDocument/2006/relationships/theme" Target="theme/theme1.xml"/><Relationship Id="rId19"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Veri Yer Tutucusu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0F8BA125-6AC3-4008-A246-8407638D673D}" type="datetimeFigureOut">
              <a:rPr lang="en-US" smtClean="0"/>
              <a:pPr/>
              <a:t>12/9/19</a:t>
            </a:fld>
            <a:endParaRPr lang="en-US"/>
          </a:p>
        </p:txBody>
      </p:sp>
      <p:sp>
        <p:nvSpPr>
          <p:cNvPr id="4" name="Altbilgi Yer Tutucusu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ayt Numarası Yer Tutucusu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333F391E-D804-4CF2-9977-9C4D97983541}" type="slidenum">
              <a:rPr lang="en-US" smtClean="0"/>
              <a:pPr/>
              <a:t>‹#›</a:t>
            </a:fld>
            <a:endParaRPr lang="en-US"/>
          </a:p>
        </p:txBody>
      </p:sp>
    </p:spTree>
    <p:extLst>
      <p:ext uri="{BB962C8B-B14F-4D97-AF65-F5344CB8AC3E}">
        <p14:creationId xmlns:p14="http://schemas.microsoft.com/office/powerpoint/2010/main" val="180238792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Veri Yer Tutucusu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8E5E519-0AFB-4587-909E-F02C2F1D1C69}" type="datetimeFigureOut">
              <a:rPr lang="en-US" smtClean="0"/>
              <a:pPr/>
              <a:t>12/9/19</a:t>
            </a:fld>
            <a:endParaRPr lang="en-US"/>
          </a:p>
        </p:txBody>
      </p:sp>
      <p:sp>
        <p:nvSpPr>
          <p:cNvPr id="4" name="Slayt Görüntüsü Yer Tutucus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 Yer Tutucusu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Asıl metin stillerini düzenlemek için tıklatın</a:t>
            </a:r>
          </a:p>
          <a:p>
            <a:pPr lvl="1"/>
            <a:r>
              <a:rPr lang="en-US" smtClean="0"/>
              <a:t>İkinci düzey</a:t>
            </a:r>
          </a:p>
          <a:p>
            <a:pPr lvl="2"/>
            <a:r>
              <a:rPr lang="en-US" smtClean="0"/>
              <a:t>Üçüncü düzey</a:t>
            </a:r>
          </a:p>
          <a:p>
            <a:pPr lvl="3"/>
            <a:r>
              <a:rPr lang="en-US" smtClean="0"/>
              <a:t>Dördüncü düzey</a:t>
            </a:r>
          </a:p>
          <a:p>
            <a:pPr lvl="4"/>
            <a:r>
              <a:rPr lang="en-US" smtClean="0"/>
              <a:t>Beşinci düzey</a:t>
            </a:r>
            <a:endParaRPr lang="en-US"/>
          </a:p>
        </p:txBody>
      </p:sp>
      <p:sp>
        <p:nvSpPr>
          <p:cNvPr id="6" name="Altbilgi Yer Tutucusu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8" name="Slayt Numarası Yer Tutucusu 7"/>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DABC438-9245-4F72-A1AC-476AEB314484}" type="slidenum">
              <a:rPr lang="en-US" smtClean="0"/>
              <a:pPr/>
              <a:t>‹#›</a:t>
            </a:fld>
            <a:endParaRPr lang="en-US"/>
          </a:p>
        </p:txBody>
      </p:sp>
    </p:spTree>
    <p:extLst>
      <p:ext uri="{BB962C8B-B14F-4D97-AF65-F5344CB8AC3E}">
        <p14:creationId xmlns:p14="http://schemas.microsoft.com/office/powerpoint/2010/main" val="132565330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p:cNvSpPr>
            <a:spLocks noGrp="1"/>
          </p:cNvSpPr>
          <p:nvPr>
            <p:ph type="ctrTitle"/>
          </p:nvPr>
        </p:nvSpPr>
        <p:spPr>
          <a:xfrm>
            <a:off x="685800" y="2130425"/>
            <a:ext cx="7772400" cy="1470025"/>
          </a:xfrm>
        </p:spPr>
        <p:txBody>
          <a:bodyPr/>
          <a:lstStyle/>
          <a:p>
            <a:r>
              <a:rPr lang="en-US" smtClean="0"/>
              <a:t>Asıl başlık stili için tıklatın</a:t>
            </a:r>
            <a:endParaRPr lang="en-US"/>
          </a:p>
        </p:txBody>
      </p:sp>
      <p:sp>
        <p:nvSpPr>
          <p:cNvPr id="3" name="Alt Başlık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Asıl alt başlık stilini düzenlemek için tıklatın</a:t>
            </a:r>
            <a:endParaRPr lang="en-US"/>
          </a:p>
        </p:txBody>
      </p:sp>
      <p:sp>
        <p:nvSpPr>
          <p:cNvPr id="4" name="Veri Yer Tutucusu 3"/>
          <p:cNvSpPr>
            <a:spLocks noGrp="1"/>
          </p:cNvSpPr>
          <p:nvPr>
            <p:ph type="dt" sz="half" idx="10"/>
          </p:nvPr>
        </p:nvSpPr>
        <p:spPr/>
        <p:txBody>
          <a:bodyPr/>
          <a:lstStyle/>
          <a:p>
            <a:fld id="{D62CB031-28ED-46C0-ABE8-43F0A608A252}" type="datetimeFigureOut">
              <a:rPr lang="tr-TR" smtClean="0"/>
              <a:pPr/>
              <a:t>9.12.2019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AC5776C9-44A0-4483-B1A9-8E6CF27CF12C}" type="slidenum">
              <a:rPr lang="tr-TR" smtClean="0"/>
              <a:pPr/>
              <a:t>‹#›</a:t>
            </a:fld>
            <a:endParaRPr lang="tr-TR"/>
          </a:p>
        </p:txBody>
      </p:sp>
    </p:spTree>
    <p:extLst>
      <p:ext uri="{BB962C8B-B14F-4D97-AF65-F5344CB8AC3E}">
        <p14:creationId xmlns:p14="http://schemas.microsoft.com/office/powerpoint/2010/main" val="27393296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en-US" smtClean="0"/>
              <a:t>Asıl başlık stili için tıklatın</a:t>
            </a:r>
            <a:endParaRPr lang="en-US"/>
          </a:p>
        </p:txBody>
      </p:sp>
      <p:sp>
        <p:nvSpPr>
          <p:cNvPr id="3" name="Dikey Metin Yer Tutucusu 2"/>
          <p:cNvSpPr>
            <a:spLocks noGrp="1"/>
          </p:cNvSpPr>
          <p:nvPr>
            <p:ph type="body" orient="vert" idx="1"/>
          </p:nvPr>
        </p:nvSpPr>
        <p:spPr/>
        <p:txBody>
          <a:bodyPr vert="eaVert"/>
          <a:lstStyle/>
          <a:p>
            <a:pPr lvl="0"/>
            <a:r>
              <a:rPr lang="en-US" smtClean="0"/>
              <a:t>Asıl metin stillerini düzenlemek için tıklatın</a:t>
            </a:r>
          </a:p>
          <a:p>
            <a:pPr lvl="1"/>
            <a:r>
              <a:rPr lang="en-US" smtClean="0"/>
              <a:t>İkinci düzey</a:t>
            </a:r>
          </a:p>
          <a:p>
            <a:pPr lvl="2"/>
            <a:r>
              <a:rPr lang="en-US" smtClean="0"/>
              <a:t>Üçüncü düzey</a:t>
            </a:r>
          </a:p>
          <a:p>
            <a:pPr lvl="3"/>
            <a:r>
              <a:rPr lang="en-US" smtClean="0"/>
              <a:t>Dördüncü düzey</a:t>
            </a:r>
          </a:p>
          <a:p>
            <a:pPr lvl="4"/>
            <a:r>
              <a:rPr lang="en-US" smtClean="0"/>
              <a:t>Beşinci düzey</a:t>
            </a:r>
            <a:endParaRPr lang="en-US"/>
          </a:p>
        </p:txBody>
      </p:sp>
      <p:sp>
        <p:nvSpPr>
          <p:cNvPr id="4" name="Veri Yer Tutucusu 3"/>
          <p:cNvSpPr>
            <a:spLocks noGrp="1"/>
          </p:cNvSpPr>
          <p:nvPr>
            <p:ph type="dt" sz="half" idx="10"/>
          </p:nvPr>
        </p:nvSpPr>
        <p:spPr/>
        <p:txBody>
          <a:bodyPr/>
          <a:lstStyle/>
          <a:p>
            <a:fld id="{D62CB031-28ED-46C0-ABE8-43F0A608A252}" type="datetimeFigureOut">
              <a:rPr lang="tr-TR" smtClean="0"/>
              <a:pPr/>
              <a:t>9.12.2019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AC5776C9-44A0-4483-B1A9-8E6CF27CF12C}" type="slidenum">
              <a:rPr lang="tr-TR" smtClean="0"/>
              <a:pPr/>
              <a:t>‹#›</a:t>
            </a:fld>
            <a:endParaRPr lang="tr-TR"/>
          </a:p>
        </p:txBody>
      </p:sp>
    </p:spTree>
    <p:extLst>
      <p:ext uri="{BB962C8B-B14F-4D97-AF65-F5344CB8AC3E}">
        <p14:creationId xmlns:p14="http://schemas.microsoft.com/office/powerpoint/2010/main" val="7738291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629400" y="274638"/>
            <a:ext cx="2057400" cy="5851525"/>
          </a:xfrm>
        </p:spPr>
        <p:txBody>
          <a:bodyPr vert="eaVert"/>
          <a:lstStyle/>
          <a:p>
            <a:r>
              <a:rPr lang="en-US" smtClean="0"/>
              <a:t>Asıl başlık stili için tıklatın</a:t>
            </a:r>
            <a:endParaRPr lang="en-US"/>
          </a:p>
        </p:txBody>
      </p:sp>
      <p:sp>
        <p:nvSpPr>
          <p:cNvPr id="3" name="Dikey Metin Yer Tutucusu 2"/>
          <p:cNvSpPr>
            <a:spLocks noGrp="1"/>
          </p:cNvSpPr>
          <p:nvPr>
            <p:ph type="body" orient="vert" idx="1"/>
          </p:nvPr>
        </p:nvSpPr>
        <p:spPr>
          <a:xfrm>
            <a:off x="457200" y="274638"/>
            <a:ext cx="6019800" cy="5851525"/>
          </a:xfrm>
        </p:spPr>
        <p:txBody>
          <a:bodyPr vert="eaVert"/>
          <a:lstStyle/>
          <a:p>
            <a:pPr lvl="0"/>
            <a:r>
              <a:rPr lang="en-US" smtClean="0"/>
              <a:t>Asıl metin stillerini düzenlemek için tıklatın</a:t>
            </a:r>
          </a:p>
          <a:p>
            <a:pPr lvl="1"/>
            <a:r>
              <a:rPr lang="en-US" smtClean="0"/>
              <a:t>İkinci düzey</a:t>
            </a:r>
          </a:p>
          <a:p>
            <a:pPr lvl="2"/>
            <a:r>
              <a:rPr lang="en-US" smtClean="0"/>
              <a:t>Üçüncü düzey</a:t>
            </a:r>
          </a:p>
          <a:p>
            <a:pPr lvl="3"/>
            <a:r>
              <a:rPr lang="en-US" smtClean="0"/>
              <a:t>Dördüncü düzey</a:t>
            </a:r>
          </a:p>
          <a:p>
            <a:pPr lvl="4"/>
            <a:r>
              <a:rPr lang="en-US" smtClean="0"/>
              <a:t>Beşinci düzey</a:t>
            </a:r>
            <a:endParaRPr lang="en-US"/>
          </a:p>
        </p:txBody>
      </p:sp>
      <p:sp>
        <p:nvSpPr>
          <p:cNvPr id="4" name="Veri Yer Tutucusu 3"/>
          <p:cNvSpPr>
            <a:spLocks noGrp="1"/>
          </p:cNvSpPr>
          <p:nvPr>
            <p:ph type="dt" sz="half" idx="10"/>
          </p:nvPr>
        </p:nvSpPr>
        <p:spPr/>
        <p:txBody>
          <a:bodyPr/>
          <a:lstStyle/>
          <a:p>
            <a:fld id="{D62CB031-28ED-46C0-ABE8-43F0A608A252}" type="datetimeFigureOut">
              <a:rPr lang="tr-TR" smtClean="0"/>
              <a:pPr/>
              <a:t>9.12.2019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AC5776C9-44A0-4483-B1A9-8E6CF27CF12C}" type="slidenum">
              <a:rPr lang="tr-TR" smtClean="0"/>
              <a:pPr/>
              <a:t>‹#›</a:t>
            </a:fld>
            <a:endParaRPr lang="tr-TR"/>
          </a:p>
        </p:txBody>
      </p:sp>
    </p:spTree>
    <p:extLst>
      <p:ext uri="{BB962C8B-B14F-4D97-AF65-F5344CB8AC3E}">
        <p14:creationId xmlns:p14="http://schemas.microsoft.com/office/powerpoint/2010/main" val="20610178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en-US" smtClean="0"/>
              <a:t>Asıl başlık stili için tıklatın</a:t>
            </a:r>
            <a:endParaRPr lang="en-US"/>
          </a:p>
        </p:txBody>
      </p:sp>
      <p:sp>
        <p:nvSpPr>
          <p:cNvPr id="3" name="İçerik Yer Tutucusu 2"/>
          <p:cNvSpPr>
            <a:spLocks noGrp="1"/>
          </p:cNvSpPr>
          <p:nvPr>
            <p:ph idx="1"/>
          </p:nvPr>
        </p:nvSpPr>
        <p:spPr/>
        <p:txBody>
          <a:bodyPr/>
          <a:lstStyle/>
          <a:p>
            <a:pPr lvl="0"/>
            <a:r>
              <a:rPr lang="en-US" smtClean="0"/>
              <a:t>Asıl metin stillerini düzenlemek için tıklatın</a:t>
            </a:r>
          </a:p>
          <a:p>
            <a:pPr lvl="1"/>
            <a:r>
              <a:rPr lang="en-US" smtClean="0"/>
              <a:t>İkinci düzey</a:t>
            </a:r>
          </a:p>
          <a:p>
            <a:pPr lvl="2"/>
            <a:r>
              <a:rPr lang="en-US" smtClean="0"/>
              <a:t>Üçüncü düzey</a:t>
            </a:r>
          </a:p>
          <a:p>
            <a:pPr lvl="3"/>
            <a:r>
              <a:rPr lang="en-US" smtClean="0"/>
              <a:t>Dördüncü düzey</a:t>
            </a:r>
          </a:p>
          <a:p>
            <a:pPr lvl="4"/>
            <a:r>
              <a:rPr lang="en-US" smtClean="0"/>
              <a:t>Beşinci düzey</a:t>
            </a:r>
            <a:endParaRPr lang="en-US"/>
          </a:p>
        </p:txBody>
      </p:sp>
      <p:sp>
        <p:nvSpPr>
          <p:cNvPr id="4" name="Veri Yer Tutucusu 3"/>
          <p:cNvSpPr>
            <a:spLocks noGrp="1"/>
          </p:cNvSpPr>
          <p:nvPr>
            <p:ph type="dt" sz="half" idx="10"/>
          </p:nvPr>
        </p:nvSpPr>
        <p:spPr/>
        <p:txBody>
          <a:bodyPr/>
          <a:lstStyle/>
          <a:p>
            <a:fld id="{D62CB031-28ED-46C0-ABE8-43F0A608A252}" type="datetimeFigureOut">
              <a:rPr lang="tr-TR" smtClean="0"/>
              <a:pPr/>
              <a:t>9.12.2019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AC5776C9-44A0-4483-B1A9-8E6CF27CF12C}" type="slidenum">
              <a:rPr lang="tr-TR" smtClean="0"/>
              <a:pPr/>
              <a:t>‹#›</a:t>
            </a:fld>
            <a:endParaRPr lang="tr-TR"/>
          </a:p>
        </p:txBody>
      </p:sp>
    </p:spTree>
    <p:extLst>
      <p:ext uri="{BB962C8B-B14F-4D97-AF65-F5344CB8AC3E}">
        <p14:creationId xmlns:p14="http://schemas.microsoft.com/office/powerpoint/2010/main" val="8498864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Başlık 1"/>
          <p:cNvSpPr>
            <a:spLocks noGrp="1"/>
          </p:cNvSpPr>
          <p:nvPr>
            <p:ph type="title"/>
          </p:nvPr>
        </p:nvSpPr>
        <p:spPr>
          <a:xfrm>
            <a:off x="722313" y="4406900"/>
            <a:ext cx="7772400" cy="1362075"/>
          </a:xfrm>
        </p:spPr>
        <p:txBody>
          <a:bodyPr anchor="t"/>
          <a:lstStyle>
            <a:lvl1pPr algn="l">
              <a:defRPr sz="4000" b="1" cap="all"/>
            </a:lvl1pPr>
          </a:lstStyle>
          <a:p>
            <a:r>
              <a:rPr lang="en-US" smtClean="0"/>
              <a:t>Asıl başlık stili için tıklatın</a:t>
            </a:r>
            <a:endParaRPr lang="en-US"/>
          </a:p>
        </p:txBody>
      </p:sp>
      <p:sp>
        <p:nvSpPr>
          <p:cNvPr id="3" name="Metin Yer Tutucus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Asıl metin stillerini düzenlemek için tıklatın</a:t>
            </a:r>
          </a:p>
        </p:txBody>
      </p:sp>
      <p:sp>
        <p:nvSpPr>
          <p:cNvPr id="4" name="Veri Yer Tutucusu 3"/>
          <p:cNvSpPr>
            <a:spLocks noGrp="1"/>
          </p:cNvSpPr>
          <p:nvPr>
            <p:ph type="dt" sz="half" idx="10"/>
          </p:nvPr>
        </p:nvSpPr>
        <p:spPr/>
        <p:txBody>
          <a:bodyPr/>
          <a:lstStyle/>
          <a:p>
            <a:fld id="{D62CB031-28ED-46C0-ABE8-43F0A608A252}" type="datetimeFigureOut">
              <a:rPr lang="tr-TR" smtClean="0"/>
              <a:pPr/>
              <a:t>9.12.2019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AC5776C9-44A0-4483-B1A9-8E6CF27CF12C}" type="slidenum">
              <a:rPr lang="tr-TR" smtClean="0"/>
              <a:pPr/>
              <a:t>‹#›</a:t>
            </a:fld>
            <a:endParaRPr lang="tr-TR"/>
          </a:p>
        </p:txBody>
      </p:sp>
    </p:spTree>
    <p:extLst>
      <p:ext uri="{BB962C8B-B14F-4D97-AF65-F5344CB8AC3E}">
        <p14:creationId xmlns:p14="http://schemas.microsoft.com/office/powerpoint/2010/main" val="21063650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en-US" smtClean="0"/>
              <a:t>Asıl başlık stili için tıklatın</a:t>
            </a:r>
            <a:endParaRPr lang="en-US"/>
          </a:p>
        </p:txBody>
      </p:sp>
      <p:sp>
        <p:nvSpPr>
          <p:cNvPr id="3" name="İçerik Yer Tutucus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Asıl metin stillerini düzenlemek için tıklatın</a:t>
            </a:r>
          </a:p>
          <a:p>
            <a:pPr lvl="1"/>
            <a:r>
              <a:rPr lang="en-US" smtClean="0"/>
              <a:t>İkinci düzey</a:t>
            </a:r>
          </a:p>
          <a:p>
            <a:pPr lvl="2"/>
            <a:r>
              <a:rPr lang="en-US" smtClean="0"/>
              <a:t>Üçüncü düzey</a:t>
            </a:r>
          </a:p>
          <a:p>
            <a:pPr lvl="3"/>
            <a:r>
              <a:rPr lang="en-US" smtClean="0"/>
              <a:t>Dördüncü düzey</a:t>
            </a:r>
          </a:p>
          <a:p>
            <a:pPr lvl="4"/>
            <a:r>
              <a:rPr lang="en-US" smtClean="0"/>
              <a:t>Beşinci düzey</a:t>
            </a:r>
            <a:endParaRPr lang="en-US"/>
          </a:p>
        </p:txBody>
      </p:sp>
      <p:sp>
        <p:nvSpPr>
          <p:cNvPr id="4" name="İçerik Yer Tutucus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Asıl metin stillerini düzenlemek için tıklatın</a:t>
            </a:r>
          </a:p>
          <a:p>
            <a:pPr lvl="1"/>
            <a:r>
              <a:rPr lang="en-US" smtClean="0"/>
              <a:t>İkinci düzey</a:t>
            </a:r>
          </a:p>
          <a:p>
            <a:pPr lvl="2"/>
            <a:r>
              <a:rPr lang="en-US" smtClean="0"/>
              <a:t>Üçüncü düzey</a:t>
            </a:r>
          </a:p>
          <a:p>
            <a:pPr lvl="3"/>
            <a:r>
              <a:rPr lang="en-US" smtClean="0"/>
              <a:t>Dördüncü düzey</a:t>
            </a:r>
          </a:p>
          <a:p>
            <a:pPr lvl="4"/>
            <a:r>
              <a:rPr lang="en-US" smtClean="0"/>
              <a:t>Beşinci düzey</a:t>
            </a:r>
            <a:endParaRPr lang="en-US"/>
          </a:p>
        </p:txBody>
      </p:sp>
      <p:sp>
        <p:nvSpPr>
          <p:cNvPr id="5" name="Veri Yer Tutucusu 4"/>
          <p:cNvSpPr>
            <a:spLocks noGrp="1"/>
          </p:cNvSpPr>
          <p:nvPr>
            <p:ph type="dt" sz="half" idx="10"/>
          </p:nvPr>
        </p:nvSpPr>
        <p:spPr/>
        <p:txBody>
          <a:bodyPr/>
          <a:lstStyle/>
          <a:p>
            <a:fld id="{D62CB031-28ED-46C0-ABE8-43F0A608A252}" type="datetimeFigureOut">
              <a:rPr lang="tr-TR" smtClean="0"/>
              <a:pPr/>
              <a:t>9.12.2019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AC5776C9-44A0-4483-B1A9-8E6CF27CF12C}" type="slidenum">
              <a:rPr lang="tr-TR" smtClean="0"/>
              <a:pPr/>
              <a:t>‹#›</a:t>
            </a:fld>
            <a:endParaRPr lang="tr-TR"/>
          </a:p>
        </p:txBody>
      </p:sp>
    </p:spTree>
    <p:extLst>
      <p:ext uri="{BB962C8B-B14F-4D97-AF65-F5344CB8AC3E}">
        <p14:creationId xmlns:p14="http://schemas.microsoft.com/office/powerpoint/2010/main" val="28359897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lvl1pPr>
              <a:defRPr/>
            </a:lvl1pPr>
          </a:lstStyle>
          <a:p>
            <a:r>
              <a:rPr lang="en-US" smtClean="0"/>
              <a:t>Asıl başlık stili için tıklatın</a:t>
            </a:r>
            <a:endParaRPr lang="en-US"/>
          </a:p>
        </p:txBody>
      </p:sp>
      <p:sp>
        <p:nvSpPr>
          <p:cNvPr id="3" name="Metin Yer Tutucus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Asıl metin stillerini düzenlemek için tıklatın</a:t>
            </a:r>
          </a:p>
        </p:txBody>
      </p:sp>
      <p:sp>
        <p:nvSpPr>
          <p:cNvPr id="4" name="İçerik Yer Tutucus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Asıl metin stillerini düzenlemek için tıklatın</a:t>
            </a:r>
          </a:p>
          <a:p>
            <a:pPr lvl="1"/>
            <a:r>
              <a:rPr lang="en-US" smtClean="0"/>
              <a:t>İkinci düzey</a:t>
            </a:r>
          </a:p>
          <a:p>
            <a:pPr lvl="2"/>
            <a:r>
              <a:rPr lang="en-US" smtClean="0"/>
              <a:t>Üçüncü düzey</a:t>
            </a:r>
          </a:p>
          <a:p>
            <a:pPr lvl="3"/>
            <a:r>
              <a:rPr lang="en-US" smtClean="0"/>
              <a:t>Dördüncü düzey</a:t>
            </a:r>
          </a:p>
          <a:p>
            <a:pPr lvl="4"/>
            <a:r>
              <a:rPr lang="en-US" smtClean="0"/>
              <a:t>Beşinci düzey</a:t>
            </a:r>
            <a:endParaRPr lang="en-US"/>
          </a:p>
        </p:txBody>
      </p:sp>
      <p:sp>
        <p:nvSpPr>
          <p:cNvPr id="5" name="Metin Yer Tutucus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Asıl metin stillerini düzenlemek için tıklatın</a:t>
            </a:r>
          </a:p>
        </p:txBody>
      </p:sp>
      <p:sp>
        <p:nvSpPr>
          <p:cNvPr id="6" name="İçerik Yer Tutucus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Asıl metin stillerini düzenlemek için tıklatın</a:t>
            </a:r>
          </a:p>
          <a:p>
            <a:pPr lvl="1"/>
            <a:r>
              <a:rPr lang="en-US" smtClean="0"/>
              <a:t>İkinci düzey</a:t>
            </a:r>
          </a:p>
          <a:p>
            <a:pPr lvl="2"/>
            <a:r>
              <a:rPr lang="en-US" smtClean="0"/>
              <a:t>Üçüncü düzey</a:t>
            </a:r>
          </a:p>
          <a:p>
            <a:pPr lvl="3"/>
            <a:r>
              <a:rPr lang="en-US" smtClean="0"/>
              <a:t>Dördüncü düzey</a:t>
            </a:r>
          </a:p>
          <a:p>
            <a:pPr lvl="4"/>
            <a:r>
              <a:rPr lang="en-US" smtClean="0"/>
              <a:t>Beşinci düzey</a:t>
            </a:r>
            <a:endParaRPr lang="en-US"/>
          </a:p>
        </p:txBody>
      </p:sp>
      <p:sp>
        <p:nvSpPr>
          <p:cNvPr id="7" name="Veri Yer Tutucusu 6"/>
          <p:cNvSpPr>
            <a:spLocks noGrp="1"/>
          </p:cNvSpPr>
          <p:nvPr>
            <p:ph type="dt" sz="half" idx="10"/>
          </p:nvPr>
        </p:nvSpPr>
        <p:spPr/>
        <p:txBody>
          <a:bodyPr/>
          <a:lstStyle/>
          <a:p>
            <a:fld id="{D62CB031-28ED-46C0-ABE8-43F0A608A252}" type="datetimeFigureOut">
              <a:rPr lang="tr-TR" smtClean="0"/>
              <a:pPr/>
              <a:t>9.12.2019</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AC5776C9-44A0-4483-B1A9-8E6CF27CF12C}" type="slidenum">
              <a:rPr lang="tr-TR" smtClean="0"/>
              <a:pPr/>
              <a:t>‹#›</a:t>
            </a:fld>
            <a:endParaRPr lang="tr-TR"/>
          </a:p>
        </p:txBody>
      </p:sp>
    </p:spTree>
    <p:extLst>
      <p:ext uri="{BB962C8B-B14F-4D97-AF65-F5344CB8AC3E}">
        <p14:creationId xmlns:p14="http://schemas.microsoft.com/office/powerpoint/2010/main" val="39977190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en-US" smtClean="0"/>
              <a:t>Asıl başlık stili için tıklatın</a:t>
            </a:r>
            <a:endParaRPr lang="en-US"/>
          </a:p>
        </p:txBody>
      </p:sp>
      <p:sp>
        <p:nvSpPr>
          <p:cNvPr id="3" name="Veri Yer Tutucusu 2"/>
          <p:cNvSpPr>
            <a:spLocks noGrp="1"/>
          </p:cNvSpPr>
          <p:nvPr>
            <p:ph type="dt" sz="half" idx="10"/>
          </p:nvPr>
        </p:nvSpPr>
        <p:spPr/>
        <p:txBody>
          <a:bodyPr/>
          <a:lstStyle/>
          <a:p>
            <a:fld id="{D62CB031-28ED-46C0-ABE8-43F0A608A252}" type="datetimeFigureOut">
              <a:rPr lang="tr-TR" smtClean="0"/>
              <a:pPr/>
              <a:t>9.12.2019</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AC5776C9-44A0-4483-B1A9-8E6CF27CF12C}" type="slidenum">
              <a:rPr lang="tr-TR" smtClean="0"/>
              <a:pPr/>
              <a:t>‹#›</a:t>
            </a:fld>
            <a:endParaRPr lang="tr-TR"/>
          </a:p>
        </p:txBody>
      </p:sp>
    </p:spTree>
    <p:extLst>
      <p:ext uri="{BB962C8B-B14F-4D97-AF65-F5344CB8AC3E}">
        <p14:creationId xmlns:p14="http://schemas.microsoft.com/office/powerpoint/2010/main" val="38083884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D62CB031-28ED-46C0-ABE8-43F0A608A252}" type="datetimeFigureOut">
              <a:rPr lang="tr-TR" smtClean="0"/>
              <a:pPr/>
              <a:t>9.12.2019</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AC5776C9-44A0-4483-B1A9-8E6CF27CF12C}" type="slidenum">
              <a:rPr lang="tr-TR" smtClean="0"/>
              <a:pPr/>
              <a:t>‹#›</a:t>
            </a:fld>
            <a:endParaRPr lang="tr-TR"/>
          </a:p>
        </p:txBody>
      </p:sp>
    </p:spTree>
    <p:extLst>
      <p:ext uri="{BB962C8B-B14F-4D97-AF65-F5344CB8AC3E}">
        <p14:creationId xmlns:p14="http://schemas.microsoft.com/office/powerpoint/2010/main" val="13010563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3050"/>
            <a:ext cx="3008313" cy="1162050"/>
          </a:xfrm>
        </p:spPr>
        <p:txBody>
          <a:bodyPr anchor="b"/>
          <a:lstStyle>
            <a:lvl1pPr algn="l">
              <a:defRPr sz="2000" b="1"/>
            </a:lvl1pPr>
          </a:lstStyle>
          <a:p>
            <a:r>
              <a:rPr lang="en-US" smtClean="0"/>
              <a:t>Asıl başlık stili için tıklatın</a:t>
            </a:r>
            <a:endParaRPr lang="en-US"/>
          </a:p>
        </p:txBody>
      </p:sp>
      <p:sp>
        <p:nvSpPr>
          <p:cNvPr id="3" name="İçerik Yer Tutucus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Asıl metin stillerini düzenlemek için tıklatın</a:t>
            </a:r>
          </a:p>
          <a:p>
            <a:pPr lvl="1"/>
            <a:r>
              <a:rPr lang="en-US" smtClean="0"/>
              <a:t>İkinci düzey</a:t>
            </a:r>
          </a:p>
          <a:p>
            <a:pPr lvl="2"/>
            <a:r>
              <a:rPr lang="en-US" smtClean="0"/>
              <a:t>Üçüncü düzey</a:t>
            </a:r>
          </a:p>
          <a:p>
            <a:pPr lvl="3"/>
            <a:r>
              <a:rPr lang="en-US" smtClean="0"/>
              <a:t>Dördüncü düzey</a:t>
            </a:r>
          </a:p>
          <a:p>
            <a:pPr lvl="4"/>
            <a:r>
              <a:rPr lang="en-US" smtClean="0"/>
              <a:t>Beşinci düzey</a:t>
            </a:r>
            <a:endParaRPr lang="en-US"/>
          </a:p>
        </p:txBody>
      </p:sp>
      <p:sp>
        <p:nvSpPr>
          <p:cNvPr id="4" name="Metin Yer Tutucus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Asıl metin stillerini düzenlemek için tıklatın</a:t>
            </a:r>
          </a:p>
        </p:txBody>
      </p:sp>
      <p:sp>
        <p:nvSpPr>
          <p:cNvPr id="5" name="Veri Yer Tutucusu 4"/>
          <p:cNvSpPr>
            <a:spLocks noGrp="1"/>
          </p:cNvSpPr>
          <p:nvPr>
            <p:ph type="dt" sz="half" idx="10"/>
          </p:nvPr>
        </p:nvSpPr>
        <p:spPr/>
        <p:txBody>
          <a:bodyPr/>
          <a:lstStyle/>
          <a:p>
            <a:fld id="{D62CB031-28ED-46C0-ABE8-43F0A608A252}" type="datetimeFigureOut">
              <a:rPr lang="tr-TR" smtClean="0"/>
              <a:pPr/>
              <a:t>9.12.2019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AC5776C9-44A0-4483-B1A9-8E6CF27CF12C}" type="slidenum">
              <a:rPr lang="tr-TR" smtClean="0"/>
              <a:pPr/>
              <a:t>‹#›</a:t>
            </a:fld>
            <a:endParaRPr lang="tr-TR"/>
          </a:p>
        </p:txBody>
      </p:sp>
    </p:spTree>
    <p:extLst>
      <p:ext uri="{BB962C8B-B14F-4D97-AF65-F5344CB8AC3E}">
        <p14:creationId xmlns:p14="http://schemas.microsoft.com/office/powerpoint/2010/main" val="37144889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1792288" y="4800600"/>
            <a:ext cx="5486400" cy="566738"/>
          </a:xfrm>
        </p:spPr>
        <p:txBody>
          <a:bodyPr anchor="b"/>
          <a:lstStyle>
            <a:lvl1pPr algn="l">
              <a:defRPr sz="2000" b="1"/>
            </a:lvl1pPr>
          </a:lstStyle>
          <a:p>
            <a:r>
              <a:rPr lang="en-US" smtClean="0"/>
              <a:t>Asıl başlık stili için tıklatın</a:t>
            </a:r>
            <a:endParaRPr lang="en-US"/>
          </a:p>
        </p:txBody>
      </p:sp>
      <p:sp>
        <p:nvSpPr>
          <p:cNvPr id="3" name="Resim Yer Tutucus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Metin Yer Tutucus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Asıl metin stillerini düzenlemek için tıklatın</a:t>
            </a:r>
          </a:p>
        </p:txBody>
      </p:sp>
      <p:sp>
        <p:nvSpPr>
          <p:cNvPr id="5" name="Veri Yer Tutucusu 4"/>
          <p:cNvSpPr>
            <a:spLocks noGrp="1"/>
          </p:cNvSpPr>
          <p:nvPr>
            <p:ph type="dt" sz="half" idx="10"/>
          </p:nvPr>
        </p:nvSpPr>
        <p:spPr/>
        <p:txBody>
          <a:bodyPr/>
          <a:lstStyle/>
          <a:p>
            <a:fld id="{D62CB031-28ED-46C0-ABE8-43F0A608A252}" type="datetimeFigureOut">
              <a:rPr lang="tr-TR" smtClean="0"/>
              <a:pPr/>
              <a:t>9.12.2019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AC5776C9-44A0-4483-B1A9-8E6CF27CF12C}" type="slidenum">
              <a:rPr lang="tr-TR" smtClean="0"/>
              <a:pPr/>
              <a:t>‹#›</a:t>
            </a:fld>
            <a:endParaRPr lang="tr-TR"/>
          </a:p>
        </p:txBody>
      </p:sp>
    </p:spTree>
    <p:extLst>
      <p:ext uri="{BB962C8B-B14F-4D97-AF65-F5344CB8AC3E}">
        <p14:creationId xmlns:p14="http://schemas.microsoft.com/office/powerpoint/2010/main" val="3040056468"/>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auto">
      <p:bgRef idx="1001">
        <a:schemeClr val="bg2"/>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Asıl başlık stili için tıklatın</a:t>
            </a:r>
            <a:endParaRPr lang="en-US"/>
          </a:p>
        </p:txBody>
      </p:sp>
      <p:sp>
        <p:nvSpPr>
          <p:cNvPr id="3" name="Metin Yer Tutucus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Asıl metin stillerini düzenlemek için tıklatın</a:t>
            </a:r>
          </a:p>
          <a:p>
            <a:pPr lvl="1"/>
            <a:r>
              <a:rPr lang="en-US" smtClean="0"/>
              <a:t>İkinci düzey</a:t>
            </a:r>
          </a:p>
          <a:p>
            <a:pPr lvl="2"/>
            <a:r>
              <a:rPr lang="en-US" smtClean="0"/>
              <a:t>Üçüncü düzey</a:t>
            </a:r>
          </a:p>
          <a:p>
            <a:pPr lvl="3"/>
            <a:r>
              <a:rPr lang="en-US" smtClean="0"/>
              <a:t>Dördüncü düzey</a:t>
            </a:r>
          </a:p>
          <a:p>
            <a:pPr lvl="4"/>
            <a:r>
              <a:rPr lang="en-US" smtClean="0"/>
              <a:t>Beşinci düzey</a:t>
            </a:r>
            <a:endParaRPr lang="en-US"/>
          </a:p>
        </p:txBody>
      </p:sp>
      <p:sp>
        <p:nvSpPr>
          <p:cNvPr id="4" name="Veri Yer Tutucusu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62CB031-28ED-46C0-ABE8-43F0A608A252}" type="datetimeFigureOut">
              <a:rPr lang="tr-TR" smtClean="0"/>
              <a:pPr/>
              <a:t>9.12.2019</a:t>
            </a:fld>
            <a:endParaRPr lang="tr-TR"/>
          </a:p>
        </p:txBody>
      </p:sp>
      <p:sp>
        <p:nvSpPr>
          <p:cNvPr id="5" name="Altbilgi Yer Tutucusu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C5776C9-44A0-4483-B1A9-8E6CF27CF12C}" type="slidenum">
              <a:rPr lang="tr-TR" smtClean="0"/>
              <a:pPr/>
              <a:t>‹#›</a:t>
            </a:fld>
            <a:endParaRPr lang="tr-TR"/>
          </a:p>
        </p:txBody>
      </p:sp>
    </p:spTree>
    <p:extLst>
      <p:ext uri="{BB962C8B-B14F-4D97-AF65-F5344CB8AC3E}">
        <p14:creationId xmlns:p14="http://schemas.microsoft.com/office/powerpoint/2010/main" val="375258106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alpha val="48000"/>
          </a:schemeClr>
        </a:solidFill>
        <a:effectLst/>
      </p:bgPr>
    </p:bg>
    <p:spTree>
      <p:nvGrpSpPr>
        <p:cNvPr id="1" name=""/>
        <p:cNvGrpSpPr/>
        <p:nvPr/>
      </p:nvGrpSpPr>
      <p:grpSpPr>
        <a:xfrm>
          <a:off x="0" y="0"/>
          <a:ext cx="0" cy="0"/>
          <a:chOff x="0" y="0"/>
          <a:chExt cx="0" cy="0"/>
        </a:xfrm>
      </p:grpSpPr>
      <p:sp>
        <p:nvSpPr>
          <p:cNvPr id="2" name="Başlık 1"/>
          <p:cNvSpPr>
            <a:spLocks noGrp="1"/>
          </p:cNvSpPr>
          <p:nvPr>
            <p:ph type="ctrTitle"/>
          </p:nvPr>
        </p:nvSpPr>
        <p:spPr>
          <a:xfrm>
            <a:off x="685800" y="1484785"/>
            <a:ext cx="7772400" cy="2115666"/>
          </a:xfrm>
          <a:noFill/>
        </p:spPr>
        <p:txBody>
          <a:bodyPr/>
          <a:lstStyle/>
          <a:p>
            <a:r>
              <a:rPr lang="tr-TR" dirty="0" smtClean="0"/>
              <a:t>EĞİTİMDE PROGRAM GELİŞTİRME</a:t>
            </a:r>
            <a:endParaRPr lang="tr-TR" dirty="0"/>
          </a:p>
        </p:txBody>
      </p:sp>
      <p:sp>
        <p:nvSpPr>
          <p:cNvPr id="3" name="Alt Başlık 2"/>
          <p:cNvSpPr>
            <a:spLocks noGrp="1"/>
          </p:cNvSpPr>
          <p:nvPr>
            <p:ph type="subTitle" idx="1"/>
          </p:nvPr>
        </p:nvSpPr>
        <p:spPr>
          <a:xfrm>
            <a:off x="899592" y="3789040"/>
            <a:ext cx="7704856" cy="2160240"/>
          </a:xfrm>
        </p:spPr>
        <p:txBody>
          <a:bodyPr>
            <a:normAutofit fontScale="70000" lnSpcReduction="20000"/>
          </a:bodyPr>
          <a:lstStyle/>
          <a:p>
            <a:r>
              <a:rPr lang="tr-TR" dirty="0" smtClean="0">
                <a:solidFill>
                  <a:schemeClr val="tx1"/>
                </a:solidFill>
              </a:rPr>
              <a:t>DERSİN KODU</a:t>
            </a:r>
            <a:r>
              <a:rPr lang="tr-TR" dirty="0">
                <a:solidFill>
                  <a:schemeClr val="tx1"/>
                </a:solidFill>
              </a:rPr>
              <a:t>: </a:t>
            </a:r>
            <a:r>
              <a:rPr lang="tr-TR" dirty="0" smtClean="0">
                <a:solidFill>
                  <a:schemeClr val="tx1"/>
                </a:solidFill>
              </a:rPr>
              <a:t>SMB006</a:t>
            </a:r>
          </a:p>
          <a:p>
            <a:r>
              <a:rPr lang="tr-TR" dirty="0" smtClean="0">
                <a:solidFill>
                  <a:schemeClr val="tx1"/>
                </a:solidFill>
              </a:rPr>
              <a:t>DERSİN KREDİSİ: 2</a:t>
            </a:r>
          </a:p>
          <a:p>
            <a:r>
              <a:rPr lang="tr-TR" dirty="0" smtClean="0">
                <a:solidFill>
                  <a:schemeClr val="tx1"/>
                </a:solidFill>
              </a:rPr>
              <a:t>SAAT: 2</a:t>
            </a:r>
          </a:p>
          <a:p>
            <a:r>
              <a:rPr lang="tr-TR" dirty="0" smtClean="0">
                <a:solidFill>
                  <a:schemeClr val="tx1"/>
                </a:solidFill>
              </a:rPr>
              <a:t>ANKARA ÜNİVERSİTESİ EĞİTİM BİLİMLERİ FAKÜLTESİ</a:t>
            </a:r>
          </a:p>
          <a:p>
            <a:r>
              <a:rPr lang="tr-TR" dirty="0" smtClean="0">
                <a:solidFill>
                  <a:schemeClr val="tx1"/>
                </a:solidFill>
              </a:rPr>
              <a:t>Doç. Dr. Fatma Mızıkacı</a:t>
            </a:r>
          </a:p>
          <a:p>
            <a:r>
              <a:rPr lang="tr-TR" dirty="0" smtClean="0">
                <a:solidFill>
                  <a:schemeClr val="tx1"/>
                </a:solidFill>
              </a:rPr>
              <a:t>2019-2020</a:t>
            </a:r>
          </a:p>
        </p:txBody>
      </p:sp>
    </p:spTree>
    <p:extLst>
      <p:ext uri="{BB962C8B-B14F-4D97-AF65-F5344CB8AC3E}">
        <p14:creationId xmlns:p14="http://schemas.microsoft.com/office/powerpoint/2010/main" val="200006041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2">
            <a:alpha val="48000"/>
          </a:schemeClr>
        </a:solidFill>
        <a:effectLst/>
      </p:bgPr>
    </p:bg>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İçerik seçiminde ilkeler</a:t>
            </a:r>
            <a:endParaRPr lang="tr-TR" dirty="0"/>
          </a:p>
        </p:txBody>
      </p:sp>
      <p:sp>
        <p:nvSpPr>
          <p:cNvPr id="3" name="2 İçerik Yer Tutucusu"/>
          <p:cNvSpPr>
            <a:spLocks noGrp="1"/>
          </p:cNvSpPr>
          <p:nvPr>
            <p:ph sz="half" idx="1"/>
          </p:nvPr>
        </p:nvSpPr>
        <p:spPr/>
        <p:txBody>
          <a:bodyPr/>
          <a:lstStyle/>
          <a:p>
            <a:r>
              <a:rPr lang="tr-TR" dirty="0" smtClean="0"/>
              <a:t>Şema ilkesi</a:t>
            </a:r>
          </a:p>
          <a:p>
            <a:r>
              <a:rPr lang="tr-TR" dirty="0" smtClean="0"/>
              <a:t>Soyutlama </a:t>
            </a:r>
          </a:p>
          <a:p>
            <a:r>
              <a:rPr lang="tr-TR" dirty="0" smtClean="0"/>
              <a:t>Kapsama</a:t>
            </a:r>
          </a:p>
          <a:p>
            <a:r>
              <a:rPr lang="tr-TR" dirty="0" smtClean="0"/>
              <a:t>Materyal örgütlenişi</a:t>
            </a:r>
            <a:endParaRPr lang="tr-TR" dirty="0"/>
          </a:p>
        </p:txBody>
      </p:sp>
      <p:sp>
        <p:nvSpPr>
          <p:cNvPr id="4" name="3 İçerik Yer Tutucusu"/>
          <p:cNvSpPr>
            <a:spLocks noGrp="1"/>
          </p:cNvSpPr>
          <p:nvPr>
            <p:ph sz="half" idx="2"/>
          </p:nvPr>
        </p:nvSpPr>
        <p:spPr/>
        <p:txBody>
          <a:bodyPr/>
          <a:lstStyle/>
          <a:p>
            <a:r>
              <a:rPr lang="tr-TR" dirty="0" smtClean="0"/>
              <a:t>Kaynaşıklık</a:t>
            </a:r>
          </a:p>
          <a:p>
            <a:r>
              <a:rPr lang="tr-TR" dirty="0" smtClean="0"/>
              <a:t>Vardama</a:t>
            </a:r>
          </a:p>
          <a:p>
            <a:r>
              <a:rPr lang="tr-TR" dirty="0" smtClean="0"/>
              <a:t>Görsel düzen</a:t>
            </a:r>
          </a:p>
          <a:p>
            <a:r>
              <a:rPr lang="tr-TR" dirty="0" smtClean="0"/>
              <a:t>Alıştırma</a:t>
            </a:r>
          </a:p>
          <a:p>
            <a:r>
              <a:rPr lang="tr-TR" dirty="0" smtClean="0"/>
              <a:t>Denge </a:t>
            </a:r>
            <a:endParaRPr lang="tr-TR"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2">
            <a:alpha val="48000"/>
          </a:schemeClr>
        </a:solidFill>
        <a:effectLst/>
      </p:bgPr>
    </p:bg>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b="1" dirty="0" smtClean="0"/>
              <a:t/>
            </a:r>
            <a:br>
              <a:rPr lang="tr-TR" b="1" dirty="0" smtClean="0"/>
            </a:br>
            <a:r>
              <a:rPr lang="tr-TR" b="1" dirty="0" smtClean="0"/>
              <a:t>Uygulama </a:t>
            </a:r>
            <a:r>
              <a:rPr lang="en-GB" b="1" dirty="0"/>
              <a:t/>
            </a:r>
            <a:br>
              <a:rPr lang="en-GB" b="1" dirty="0"/>
            </a:br>
            <a:endParaRPr lang="en-GB" dirty="0"/>
          </a:p>
        </p:txBody>
      </p:sp>
      <p:sp>
        <p:nvSpPr>
          <p:cNvPr id="5" name="İçerik Yer Tutucusu 4"/>
          <p:cNvSpPr>
            <a:spLocks noGrp="1"/>
          </p:cNvSpPr>
          <p:nvPr>
            <p:ph idx="1"/>
          </p:nvPr>
        </p:nvSpPr>
        <p:spPr/>
        <p:txBody>
          <a:bodyPr/>
          <a:lstStyle/>
          <a:p>
            <a:pPr marL="342900" lvl="1" indent="-342900">
              <a:buFont typeface="Arial" pitchFamily="34" charset="0"/>
              <a:buChar char="•"/>
            </a:pPr>
            <a:r>
              <a:rPr lang="tr-TR" dirty="0" smtClean="0"/>
              <a:t>Alanınızdaki bir öğretim programı ya da ders kitabındaki içeriği:</a:t>
            </a:r>
          </a:p>
          <a:p>
            <a:pPr marL="742950" lvl="2" indent="-342900"/>
            <a:r>
              <a:rPr lang="tr-TR" dirty="0" err="1" smtClean="0"/>
              <a:t>betimsel</a:t>
            </a:r>
            <a:r>
              <a:rPr lang="tr-TR" dirty="0" smtClean="0"/>
              <a:t> </a:t>
            </a:r>
            <a:r>
              <a:rPr lang="tr-TR" dirty="0"/>
              <a:t>ve normatif </a:t>
            </a:r>
            <a:r>
              <a:rPr lang="tr-TR" dirty="0" smtClean="0"/>
              <a:t>boyutlar açısından inceleyiniz</a:t>
            </a:r>
          </a:p>
          <a:p>
            <a:pPr marL="742950" lvl="2" indent="-342900"/>
            <a:r>
              <a:rPr lang="tr-TR" dirty="0" smtClean="0"/>
              <a:t>bilgi </a:t>
            </a:r>
            <a:r>
              <a:rPr lang="tr-TR" dirty="0"/>
              <a:t>türleri (</a:t>
            </a:r>
            <a:r>
              <a:rPr lang="tr-TR" dirty="0" err="1"/>
              <a:t>Piaget</a:t>
            </a:r>
            <a:r>
              <a:rPr lang="tr-TR" dirty="0"/>
              <a:t>) açısından </a:t>
            </a:r>
            <a:r>
              <a:rPr lang="tr-TR" dirty="0" smtClean="0"/>
              <a:t>değerlendiriniz</a:t>
            </a:r>
            <a:endParaRPr lang="tr-TR" dirty="0"/>
          </a:p>
          <a:p>
            <a:pPr marL="742950" lvl="2" indent="-342900"/>
            <a:r>
              <a:rPr lang="tr-TR" dirty="0"/>
              <a:t>Konuların seçimi ve düzenlemesi hangi felsefeye göre yapılmıştır?</a:t>
            </a:r>
          </a:p>
          <a:p>
            <a:pPr marL="742950" lvl="2" indent="-342900"/>
            <a:r>
              <a:rPr lang="tr-TR" dirty="0"/>
              <a:t>İçerik seçim ölçütlerinden hangilerine </a:t>
            </a:r>
            <a:r>
              <a:rPr lang="tr-TR" dirty="0" smtClean="0"/>
              <a:t>uygundur?</a:t>
            </a:r>
            <a:endParaRPr lang="tr-TR" dirty="0"/>
          </a:p>
        </p:txBody>
      </p:sp>
    </p:spTree>
    <p:extLst>
      <p:ext uri="{BB962C8B-B14F-4D97-AF65-F5344CB8AC3E}">
        <p14:creationId xmlns:p14="http://schemas.microsoft.com/office/powerpoint/2010/main" val="25942592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Kullanılan kaynaklar</a:t>
            </a:r>
            <a:endParaRPr lang="en-GB" dirty="0"/>
          </a:p>
        </p:txBody>
      </p:sp>
      <p:sp>
        <p:nvSpPr>
          <p:cNvPr id="3" name="İçerik Yer Tutucusu 2"/>
          <p:cNvSpPr>
            <a:spLocks noGrp="1"/>
          </p:cNvSpPr>
          <p:nvPr>
            <p:ph idx="1"/>
          </p:nvPr>
        </p:nvSpPr>
        <p:spPr/>
        <p:txBody>
          <a:bodyPr>
            <a:normAutofit fontScale="55000" lnSpcReduction="20000"/>
          </a:bodyPr>
          <a:lstStyle/>
          <a:p>
            <a:r>
              <a:rPr lang="tr-TR" dirty="0"/>
              <a:t>Demirel, Ö. (2007). Eğitimde program geliştirme (10. baskı). </a:t>
            </a:r>
            <a:r>
              <a:rPr lang="tr-TR" i="1" dirty="0"/>
              <a:t>Ankara: </a:t>
            </a:r>
            <a:r>
              <a:rPr lang="tr-TR" i="1" dirty="0" err="1"/>
              <a:t>Pegem</a:t>
            </a:r>
            <a:r>
              <a:rPr lang="tr-TR" i="1" dirty="0"/>
              <a:t> A Yayıncılık</a:t>
            </a:r>
            <a:r>
              <a:rPr lang="tr-TR" dirty="0"/>
              <a:t>.</a:t>
            </a:r>
            <a:endParaRPr lang="tr-TR" dirty="0" smtClean="0"/>
          </a:p>
          <a:p>
            <a:r>
              <a:rPr lang="tr-TR" dirty="0" smtClean="0"/>
              <a:t>Demirel</a:t>
            </a:r>
            <a:r>
              <a:rPr lang="tr-TR" dirty="0"/>
              <a:t>, Ö. (1992). Türkiye'de program geliştirme uygulamaları. </a:t>
            </a:r>
            <a:r>
              <a:rPr lang="tr-TR" i="1" dirty="0"/>
              <a:t>Hacettepe Üniversitesi Eğitim Fakültesi Dergisi</a:t>
            </a:r>
            <a:r>
              <a:rPr lang="tr-TR" dirty="0"/>
              <a:t>, </a:t>
            </a:r>
            <a:r>
              <a:rPr lang="tr-TR" i="1" dirty="0"/>
              <a:t>7</a:t>
            </a:r>
            <a:r>
              <a:rPr lang="tr-TR" dirty="0"/>
              <a:t>(7</a:t>
            </a:r>
            <a:r>
              <a:rPr lang="tr-TR" dirty="0" smtClean="0"/>
              <a:t>).</a:t>
            </a:r>
          </a:p>
          <a:p>
            <a:r>
              <a:rPr lang="en-US" dirty="0" err="1"/>
              <a:t>Hunkins</a:t>
            </a:r>
            <a:r>
              <a:rPr lang="en-US" dirty="0"/>
              <a:t>, F. P., &amp; Hammill, P. A. (1994). Beyond Tyler and </a:t>
            </a:r>
            <a:r>
              <a:rPr lang="en-US" dirty="0" err="1"/>
              <a:t>Taba</a:t>
            </a:r>
            <a:r>
              <a:rPr lang="en-US" dirty="0"/>
              <a:t>: </a:t>
            </a:r>
            <a:r>
              <a:rPr lang="en-US" dirty="0" err="1"/>
              <a:t>Reconceptualizing</a:t>
            </a:r>
            <a:r>
              <a:rPr lang="en-US" dirty="0"/>
              <a:t> the curriculum process. </a:t>
            </a:r>
            <a:r>
              <a:rPr lang="en-US" i="1" dirty="0"/>
              <a:t>Peabody Journal of Education</a:t>
            </a:r>
            <a:r>
              <a:rPr lang="en-US" dirty="0"/>
              <a:t>, </a:t>
            </a:r>
            <a:r>
              <a:rPr lang="en-US" i="1" dirty="0"/>
              <a:t>69</a:t>
            </a:r>
            <a:r>
              <a:rPr lang="en-US" dirty="0"/>
              <a:t>(3), 4-18</a:t>
            </a:r>
            <a:r>
              <a:rPr lang="en-US" dirty="0" smtClean="0"/>
              <a:t>.</a:t>
            </a:r>
            <a:endParaRPr lang="tr-TR" dirty="0" smtClean="0"/>
          </a:p>
          <a:p>
            <a:r>
              <a:rPr lang="en-US" dirty="0" err="1"/>
              <a:t>Läänemets</a:t>
            </a:r>
            <a:r>
              <a:rPr lang="en-US" dirty="0"/>
              <a:t>, U., &amp; </a:t>
            </a:r>
            <a:r>
              <a:rPr lang="en-US" dirty="0" err="1"/>
              <a:t>Kalamees-Ruubel</a:t>
            </a:r>
            <a:r>
              <a:rPr lang="en-US" dirty="0"/>
              <a:t>, K. (2013). The </a:t>
            </a:r>
            <a:r>
              <a:rPr lang="en-US" dirty="0" err="1"/>
              <a:t>taba-tyler</a:t>
            </a:r>
            <a:r>
              <a:rPr lang="en-US" dirty="0"/>
              <a:t> rationales. </a:t>
            </a:r>
            <a:r>
              <a:rPr lang="en-US" i="1" dirty="0"/>
              <a:t>Journal of the American Association for the Advancement of Curriculum Studies (JAAACS)</a:t>
            </a:r>
            <a:r>
              <a:rPr lang="en-US" dirty="0"/>
              <a:t>, </a:t>
            </a:r>
            <a:r>
              <a:rPr lang="en-US" i="1" dirty="0"/>
              <a:t>9</a:t>
            </a:r>
            <a:r>
              <a:rPr lang="en-US" dirty="0"/>
              <a:t>(2</a:t>
            </a:r>
            <a:r>
              <a:rPr lang="en-US" dirty="0" smtClean="0"/>
              <a:t>).</a:t>
            </a:r>
            <a:endParaRPr lang="tr-TR" dirty="0" smtClean="0"/>
          </a:p>
          <a:p>
            <a:r>
              <a:rPr lang="en-US" dirty="0"/>
              <a:t>Tanner, D., &amp; Tanner, L. N. (1980). </a:t>
            </a:r>
            <a:r>
              <a:rPr lang="en-US" i="1" dirty="0"/>
              <a:t>Curriculum development: Theory into practice</a:t>
            </a:r>
            <a:r>
              <a:rPr lang="en-US" dirty="0"/>
              <a:t> (p. 30). New York: Macmillan</a:t>
            </a:r>
            <a:r>
              <a:rPr lang="en-US" dirty="0" smtClean="0"/>
              <a:t>.</a:t>
            </a:r>
            <a:endParaRPr lang="tr-TR" dirty="0" smtClean="0"/>
          </a:p>
          <a:p>
            <a:r>
              <a:rPr lang="tr-TR" dirty="0" err="1"/>
              <a:t>Oliver</a:t>
            </a:r>
            <a:r>
              <a:rPr lang="tr-TR" dirty="0"/>
              <a:t>, R., </a:t>
            </a:r>
            <a:r>
              <a:rPr lang="tr-TR" dirty="0" err="1"/>
              <a:t>Kersten</a:t>
            </a:r>
            <a:r>
              <a:rPr lang="tr-TR" dirty="0"/>
              <a:t>, H., </a:t>
            </a:r>
            <a:r>
              <a:rPr lang="tr-TR" dirty="0" err="1"/>
              <a:t>Vinkka‐Puhakka</a:t>
            </a:r>
            <a:r>
              <a:rPr lang="tr-TR" dirty="0"/>
              <a:t>, H., </a:t>
            </a:r>
            <a:r>
              <a:rPr lang="tr-TR" dirty="0" err="1"/>
              <a:t>Alpasan</a:t>
            </a:r>
            <a:r>
              <a:rPr lang="tr-TR" dirty="0"/>
              <a:t>, G., </a:t>
            </a:r>
            <a:r>
              <a:rPr lang="tr-TR" dirty="0" err="1"/>
              <a:t>Bearn</a:t>
            </a:r>
            <a:r>
              <a:rPr lang="tr-TR" dirty="0"/>
              <a:t>, D., </a:t>
            </a:r>
            <a:r>
              <a:rPr lang="tr-TR" dirty="0" err="1"/>
              <a:t>Cema</a:t>
            </a:r>
            <a:r>
              <a:rPr lang="tr-TR" dirty="0"/>
              <a:t>, I., ... &amp; </a:t>
            </a:r>
            <a:r>
              <a:rPr lang="tr-TR" dirty="0" err="1"/>
              <a:t>Jeniati</a:t>
            </a:r>
            <a:r>
              <a:rPr lang="tr-TR" dirty="0"/>
              <a:t>, E. (2008). </a:t>
            </a:r>
            <a:r>
              <a:rPr lang="tr-TR" dirty="0" err="1"/>
              <a:t>Curriculum</a:t>
            </a:r>
            <a:r>
              <a:rPr lang="tr-TR" dirty="0"/>
              <a:t> </a:t>
            </a:r>
            <a:r>
              <a:rPr lang="tr-TR" dirty="0" err="1"/>
              <a:t>structure</a:t>
            </a:r>
            <a:r>
              <a:rPr lang="tr-TR" dirty="0"/>
              <a:t>: </a:t>
            </a:r>
            <a:r>
              <a:rPr lang="tr-TR" dirty="0" err="1"/>
              <a:t>principles</a:t>
            </a:r>
            <a:r>
              <a:rPr lang="tr-TR" dirty="0"/>
              <a:t> </a:t>
            </a:r>
            <a:r>
              <a:rPr lang="tr-TR" dirty="0" err="1"/>
              <a:t>and</a:t>
            </a:r>
            <a:r>
              <a:rPr lang="tr-TR" dirty="0"/>
              <a:t> </a:t>
            </a:r>
            <a:r>
              <a:rPr lang="tr-TR" dirty="0" err="1"/>
              <a:t>strategy</a:t>
            </a:r>
            <a:r>
              <a:rPr lang="tr-TR" dirty="0"/>
              <a:t>. </a:t>
            </a:r>
            <a:r>
              <a:rPr lang="tr-TR" i="1" dirty="0" err="1"/>
              <a:t>European</a:t>
            </a:r>
            <a:r>
              <a:rPr lang="tr-TR" i="1" dirty="0"/>
              <a:t> </a:t>
            </a:r>
            <a:r>
              <a:rPr lang="tr-TR" i="1" dirty="0" err="1"/>
              <a:t>Journal</a:t>
            </a:r>
            <a:r>
              <a:rPr lang="tr-TR" i="1" dirty="0"/>
              <a:t> of </a:t>
            </a:r>
            <a:r>
              <a:rPr lang="tr-TR" i="1" dirty="0" err="1"/>
              <a:t>Dental</a:t>
            </a:r>
            <a:r>
              <a:rPr lang="tr-TR" i="1" dirty="0"/>
              <a:t> </a:t>
            </a:r>
            <a:r>
              <a:rPr lang="tr-TR" i="1" dirty="0" err="1"/>
              <a:t>Education</a:t>
            </a:r>
            <a:r>
              <a:rPr lang="tr-TR" dirty="0"/>
              <a:t>, </a:t>
            </a:r>
            <a:r>
              <a:rPr lang="tr-TR" i="1" dirty="0"/>
              <a:t>12</a:t>
            </a:r>
            <a:r>
              <a:rPr lang="tr-TR" dirty="0"/>
              <a:t>, 74-84</a:t>
            </a:r>
            <a:r>
              <a:rPr lang="tr-TR" dirty="0" smtClean="0"/>
              <a:t>.</a:t>
            </a:r>
          </a:p>
          <a:p>
            <a:r>
              <a:rPr lang="en-US" dirty="0"/>
              <a:t>Caswell, H. L., &amp; Campbell, D. S. (1935). </a:t>
            </a:r>
            <a:r>
              <a:rPr lang="en-US" i="1" dirty="0"/>
              <a:t>Curriculum development</a:t>
            </a:r>
            <a:r>
              <a:rPr lang="en-US" dirty="0"/>
              <a:t>. American Book Company.</a:t>
            </a:r>
            <a:endParaRPr lang="tr-TR" dirty="0" smtClean="0"/>
          </a:p>
          <a:p>
            <a:r>
              <a:rPr lang="en-US" dirty="0"/>
              <a:t>Pinar, W. F. (2013). </a:t>
            </a:r>
            <a:r>
              <a:rPr lang="en-US" i="1" dirty="0"/>
              <a:t>International handbook of curriculum research</a:t>
            </a:r>
            <a:r>
              <a:rPr lang="en-US" dirty="0"/>
              <a:t>. Routledge</a:t>
            </a:r>
            <a:r>
              <a:rPr lang="en-US" dirty="0" smtClean="0"/>
              <a:t>.</a:t>
            </a:r>
            <a:endParaRPr lang="tr-TR" dirty="0" smtClean="0"/>
          </a:p>
          <a:p>
            <a:r>
              <a:rPr lang="tr-TR" dirty="0"/>
              <a:t>Gözütok, F. D. (2017). Öğretim ilke ve yöntemleri. </a:t>
            </a:r>
            <a:r>
              <a:rPr lang="tr-TR" i="1" dirty="0" err="1"/>
              <a:t>Pegem</a:t>
            </a:r>
            <a:r>
              <a:rPr lang="tr-TR" i="1" dirty="0"/>
              <a:t> Atıf İndeksi</a:t>
            </a:r>
            <a:r>
              <a:rPr lang="tr-TR" dirty="0"/>
              <a:t>, 1-386.</a:t>
            </a:r>
            <a:endParaRPr lang="en-GB" dirty="0"/>
          </a:p>
        </p:txBody>
      </p:sp>
    </p:spTree>
    <p:extLst>
      <p:ext uri="{BB962C8B-B14F-4D97-AF65-F5344CB8AC3E}">
        <p14:creationId xmlns:p14="http://schemas.microsoft.com/office/powerpoint/2010/main" val="16014239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alpha val="48000"/>
          </a:schemeClr>
        </a:solidFill>
        <a:effectLst/>
      </p:bgPr>
    </p:bg>
    <p:spTree>
      <p:nvGrpSpPr>
        <p:cNvPr id="1" name=""/>
        <p:cNvGrpSpPr/>
        <p:nvPr/>
      </p:nvGrpSpPr>
      <p:grpSpPr>
        <a:xfrm>
          <a:off x="0" y="0"/>
          <a:ext cx="0" cy="0"/>
          <a:chOff x="0" y="0"/>
          <a:chExt cx="0" cy="0"/>
        </a:xfrm>
      </p:grpSpPr>
      <p:sp>
        <p:nvSpPr>
          <p:cNvPr id="4" name="Unvan 3"/>
          <p:cNvSpPr>
            <a:spLocks noGrp="1"/>
          </p:cNvSpPr>
          <p:nvPr>
            <p:ph type="ctrTitle"/>
          </p:nvPr>
        </p:nvSpPr>
        <p:spPr/>
        <p:txBody>
          <a:bodyPr>
            <a:normAutofit/>
          </a:bodyPr>
          <a:lstStyle/>
          <a:p>
            <a:r>
              <a:rPr lang="tr-TR" sz="8000" dirty="0" smtClean="0"/>
              <a:t>9. HAFTA</a:t>
            </a:r>
            <a:endParaRPr lang="en-GB" sz="8000" dirty="0"/>
          </a:p>
        </p:txBody>
      </p:sp>
      <p:sp>
        <p:nvSpPr>
          <p:cNvPr id="5" name="Alt Başlık 4"/>
          <p:cNvSpPr>
            <a:spLocks noGrp="1"/>
          </p:cNvSpPr>
          <p:nvPr>
            <p:ph type="subTitle" idx="1"/>
          </p:nvPr>
        </p:nvSpPr>
        <p:spPr/>
        <p:txBody>
          <a:bodyPr/>
          <a:lstStyle/>
          <a:p>
            <a:endParaRPr lang="en-GB"/>
          </a:p>
        </p:txBody>
      </p:sp>
    </p:spTree>
    <p:extLst>
      <p:ext uri="{BB962C8B-B14F-4D97-AF65-F5344CB8AC3E}">
        <p14:creationId xmlns:p14="http://schemas.microsoft.com/office/powerpoint/2010/main" val="124166703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alpha val="48000"/>
          </a:schemeClr>
        </a:solidFill>
        <a:effectLst/>
      </p:bgPr>
    </p:bg>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smtClean="0"/>
              <a:t>UYGULAMA</a:t>
            </a:r>
            <a:br>
              <a:rPr lang="tr-TR" dirty="0" smtClean="0"/>
            </a:br>
            <a:r>
              <a:rPr lang="tr-TR" dirty="0" smtClean="0"/>
              <a:t>sınıf çalışması</a:t>
            </a:r>
            <a:endParaRPr lang="tr-TR" dirty="0"/>
          </a:p>
        </p:txBody>
      </p:sp>
      <p:sp>
        <p:nvSpPr>
          <p:cNvPr id="3" name="2 İçerik Yer Tutucusu"/>
          <p:cNvSpPr>
            <a:spLocks noGrp="1"/>
          </p:cNvSpPr>
          <p:nvPr>
            <p:ph idx="1"/>
          </p:nvPr>
        </p:nvSpPr>
        <p:spPr/>
        <p:txBody>
          <a:bodyPr>
            <a:normAutofit fontScale="85000" lnSpcReduction="20000"/>
          </a:bodyPr>
          <a:lstStyle/>
          <a:p>
            <a:pPr marL="514350" indent="-514350">
              <a:buAutoNum type="arabicPeriod"/>
            </a:pPr>
            <a:r>
              <a:rPr lang="tr-TR" dirty="0" smtClean="0"/>
              <a:t>2 ders saatini kapsayan bir DERS PLANI yazmak için plan yapın. KONU belirleyin. ALT KONULARINI  düşünün.</a:t>
            </a:r>
          </a:p>
          <a:p>
            <a:pPr marL="514350" indent="-514350">
              <a:buAutoNum type="arabicPeriod"/>
            </a:pPr>
            <a:r>
              <a:rPr lang="tr-TR" dirty="0" smtClean="0"/>
              <a:t>Hedefler taksonomisine göre tabloda verilen hedef örneklerini inceleyin. Her alan ve düzey için siz de kendi alanınızda 2’şer tane hedef yazın. Hedefleri davranışa dönüştürün. Yazarken hata yapmamak için hedef davranış özelliklerini inceleyin.</a:t>
            </a:r>
          </a:p>
          <a:p>
            <a:pPr marL="514350" indent="-514350">
              <a:buAutoNum type="arabicPeriod"/>
            </a:pPr>
            <a:r>
              <a:rPr lang="tr-TR" dirty="0" smtClean="0"/>
              <a:t>Belirtke tablosu ile ilgili araştırma yaptıktan sonra hazırlayacağınız ders planı için belirtke tablonuzu oluşturun. Doğru şekilde yapmak için örnekleri inceleyin.</a:t>
            </a:r>
          </a:p>
          <a:p>
            <a:endParaRPr lang="tr-TR"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alpha val="48000"/>
          </a:schemeClr>
        </a:solidFill>
        <a:effectLst/>
      </p:bgPr>
    </p:bg>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Sınıf çalışması</a:t>
            </a:r>
            <a:endParaRPr lang="tr-TR" dirty="0"/>
          </a:p>
        </p:txBody>
      </p:sp>
      <p:sp>
        <p:nvSpPr>
          <p:cNvPr id="3" name="2 İçerik Yer Tutucusu"/>
          <p:cNvSpPr>
            <a:spLocks noGrp="1"/>
          </p:cNvSpPr>
          <p:nvPr>
            <p:ph idx="1"/>
          </p:nvPr>
        </p:nvSpPr>
        <p:spPr/>
        <p:txBody>
          <a:bodyPr>
            <a:normAutofit fontScale="85000" lnSpcReduction="20000"/>
          </a:bodyPr>
          <a:lstStyle/>
          <a:p>
            <a:r>
              <a:rPr lang="tr-TR" dirty="0" smtClean="0"/>
              <a:t>Alanınızla ilgili öğretim programını ( ya da alanınıza en yakın olanı) </a:t>
            </a:r>
            <a:r>
              <a:rPr lang="tr-TR" u="sng" dirty="0" err="1" smtClean="0">
                <a:solidFill>
                  <a:srgbClr val="FF0000"/>
                </a:solidFill>
              </a:rPr>
              <a:t>meb</a:t>
            </a:r>
            <a:r>
              <a:rPr lang="tr-TR" u="sng" dirty="0" smtClean="0">
                <a:solidFill>
                  <a:srgbClr val="FF0000"/>
                </a:solidFill>
              </a:rPr>
              <a:t>.</a:t>
            </a:r>
            <a:r>
              <a:rPr lang="tr-TR" u="sng" dirty="0" err="1" smtClean="0">
                <a:solidFill>
                  <a:srgbClr val="FF0000"/>
                </a:solidFill>
              </a:rPr>
              <a:t>ttkb</a:t>
            </a:r>
            <a:r>
              <a:rPr lang="tr-TR" u="sng" dirty="0" smtClean="0">
                <a:solidFill>
                  <a:srgbClr val="FF0000"/>
                </a:solidFill>
              </a:rPr>
              <a:t>.gov.tr</a:t>
            </a:r>
            <a:r>
              <a:rPr lang="tr-TR" dirty="0" smtClean="0"/>
              <a:t> adresinden edinin. Programı hedefleri/kazanımları açısından inceleyin. </a:t>
            </a:r>
          </a:p>
          <a:p>
            <a:pPr lvl="1"/>
            <a:r>
              <a:rPr lang="tr-TR" dirty="0" smtClean="0"/>
              <a:t>Program </a:t>
            </a:r>
            <a:r>
              <a:rPr lang="tr-TR" dirty="0" smtClean="0">
                <a:solidFill>
                  <a:srgbClr val="FF0000"/>
                </a:solidFill>
              </a:rPr>
              <a:t>konu, toplum, öğrenci odaklı </a:t>
            </a:r>
            <a:r>
              <a:rPr lang="tr-TR" dirty="0" smtClean="0"/>
              <a:t>programlardan hangisine yakındır?</a:t>
            </a:r>
          </a:p>
          <a:p>
            <a:pPr lvl="1"/>
            <a:r>
              <a:rPr lang="tr-TR" dirty="0" smtClean="0"/>
              <a:t>Hedefler/davranışlar nasıl ifade edilmiş? </a:t>
            </a:r>
          </a:p>
          <a:p>
            <a:pPr lvl="1"/>
            <a:r>
              <a:rPr lang="tr-TR" dirty="0" smtClean="0"/>
              <a:t>Hedef ve kazanım kurallarına uygun şekilde yazılmış mı?</a:t>
            </a:r>
          </a:p>
          <a:p>
            <a:pPr lvl="1"/>
            <a:r>
              <a:rPr lang="tr-TR" dirty="0" smtClean="0"/>
              <a:t>Konu ile ilişkilendirilmiş mi?</a:t>
            </a:r>
          </a:p>
          <a:p>
            <a:pPr lvl="1"/>
            <a:r>
              <a:rPr lang="tr-TR" dirty="0" smtClean="0"/>
              <a:t>Öğretim süreçleri ile tutarlı mı?</a:t>
            </a:r>
          </a:p>
          <a:p>
            <a:pPr lvl="1"/>
            <a:r>
              <a:rPr lang="tr-TR" dirty="0" smtClean="0"/>
              <a:t>Ölçülebilir ve gözlemlenebilir şekilde ifade edilmiş mi?</a:t>
            </a:r>
          </a:p>
          <a:p>
            <a:pPr lvl="1"/>
            <a:r>
              <a:rPr lang="tr-TR" dirty="0" smtClean="0"/>
              <a:t>Siz de programın konu ve öğretim durumlarına uygun 5 tane hedef ve davranış yazın.</a:t>
            </a:r>
          </a:p>
          <a:p>
            <a:pPr lvl="1"/>
            <a:endParaRPr lang="tr-TR"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alpha val="48000"/>
          </a:schemeClr>
        </a:solidFill>
        <a:effectLst/>
      </p:bgPr>
    </p:bg>
    <p:spTree>
      <p:nvGrpSpPr>
        <p:cNvPr id="1" name=""/>
        <p:cNvGrpSpPr/>
        <p:nvPr/>
      </p:nvGrpSpPr>
      <p:grpSpPr>
        <a:xfrm>
          <a:off x="0" y="0"/>
          <a:ext cx="0" cy="0"/>
          <a:chOff x="0" y="0"/>
          <a:chExt cx="0" cy="0"/>
        </a:xfrm>
      </p:grpSpPr>
      <p:sp>
        <p:nvSpPr>
          <p:cNvPr id="4" name="Başlık 3"/>
          <p:cNvSpPr>
            <a:spLocks noGrp="1"/>
          </p:cNvSpPr>
          <p:nvPr>
            <p:ph type="ctrTitle"/>
          </p:nvPr>
        </p:nvSpPr>
        <p:spPr/>
        <p:txBody>
          <a:bodyPr>
            <a:normAutofit/>
          </a:bodyPr>
          <a:lstStyle/>
          <a:p>
            <a:r>
              <a:rPr lang="tr-TR" sz="7200" b="1" dirty="0" smtClean="0">
                <a:solidFill>
                  <a:srgbClr val="FF0000"/>
                </a:solidFill>
              </a:rPr>
              <a:t>İÇERİK</a:t>
            </a:r>
            <a:endParaRPr lang="en-GB" sz="7200" b="1" dirty="0">
              <a:solidFill>
                <a:srgbClr val="FF0000"/>
              </a:solidFill>
            </a:endParaRPr>
          </a:p>
        </p:txBody>
      </p:sp>
      <p:sp>
        <p:nvSpPr>
          <p:cNvPr id="5" name="Alt Başlık 4"/>
          <p:cNvSpPr>
            <a:spLocks noGrp="1"/>
          </p:cNvSpPr>
          <p:nvPr>
            <p:ph type="subTitle" idx="1"/>
          </p:nvPr>
        </p:nvSpPr>
        <p:spPr/>
        <p:txBody>
          <a:bodyPr/>
          <a:lstStyle/>
          <a:p>
            <a:endParaRPr lang="en-GB" dirty="0"/>
          </a:p>
        </p:txBody>
      </p:sp>
    </p:spTree>
    <p:extLst>
      <p:ext uri="{BB962C8B-B14F-4D97-AF65-F5344CB8AC3E}">
        <p14:creationId xmlns:p14="http://schemas.microsoft.com/office/powerpoint/2010/main" val="268063759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2">
            <a:alpha val="48000"/>
          </a:schemeClr>
        </a:solidFill>
        <a:effectLst/>
      </p:bgPr>
    </p:bg>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2. İÇERİK</a:t>
            </a:r>
            <a:endParaRPr lang="en-US" dirty="0"/>
          </a:p>
        </p:txBody>
      </p:sp>
      <p:sp>
        <p:nvSpPr>
          <p:cNvPr id="3" name="İçerik Yer Tutucusu 2"/>
          <p:cNvSpPr>
            <a:spLocks noGrp="1"/>
          </p:cNvSpPr>
          <p:nvPr>
            <p:ph idx="1"/>
          </p:nvPr>
        </p:nvSpPr>
        <p:spPr>
          <a:xfrm>
            <a:off x="457200" y="1600200"/>
            <a:ext cx="8229600" cy="5257800"/>
          </a:xfrm>
        </p:spPr>
        <p:txBody>
          <a:bodyPr>
            <a:normAutofit fontScale="92500" lnSpcReduction="10000"/>
          </a:bodyPr>
          <a:lstStyle/>
          <a:p>
            <a:r>
              <a:rPr lang="tr-TR" dirty="0" smtClean="0"/>
              <a:t>Eğitim </a:t>
            </a:r>
            <a:r>
              <a:rPr lang="tr-TR" dirty="0"/>
              <a:t>programlarının dayandığı temel öge ve felsefenin öngördüğü </a:t>
            </a:r>
            <a:r>
              <a:rPr lang="tr-TR" dirty="0">
                <a:solidFill>
                  <a:srgbClr val="FF0000"/>
                </a:solidFill>
              </a:rPr>
              <a:t>kavramlar, olgular, ilkeler, yaklaşımlar, </a:t>
            </a:r>
            <a:r>
              <a:rPr lang="tr-TR" dirty="0" smtClean="0">
                <a:solidFill>
                  <a:srgbClr val="FF0000"/>
                </a:solidFill>
              </a:rPr>
              <a:t> kurallar, değerler</a:t>
            </a:r>
            <a:r>
              <a:rPr lang="tr-TR" dirty="0">
                <a:solidFill>
                  <a:srgbClr val="FF0000"/>
                </a:solidFill>
              </a:rPr>
              <a:t>, ölçütler, </a:t>
            </a:r>
            <a:r>
              <a:rPr lang="tr-TR" dirty="0" smtClean="0">
                <a:solidFill>
                  <a:srgbClr val="FF0000"/>
                </a:solidFill>
              </a:rPr>
              <a:t>kuramlar, formüller, sınıflamalar, örnekler, işlemler </a:t>
            </a:r>
            <a:r>
              <a:rPr lang="tr-TR" dirty="0">
                <a:solidFill>
                  <a:srgbClr val="FF0000"/>
                </a:solidFill>
              </a:rPr>
              <a:t>ve genellemeler</a:t>
            </a:r>
            <a:r>
              <a:rPr lang="tr-TR" dirty="0"/>
              <a:t> gibi birikimlerin sistemli bileşiminden sağlanan oluşumlar</a:t>
            </a:r>
            <a:r>
              <a:rPr lang="tr-TR" dirty="0" smtClean="0"/>
              <a:t>.</a:t>
            </a:r>
          </a:p>
          <a:p>
            <a:pPr lvl="1"/>
            <a:endParaRPr lang="tr-TR" i="1" dirty="0" smtClean="0"/>
          </a:p>
          <a:p>
            <a:pPr lvl="1"/>
            <a:endParaRPr lang="tr-TR" i="1" dirty="0" smtClean="0"/>
          </a:p>
          <a:p>
            <a:pPr lvl="1"/>
            <a:r>
              <a:rPr lang="tr-TR" i="1" dirty="0" smtClean="0"/>
              <a:t>Benimsenen </a:t>
            </a:r>
            <a:r>
              <a:rPr lang="tr-TR" b="1" i="1" dirty="0" smtClean="0"/>
              <a:t>program </a:t>
            </a:r>
            <a:r>
              <a:rPr lang="tr-TR" b="1" i="1" dirty="0"/>
              <a:t>geliştirme </a:t>
            </a:r>
            <a:r>
              <a:rPr lang="tr-TR" b="1" i="1" dirty="0" smtClean="0"/>
              <a:t>yaklaşımı ve felsefe, programın tasarlanış biçimi ve konu alanının yapısal özellikleri </a:t>
            </a:r>
            <a:r>
              <a:rPr lang="tr-TR" i="1" dirty="0"/>
              <a:t>içeriğin nasıl seçilip düzenleneceğine ilişkin bilgi verir</a:t>
            </a:r>
            <a:r>
              <a:rPr lang="tr-TR" dirty="0"/>
              <a:t>.</a:t>
            </a:r>
            <a:endParaRPr lang="en-US" dirty="0"/>
          </a:p>
        </p:txBody>
      </p:sp>
    </p:spTree>
    <p:extLst>
      <p:ext uri="{BB962C8B-B14F-4D97-AF65-F5344CB8AC3E}">
        <p14:creationId xmlns:p14="http://schemas.microsoft.com/office/powerpoint/2010/main" val="23394428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2">
            <a:alpha val="48000"/>
          </a:schemeClr>
        </a:solidFill>
        <a:effectLst/>
      </p:bgPr>
    </p:bg>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İçeriğin </a:t>
            </a:r>
            <a:r>
              <a:rPr lang="tr-TR" dirty="0" err="1" smtClean="0"/>
              <a:t>ögeleri</a:t>
            </a:r>
            <a:endParaRPr lang="tr-TR" dirty="0"/>
          </a:p>
        </p:txBody>
      </p:sp>
      <p:sp>
        <p:nvSpPr>
          <p:cNvPr id="3" name="2 İçerik Yer Tutucusu"/>
          <p:cNvSpPr>
            <a:spLocks noGrp="1"/>
          </p:cNvSpPr>
          <p:nvPr>
            <p:ph idx="1"/>
          </p:nvPr>
        </p:nvSpPr>
        <p:spPr/>
        <p:txBody>
          <a:bodyPr>
            <a:normAutofit/>
          </a:bodyPr>
          <a:lstStyle/>
          <a:p>
            <a:r>
              <a:rPr lang="tr-TR" b="1" dirty="0" smtClean="0"/>
              <a:t>İçeriğin 2 boyutu:</a:t>
            </a:r>
          </a:p>
          <a:p>
            <a:pPr lvl="1"/>
            <a:r>
              <a:rPr lang="tr-TR" b="1" dirty="0" smtClean="0"/>
              <a:t>Betimsel: </a:t>
            </a:r>
            <a:r>
              <a:rPr lang="tr-TR" dirty="0" smtClean="0"/>
              <a:t>kuram, olgu, formül, ilke ….</a:t>
            </a:r>
          </a:p>
          <a:p>
            <a:pPr lvl="1"/>
            <a:r>
              <a:rPr lang="tr-TR" b="1" dirty="0" smtClean="0"/>
              <a:t>Normatif : </a:t>
            </a:r>
            <a:r>
              <a:rPr lang="tr-TR" dirty="0" smtClean="0"/>
              <a:t>değer, norm, etik, estetik, sanat …</a:t>
            </a:r>
          </a:p>
          <a:p>
            <a:endParaRPr lang="tr-TR" b="1" dirty="0" smtClean="0"/>
          </a:p>
          <a:p>
            <a:r>
              <a:rPr lang="tr-TR" b="1" dirty="0" smtClean="0"/>
              <a:t>Bilgi türleri </a:t>
            </a:r>
            <a:r>
              <a:rPr lang="tr-TR" dirty="0" smtClean="0"/>
              <a:t>(PIAGET): </a:t>
            </a:r>
          </a:p>
          <a:p>
            <a:pPr lvl="1"/>
            <a:r>
              <a:rPr lang="tr-TR" dirty="0" smtClean="0"/>
              <a:t>fiziksel bilgi: görünüm ile ilgili</a:t>
            </a:r>
          </a:p>
          <a:p>
            <a:pPr lvl="1"/>
            <a:r>
              <a:rPr lang="tr-TR" dirty="0" smtClean="0"/>
              <a:t> matematiksel bilgi: soyut </a:t>
            </a:r>
          </a:p>
          <a:p>
            <a:pPr lvl="1"/>
            <a:r>
              <a:rPr lang="tr-TR" dirty="0" smtClean="0"/>
              <a:t>sosyal bilgi: sosyal içerikli</a:t>
            </a:r>
            <a:endParaRPr lang="tr-TR"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2">
            <a:alpha val="48000"/>
          </a:schemeClr>
        </a:solidFill>
        <a:effectLst/>
      </p:bgPr>
    </p:bg>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b="1" dirty="0"/>
              <a:t>İçerik </a:t>
            </a:r>
            <a:r>
              <a:rPr lang="tr-TR" b="1" dirty="0" smtClean="0"/>
              <a:t>seçimi</a:t>
            </a:r>
            <a:endParaRPr lang="en-US" dirty="0"/>
          </a:p>
        </p:txBody>
      </p:sp>
      <p:sp>
        <p:nvSpPr>
          <p:cNvPr id="3" name="İçerik Yer Tutucusu 2"/>
          <p:cNvSpPr>
            <a:spLocks noGrp="1"/>
          </p:cNvSpPr>
          <p:nvPr>
            <p:ph idx="1"/>
          </p:nvPr>
        </p:nvSpPr>
        <p:spPr>
          <a:xfrm>
            <a:off x="457200" y="1600200"/>
            <a:ext cx="8229600" cy="4709120"/>
          </a:xfrm>
        </p:spPr>
        <p:txBody>
          <a:bodyPr>
            <a:normAutofit fontScale="85000" lnSpcReduction="20000"/>
          </a:bodyPr>
          <a:lstStyle/>
          <a:p>
            <a:pPr>
              <a:buNone/>
            </a:pPr>
            <a:endParaRPr lang="tr-TR" dirty="0" smtClean="0"/>
          </a:p>
          <a:p>
            <a:r>
              <a:rPr lang="tr-TR" b="1" dirty="0" smtClean="0"/>
              <a:t>İdealizm </a:t>
            </a:r>
            <a:r>
              <a:rPr lang="tr-TR" b="1" dirty="0"/>
              <a:t>ve </a:t>
            </a:r>
            <a:r>
              <a:rPr lang="tr-TR" b="1" dirty="0" smtClean="0"/>
              <a:t>realizm:</a:t>
            </a:r>
            <a:r>
              <a:rPr lang="tr-TR" dirty="0" smtClean="0"/>
              <a:t> </a:t>
            </a:r>
            <a:r>
              <a:rPr lang="tr-TR" dirty="0"/>
              <a:t>içerik merkezi öneme </a:t>
            </a:r>
            <a:r>
              <a:rPr lang="tr-TR" dirty="0" smtClean="0"/>
              <a:t>sahip. Klasik eserler, bilimin sağladığı bilgi. </a:t>
            </a:r>
          </a:p>
          <a:p>
            <a:r>
              <a:rPr lang="tr-TR" b="1" dirty="0" smtClean="0"/>
              <a:t>Pragmatizm </a:t>
            </a:r>
            <a:r>
              <a:rPr lang="tr-TR" b="1" dirty="0"/>
              <a:t>ve ilerlemeci </a:t>
            </a:r>
            <a:r>
              <a:rPr lang="tr-TR" b="1" dirty="0" smtClean="0"/>
              <a:t>felsefe:</a:t>
            </a:r>
            <a:r>
              <a:rPr lang="tr-TR" dirty="0" smtClean="0"/>
              <a:t> </a:t>
            </a:r>
            <a:r>
              <a:rPr lang="tr-TR" dirty="0"/>
              <a:t>programın merkezinde hedefler vardır. İçerik hedeflerin gerçekleşmesi için araç niteliğini taşır. Bağımsız bir öge değil eğitim durumunun sınırları içinde yer alır. </a:t>
            </a:r>
            <a:r>
              <a:rPr lang="tr-TR" dirty="0" smtClean="0"/>
              <a:t>Bilgiye etkileşim ve yaşantı yoluyla ulaşılır. </a:t>
            </a:r>
          </a:p>
          <a:p>
            <a:r>
              <a:rPr lang="tr-TR" b="1" dirty="0" smtClean="0"/>
              <a:t>İnsancı yaklaşım:</a:t>
            </a:r>
            <a:r>
              <a:rPr lang="tr-TR" dirty="0" smtClean="0"/>
              <a:t> </a:t>
            </a:r>
            <a:r>
              <a:rPr lang="tr-TR" dirty="0"/>
              <a:t>kişilik gelişimi ön plandadır. Kişilik gelişimi, moral ve estetik değerler içeriğin önemli ögelerini oluşturur. </a:t>
            </a:r>
            <a:endParaRPr lang="tr-TR" dirty="0" smtClean="0"/>
          </a:p>
          <a:p>
            <a:r>
              <a:rPr lang="tr-TR" b="1" dirty="0" smtClean="0"/>
              <a:t>Yeniden kurmacılık</a:t>
            </a:r>
            <a:r>
              <a:rPr lang="tr-TR" dirty="0" smtClean="0"/>
              <a:t>: toplumsal konular ve değişim.</a:t>
            </a:r>
            <a:endParaRPr lang="en-US" dirty="0"/>
          </a:p>
          <a:p>
            <a:endParaRPr lang="en-US" dirty="0"/>
          </a:p>
          <a:p>
            <a:endParaRPr lang="en-US" dirty="0"/>
          </a:p>
        </p:txBody>
      </p:sp>
    </p:spTree>
    <p:extLst>
      <p:ext uri="{BB962C8B-B14F-4D97-AF65-F5344CB8AC3E}">
        <p14:creationId xmlns:p14="http://schemas.microsoft.com/office/powerpoint/2010/main" val="380283091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2">
            <a:alpha val="48000"/>
          </a:schemeClr>
        </a:solidFill>
        <a:effectLst/>
      </p:bgPr>
    </p:bg>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İçerik seçiminde ölçütler</a:t>
            </a:r>
            <a:endParaRPr lang="tr-TR" dirty="0"/>
          </a:p>
        </p:txBody>
      </p:sp>
      <p:sp>
        <p:nvSpPr>
          <p:cNvPr id="3" name="2 İçerik Yer Tutucusu"/>
          <p:cNvSpPr>
            <a:spLocks noGrp="1"/>
          </p:cNvSpPr>
          <p:nvPr>
            <p:ph sz="half" idx="1"/>
          </p:nvPr>
        </p:nvSpPr>
        <p:spPr/>
        <p:txBody>
          <a:bodyPr/>
          <a:lstStyle/>
          <a:p>
            <a:r>
              <a:rPr lang="tr-TR" dirty="0" smtClean="0"/>
              <a:t>Bilimsel bilgi</a:t>
            </a:r>
          </a:p>
          <a:p>
            <a:r>
              <a:rPr lang="tr-TR" dirty="0" smtClean="0"/>
              <a:t>Hedeflerle tutarlı</a:t>
            </a:r>
          </a:p>
          <a:p>
            <a:r>
              <a:rPr lang="tr-TR" dirty="0" smtClean="0"/>
              <a:t>Öğrenilebilir</a:t>
            </a:r>
          </a:p>
          <a:p>
            <a:r>
              <a:rPr lang="tr-TR" dirty="0" smtClean="0"/>
              <a:t>Fayda sağlayıcı</a:t>
            </a:r>
          </a:p>
          <a:p>
            <a:r>
              <a:rPr lang="tr-TR" dirty="0" smtClean="0"/>
              <a:t>Sosyal ve çağdaş</a:t>
            </a:r>
            <a:endParaRPr lang="tr-TR" dirty="0"/>
          </a:p>
        </p:txBody>
      </p:sp>
      <p:sp>
        <p:nvSpPr>
          <p:cNvPr id="4" name="3 İçerik Yer Tutucusu"/>
          <p:cNvSpPr>
            <a:spLocks noGrp="1"/>
          </p:cNvSpPr>
          <p:nvPr>
            <p:ph sz="half" idx="2"/>
          </p:nvPr>
        </p:nvSpPr>
        <p:spPr/>
        <p:txBody>
          <a:bodyPr/>
          <a:lstStyle/>
          <a:p>
            <a:r>
              <a:rPr lang="tr-TR" dirty="0" smtClean="0"/>
              <a:t>Öğrenciye uygun</a:t>
            </a:r>
          </a:p>
          <a:p>
            <a:r>
              <a:rPr lang="tr-TR" dirty="0" smtClean="0"/>
              <a:t>Hayata yakın</a:t>
            </a:r>
          </a:p>
          <a:p>
            <a:r>
              <a:rPr lang="tr-TR" dirty="0" smtClean="0"/>
              <a:t>Yakından uzağa</a:t>
            </a:r>
          </a:p>
          <a:p>
            <a:r>
              <a:rPr lang="tr-TR" dirty="0" smtClean="0"/>
              <a:t>Somuttan soyuta</a:t>
            </a:r>
          </a:p>
          <a:p>
            <a:r>
              <a:rPr lang="tr-TR" dirty="0" smtClean="0"/>
              <a:t>Genelden özele</a:t>
            </a:r>
          </a:p>
          <a:p>
            <a:r>
              <a:rPr lang="tr-TR" dirty="0" smtClean="0"/>
              <a:t>Kolaydan zora</a:t>
            </a:r>
          </a:p>
          <a:p>
            <a:endParaRPr lang="tr-TR" dirty="0" smtClean="0"/>
          </a:p>
          <a:p>
            <a:pPr>
              <a:buNone/>
            </a:pPr>
            <a:endParaRPr lang="tr-TR"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Zengin">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Retrospect</Template>
  <TotalTime>4681</TotalTime>
  <Words>482</Words>
  <Application>Microsoft Macintosh PowerPoint</Application>
  <PresentationFormat>On-screen Show (4:3)</PresentationFormat>
  <Paragraphs>80</Paragraphs>
  <Slides>12</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12</vt:i4>
      </vt:variant>
    </vt:vector>
  </HeadingPairs>
  <TitlesOfParts>
    <vt:vector size="15" baseType="lpstr">
      <vt:lpstr>Calibri</vt:lpstr>
      <vt:lpstr>Arial</vt:lpstr>
      <vt:lpstr>Office Theme</vt:lpstr>
      <vt:lpstr>EĞİTİMDE PROGRAM GELİŞTİRME</vt:lpstr>
      <vt:lpstr>9. HAFTA</vt:lpstr>
      <vt:lpstr>UYGULAMA sınıf çalışması</vt:lpstr>
      <vt:lpstr>Sınıf çalışması</vt:lpstr>
      <vt:lpstr>İÇERİK</vt:lpstr>
      <vt:lpstr>2. İÇERİK</vt:lpstr>
      <vt:lpstr>İçeriğin ögeleri</vt:lpstr>
      <vt:lpstr>İçerik seçimi</vt:lpstr>
      <vt:lpstr>İçerik seçiminde ölçütler</vt:lpstr>
      <vt:lpstr>İçerik seçiminde ilkeler</vt:lpstr>
      <vt:lpstr> Uygulama  </vt:lpstr>
      <vt:lpstr>Kullanılan kaynaklar</vt:lpstr>
    </vt:vector>
  </TitlesOfParts>
  <Company>2010</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ÖĞRETİM PROGRAMLARI</dc:title>
  <dc:creator>EGITMEN</dc:creator>
  <cp:lastModifiedBy>Microsoft Office User</cp:lastModifiedBy>
  <cp:revision>309</cp:revision>
  <dcterms:created xsi:type="dcterms:W3CDTF">2012-02-14T14:40:33Z</dcterms:created>
  <dcterms:modified xsi:type="dcterms:W3CDTF">2019-12-09T13:10:21Z</dcterms:modified>
</cp:coreProperties>
</file>