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6" r:id="rId2"/>
    <p:sldId id="259" r:id="rId3"/>
    <p:sldId id="310" r:id="rId4"/>
    <p:sldId id="304" r:id="rId5"/>
    <p:sldId id="260" r:id="rId6"/>
    <p:sldId id="261" r:id="rId7"/>
    <p:sldId id="262" r:id="rId8"/>
    <p:sldId id="312" r:id="rId9"/>
    <p:sldId id="287" r:id="rId10"/>
    <p:sldId id="288" r:id="rId11"/>
    <p:sldId id="298" r:id="rId12"/>
    <p:sldId id="299"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418" autoAdjust="0"/>
    <p:restoredTop sz="94624" autoAdjust="0"/>
  </p:normalViewPr>
  <p:slideViewPr>
    <p:cSldViewPr>
      <p:cViewPr varScale="1">
        <p:scale>
          <a:sx n="70" d="100"/>
          <a:sy n="70" d="100"/>
        </p:scale>
        <p:origin x="1350" y="72"/>
      </p:cViewPr>
      <p:guideLst>
        <p:guide orient="horz" pos="2160"/>
        <p:guide pos="2880"/>
      </p:guideLst>
    </p:cSldViewPr>
  </p:slideViewPr>
  <p:outlineViewPr>
    <p:cViewPr>
      <p:scale>
        <a:sx n="33" d="100"/>
        <a:sy n="33" d="100"/>
      </p:scale>
      <p:origin x="0" y="35160"/>
    </p:cViewPr>
  </p:outlineViewPr>
  <p:notesTextViewPr>
    <p:cViewPr>
      <p:scale>
        <a:sx n="100" d="100"/>
        <a:sy n="100" d="100"/>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1D918216-7EA2-4A21-AB87-697C14975AAF}" type="datetimeFigureOut">
              <a:rPr lang="tr-TR" smtClean="0"/>
              <a:pPr/>
              <a:t>29.10.2017</a:t>
            </a:fld>
            <a:endParaRPr lang="tr-TR" dirty="0"/>
          </a:p>
        </p:txBody>
      </p:sp>
      <p:sp>
        <p:nvSpPr>
          <p:cNvPr id="17" name="16 Altbilgi Yer Tutucusu"/>
          <p:cNvSpPr>
            <a:spLocks noGrp="1"/>
          </p:cNvSpPr>
          <p:nvPr>
            <p:ph type="ftr" sz="quarter" idx="11"/>
          </p:nvPr>
        </p:nvSpPr>
        <p:spPr/>
        <p:txBody>
          <a:bodyPr/>
          <a:lstStyle/>
          <a:p>
            <a:endParaRPr lang="tr-TR" dirty="0"/>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D8A218FC-6D0A-4940-8C06-42975E1EB48F}" type="slidenum">
              <a:rPr lang="tr-TR" smtClean="0"/>
              <a:pPr/>
              <a:t>‹#›</a:t>
            </a:fld>
            <a:endParaRPr lang="tr-TR" dirty="0"/>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D918216-7EA2-4A21-AB87-697C14975AAF}" type="datetimeFigureOut">
              <a:rPr lang="tr-TR" smtClean="0"/>
              <a:pPr/>
              <a:t>29.10.2017</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D8A218FC-6D0A-4940-8C06-42975E1EB48F}"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D918216-7EA2-4A21-AB87-697C14975AAF}" type="datetimeFigureOut">
              <a:rPr lang="tr-TR" smtClean="0"/>
              <a:pPr/>
              <a:t>29.10.2017</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D8A218FC-6D0A-4940-8C06-42975E1EB48F}"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1D918216-7EA2-4A21-AB87-697C14975AAF}" type="datetimeFigureOut">
              <a:rPr lang="tr-TR" smtClean="0"/>
              <a:pPr/>
              <a:t>29.10.2017</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D8A218FC-6D0A-4940-8C06-42975E1EB48F}" type="slidenum">
              <a:rPr lang="tr-TR" smtClean="0"/>
              <a:pPr/>
              <a:t>‹#›</a:t>
            </a:fld>
            <a:endParaRPr lang="tr-TR" dirty="0"/>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1D918216-7EA2-4A21-AB87-697C14975AAF}" type="datetimeFigureOut">
              <a:rPr lang="tr-TR" smtClean="0"/>
              <a:pPr/>
              <a:t>29.10.2017</a:t>
            </a:fld>
            <a:endParaRPr lang="tr-TR" dirty="0"/>
          </a:p>
        </p:txBody>
      </p:sp>
      <p:sp>
        <p:nvSpPr>
          <p:cNvPr id="5" name="4 Altbilgi Yer Tutucusu"/>
          <p:cNvSpPr>
            <a:spLocks noGrp="1"/>
          </p:cNvSpPr>
          <p:nvPr>
            <p:ph type="ftr" sz="quarter" idx="11"/>
          </p:nvPr>
        </p:nvSpPr>
        <p:spPr>
          <a:xfrm>
            <a:off x="800100" y="6172200"/>
            <a:ext cx="4000500" cy="457200"/>
          </a:xfrm>
        </p:spPr>
        <p:txBody>
          <a:bodyPr/>
          <a:lstStyle/>
          <a:p>
            <a:endParaRPr lang="tr-TR" dirty="0"/>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Slayt Numarası Yer Tutucusu"/>
          <p:cNvSpPr>
            <a:spLocks noGrp="1"/>
          </p:cNvSpPr>
          <p:nvPr>
            <p:ph type="sldNum" sz="quarter" idx="12"/>
          </p:nvPr>
        </p:nvSpPr>
        <p:spPr>
          <a:xfrm>
            <a:off x="146304" y="6208776"/>
            <a:ext cx="457200" cy="457200"/>
          </a:xfrm>
        </p:spPr>
        <p:txBody>
          <a:bodyPr/>
          <a:lstStyle/>
          <a:p>
            <a:fld id="{D8A218FC-6D0A-4940-8C06-42975E1EB48F}" type="slidenum">
              <a:rPr lang="tr-TR" smtClean="0"/>
              <a:pPr/>
              <a:t>‹#›</a:t>
            </a:fld>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1D918216-7EA2-4A21-AB87-697C14975AAF}" type="datetimeFigureOut">
              <a:rPr lang="tr-TR" smtClean="0"/>
              <a:pPr/>
              <a:t>29.10.2017</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D8A218FC-6D0A-4940-8C06-42975E1EB48F}" type="slidenum">
              <a:rPr lang="tr-TR" smtClean="0"/>
              <a:pPr/>
              <a:t>‹#›</a:t>
            </a:fld>
            <a:endParaRPr lang="tr-TR" dirty="0"/>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1D918216-7EA2-4A21-AB87-697C14975AAF}" type="datetimeFigureOut">
              <a:rPr lang="tr-TR" smtClean="0"/>
              <a:pPr/>
              <a:t>29.10.2017</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D8A218FC-6D0A-4940-8C06-42975E1EB48F}" type="slidenum">
              <a:rPr lang="tr-TR" smtClean="0"/>
              <a:pPr/>
              <a:t>‹#›</a:t>
            </a:fld>
            <a:endParaRPr lang="tr-TR" dirty="0"/>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1D918216-7EA2-4A21-AB87-697C14975AAF}" type="datetimeFigureOut">
              <a:rPr lang="tr-TR" smtClean="0"/>
              <a:pPr/>
              <a:t>29.10.2017</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D8A218FC-6D0A-4940-8C06-42975E1EB48F}"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D918216-7EA2-4A21-AB87-697C14975AAF}" type="datetimeFigureOut">
              <a:rPr lang="tr-TR" smtClean="0"/>
              <a:pPr/>
              <a:t>29.10.2017</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D8A218FC-6D0A-4940-8C06-42975E1EB48F}"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1D918216-7EA2-4A21-AB87-697C14975AAF}" type="datetimeFigureOut">
              <a:rPr lang="tr-TR" smtClean="0"/>
              <a:pPr/>
              <a:t>29.10.2017</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D8A218FC-6D0A-4940-8C06-42975E1EB48F}" type="slidenum">
              <a:rPr lang="tr-TR" smtClean="0"/>
              <a:pPr/>
              <a:t>‹#›</a:t>
            </a:fld>
            <a:endParaRPr lang="tr-TR" dirty="0"/>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1D918216-7EA2-4A21-AB87-697C14975AAF}" type="datetimeFigureOut">
              <a:rPr lang="tr-TR" smtClean="0"/>
              <a:pPr/>
              <a:t>29.10.2017</a:t>
            </a:fld>
            <a:endParaRPr lang="tr-TR" dirty="0"/>
          </a:p>
        </p:txBody>
      </p:sp>
      <p:sp>
        <p:nvSpPr>
          <p:cNvPr id="6" name="5 Altbilgi Yer Tutucusu"/>
          <p:cNvSpPr>
            <a:spLocks noGrp="1"/>
          </p:cNvSpPr>
          <p:nvPr>
            <p:ph type="ftr" sz="quarter" idx="11"/>
          </p:nvPr>
        </p:nvSpPr>
        <p:spPr>
          <a:xfrm>
            <a:off x="914400" y="6172200"/>
            <a:ext cx="3886200" cy="457200"/>
          </a:xfrm>
        </p:spPr>
        <p:txBody>
          <a:bodyPr/>
          <a:lstStyle/>
          <a:p>
            <a:endParaRPr lang="tr-TR" dirty="0"/>
          </a:p>
        </p:txBody>
      </p:sp>
      <p:sp>
        <p:nvSpPr>
          <p:cNvPr id="7" name="6 Slayt Numarası Yer Tutucusu"/>
          <p:cNvSpPr>
            <a:spLocks noGrp="1"/>
          </p:cNvSpPr>
          <p:nvPr>
            <p:ph type="sldNum" sz="quarter" idx="12"/>
          </p:nvPr>
        </p:nvSpPr>
        <p:spPr>
          <a:xfrm>
            <a:off x="146304" y="6208776"/>
            <a:ext cx="457200" cy="457200"/>
          </a:xfrm>
        </p:spPr>
        <p:txBody>
          <a:bodyPr/>
          <a:lstStyle/>
          <a:p>
            <a:fld id="{D8A218FC-6D0A-4940-8C06-42975E1EB48F}" type="slidenum">
              <a:rPr lang="tr-TR" smtClean="0"/>
              <a:pPr/>
              <a:t>‹#›</a:t>
            </a:fld>
            <a:endParaRPr lang="tr-TR" dirty="0"/>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dirty="0"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918216-7EA2-4A21-AB87-697C14975AAF}" type="datetimeFigureOut">
              <a:rPr lang="tr-TR" smtClean="0"/>
              <a:pPr/>
              <a:t>29.10.2017</a:t>
            </a:fld>
            <a:endParaRPr lang="tr-TR" dirty="0"/>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dirty="0"/>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8A218FC-6D0A-4940-8C06-42975E1EB48F}"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latin typeface="Book Antiqua" pitchFamily="18" charset="0"/>
            </a:endParaRPr>
          </a:p>
        </p:txBody>
      </p:sp>
      <p:sp>
        <p:nvSpPr>
          <p:cNvPr id="3" name="2 İçerik Yer Tutucusu"/>
          <p:cNvSpPr>
            <a:spLocks noGrp="1"/>
          </p:cNvSpPr>
          <p:nvPr>
            <p:ph sz="quarter" idx="1"/>
          </p:nvPr>
        </p:nvSpPr>
        <p:spPr>
          <a:xfrm>
            <a:off x="179512" y="5373216"/>
            <a:ext cx="8784976" cy="1484784"/>
          </a:xfrm>
        </p:spPr>
        <p:txBody>
          <a:bodyPr>
            <a:normAutofit fontScale="92500" lnSpcReduction="10000"/>
          </a:bodyPr>
          <a:lstStyle/>
          <a:p>
            <a:pPr algn="just"/>
            <a:r>
              <a:rPr lang="tr-TR" dirty="0" smtClean="0">
                <a:latin typeface="Book Antiqua" pitchFamily="18" charset="0"/>
              </a:rPr>
              <a:t>Tranş, kesilip parçalanmadan bütün halde pişirilen et yemekleri, balıklar, tavuk ve diğer kümes hayvanları ile av etlerinin temizlenip dilimlenmesi ve </a:t>
            </a:r>
            <a:r>
              <a:rPr lang="tr-TR" dirty="0" err="1" smtClean="0">
                <a:latin typeface="Book Antiqua" pitchFamily="18" charset="0"/>
              </a:rPr>
              <a:t>porsiyonlanması</a:t>
            </a:r>
            <a:r>
              <a:rPr lang="tr-TR" dirty="0" smtClean="0">
                <a:latin typeface="Book Antiqua" pitchFamily="18" charset="0"/>
              </a:rPr>
              <a:t> işlemidir.</a:t>
            </a:r>
            <a:endParaRPr lang="tr-TR" dirty="0">
              <a:latin typeface="Book Antiqua" pitchFamily="18" charset="0"/>
            </a:endParaRPr>
          </a:p>
        </p:txBody>
      </p:sp>
      <p:pic>
        <p:nvPicPr>
          <p:cNvPr id="12290" name="Picture 2" descr="C:\Users\fransız mutfağı\Desktop\resimler\servis türleri\10034383374_e69e8f64da_b.jpg"/>
          <p:cNvPicPr>
            <a:picLocks noChangeAspect="1" noChangeArrowheads="1"/>
          </p:cNvPicPr>
          <p:nvPr/>
        </p:nvPicPr>
        <p:blipFill>
          <a:blip r:embed="rId2" cstate="print"/>
          <a:srcRect/>
          <a:stretch>
            <a:fillRect/>
          </a:stretch>
        </p:blipFill>
        <p:spPr bwMode="auto">
          <a:xfrm>
            <a:off x="755576" y="116632"/>
            <a:ext cx="7632848" cy="50910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latin typeface="Book Antiqua" pitchFamily="18" charset="0"/>
            </a:endParaRPr>
          </a:p>
        </p:txBody>
      </p:sp>
      <p:sp>
        <p:nvSpPr>
          <p:cNvPr id="3" name="2 İçerik Yer Tutucusu"/>
          <p:cNvSpPr>
            <a:spLocks noGrp="1"/>
          </p:cNvSpPr>
          <p:nvPr>
            <p:ph sz="quarter" idx="1"/>
          </p:nvPr>
        </p:nvSpPr>
        <p:spPr>
          <a:xfrm>
            <a:off x="0" y="4509120"/>
            <a:ext cx="8964488" cy="2348880"/>
          </a:xfrm>
        </p:spPr>
        <p:txBody>
          <a:bodyPr>
            <a:normAutofit fontScale="92500" lnSpcReduction="20000"/>
          </a:bodyPr>
          <a:lstStyle/>
          <a:p>
            <a:pPr>
              <a:buNone/>
            </a:pPr>
            <a:r>
              <a:rPr lang="tr-TR" dirty="0" smtClean="0">
                <a:latin typeface="Book Antiqua" pitchFamily="18" charset="0"/>
              </a:rPr>
              <a:t>	</a:t>
            </a:r>
            <a:r>
              <a:rPr lang="tr-TR" b="1" dirty="0" smtClean="0">
                <a:latin typeface="Book Antiqua" pitchFamily="18" charset="0"/>
              </a:rPr>
              <a:t>Büfe Servisi:</a:t>
            </a:r>
          </a:p>
          <a:p>
            <a:pPr algn="just"/>
            <a:r>
              <a:rPr lang="tr-TR" dirty="0" smtClean="0">
                <a:latin typeface="Book Antiqua" pitchFamily="18" charset="0"/>
              </a:rPr>
              <a:t>Konuklara sunulacak  olan tüm  yemeklerin (Çorbalar, ordövrler, salatalar, soğuk, sıcak yemek çeşitleri tatlı ve meyveler…) mutfakta hazırlanarak salonda, uzun masaların üzerine dizilerek, konukların istedikleri yiyecek ve içeceklerden istedikleri kadar almasına olanak sağlayan servis şeklidir.</a:t>
            </a:r>
            <a:endParaRPr lang="tr-TR" dirty="0">
              <a:latin typeface="Book Antiqua" pitchFamily="18" charset="0"/>
            </a:endParaRPr>
          </a:p>
        </p:txBody>
      </p:sp>
      <p:pic>
        <p:nvPicPr>
          <p:cNvPr id="17410" name="Picture 2" descr="C:\Users\fransız mutfağı\Desktop\resimler\servis türleri\Buffet Table Main crp.jpg"/>
          <p:cNvPicPr>
            <a:picLocks noChangeAspect="1" noChangeArrowheads="1"/>
          </p:cNvPicPr>
          <p:nvPr/>
        </p:nvPicPr>
        <p:blipFill>
          <a:blip r:embed="rId2" cstate="print"/>
          <a:srcRect/>
          <a:stretch>
            <a:fillRect/>
          </a:stretch>
        </p:blipFill>
        <p:spPr bwMode="auto">
          <a:xfrm>
            <a:off x="467544" y="188640"/>
            <a:ext cx="8064896" cy="424847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latin typeface="Book Antiqua" pitchFamily="18" charset="0"/>
            </a:endParaRPr>
          </a:p>
        </p:txBody>
      </p:sp>
      <p:sp>
        <p:nvSpPr>
          <p:cNvPr id="3" name="2 İçerik Yer Tutucusu"/>
          <p:cNvSpPr>
            <a:spLocks noGrp="1"/>
          </p:cNvSpPr>
          <p:nvPr>
            <p:ph sz="quarter" idx="1"/>
          </p:nvPr>
        </p:nvSpPr>
        <p:spPr/>
        <p:txBody>
          <a:bodyPr>
            <a:normAutofit fontScale="92500"/>
          </a:bodyPr>
          <a:lstStyle/>
          <a:p>
            <a:pPr lvl="0" algn="just"/>
            <a:r>
              <a:rPr lang="tr-TR" dirty="0" smtClean="0">
                <a:latin typeface="Book Antiqua" pitchFamily="18" charset="0"/>
              </a:rPr>
              <a:t>Çek imzalatılmadan odadan çıkılmamalıdır. Çek ile birlikte kalem mutlaka misafire verilmelidir</a:t>
            </a:r>
          </a:p>
          <a:p>
            <a:pPr lvl="0" algn="just"/>
            <a:r>
              <a:rPr lang="tr-TR" dirty="0" smtClean="0">
                <a:latin typeface="Book Antiqua" pitchFamily="18" charset="0"/>
              </a:rPr>
              <a:t>Odada çalışıldığı zaman içinde güler yüzlü olunmalı ve sadece servisle meşgul olunmalıdır. </a:t>
            </a:r>
          </a:p>
          <a:p>
            <a:pPr lvl="0" algn="just"/>
            <a:r>
              <a:rPr lang="tr-TR" dirty="0" smtClean="0">
                <a:latin typeface="Book Antiqua" pitchFamily="18" charset="0"/>
              </a:rPr>
              <a:t>Gereksiz konuşmalardan, kontrol eder gözlerle etrafa bakmaktan kaçınılmalıdır. </a:t>
            </a:r>
          </a:p>
          <a:p>
            <a:pPr lvl="0" algn="just"/>
            <a:r>
              <a:rPr lang="tr-TR" dirty="0" smtClean="0">
                <a:latin typeface="Book Antiqua" pitchFamily="18" charset="0"/>
              </a:rPr>
              <a:t>Kral dairesi, </a:t>
            </a:r>
            <a:r>
              <a:rPr lang="tr-TR" dirty="0" err="1" smtClean="0">
                <a:latin typeface="Book Antiqua" pitchFamily="18" charset="0"/>
              </a:rPr>
              <a:t>suit</a:t>
            </a:r>
            <a:r>
              <a:rPr lang="tr-TR" dirty="0" smtClean="0">
                <a:latin typeface="Book Antiqua" pitchFamily="18" charset="0"/>
              </a:rPr>
              <a:t> gibi yerlerde masa hazırlandığı zaman misafirin yatak odası kapısı çalınıp masanın hazır olduğu bildirilmelidir. (Kahvaltı servisinde). </a:t>
            </a:r>
          </a:p>
          <a:p>
            <a:pPr lvl="0" algn="just"/>
            <a:r>
              <a:rPr lang="tr-TR" dirty="0" smtClean="0">
                <a:latin typeface="Book Antiqua" pitchFamily="18" charset="0"/>
              </a:rPr>
              <a:t>Servis dönüşü, koridorlarda bulunan boşlar aşağıya götürülmelidir.</a:t>
            </a:r>
          </a:p>
          <a:p>
            <a:pPr algn="just"/>
            <a:endParaRPr lang="tr-TR" dirty="0">
              <a:latin typeface="Book Antiqua"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latin typeface="Book Antiqua" pitchFamily="18" charset="0"/>
            </a:endParaRPr>
          </a:p>
        </p:txBody>
      </p:sp>
      <p:sp>
        <p:nvSpPr>
          <p:cNvPr id="3" name="2 İçerik Yer Tutucusu"/>
          <p:cNvSpPr>
            <a:spLocks noGrp="1"/>
          </p:cNvSpPr>
          <p:nvPr>
            <p:ph sz="quarter" idx="1"/>
          </p:nvPr>
        </p:nvSpPr>
        <p:spPr>
          <a:xfrm>
            <a:off x="611560" y="1447800"/>
            <a:ext cx="8075240" cy="4572000"/>
          </a:xfrm>
        </p:spPr>
        <p:txBody>
          <a:bodyPr>
            <a:normAutofit fontScale="92500"/>
          </a:bodyPr>
          <a:lstStyle/>
          <a:p>
            <a:pPr lvl="0" algn="just"/>
            <a:r>
              <a:rPr lang="tr-TR" dirty="0" smtClean="0">
                <a:latin typeface="Book Antiqua" pitchFamily="18" charset="0"/>
              </a:rPr>
              <a:t>Misafirler yatakta iseler, kahvaltıyı yatakta isteyip istemedikleri sorulmalıdır. </a:t>
            </a:r>
            <a:r>
              <a:rPr lang="tr-TR" i="1" dirty="0" smtClean="0">
                <a:latin typeface="Book Antiqua" pitchFamily="18" charset="0"/>
              </a:rPr>
              <a:t>(Tepsi ile serviste) kahvaltıyı yatakta almak isterlerse şöyle hareket edilmelidir:</a:t>
            </a:r>
            <a:r>
              <a:rPr lang="tr-TR" dirty="0" smtClean="0">
                <a:latin typeface="Book Antiqua" pitchFamily="18" charset="0"/>
              </a:rPr>
              <a:t> </a:t>
            </a:r>
          </a:p>
          <a:p>
            <a:pPr algn="just">
              <a:buNone/>
            </a:pPr>
            <a:r>
              <a:rPr lang="tr-TR" dirty="0" smtClean="0">
                <a:latin typeface="Book Antiqua" pitchFamily="18" charset="0"/>
              </a:rPr>
              <a:t>	</a:t>
            </a:r>
            <a:r>
              <a:rPr lang="tr-TR" b="1" dirty="0" smtClean="0">
                <a:latin typeface="Book Antiqua" pitchFamily="18" charset="0"/>
              </a:rPr>
              <a:t>a.</a:t>
            </a:r>
            <a:r>
              <a:rPr lang="tr-TR" dirty="0" smtClean="0">
                <a:latin typeface="Book Antiqua" pitchFamily="18" charset="0"/>
              </a:rPr>
              <a:t> Varsa bu iş için kullanılan araba yatağa yanaştırılmalıdır,</a:t>
            </a:r>
          </a:p>
          <a:p>
            <a:pPr algn="just">
              <a:buNone/>
            </a:pPr>
            <a:r>
              <a:rPr lang="tr-TR" dirty="0" smtClean="0">
                <a:latin typeface="Book Antiqua" pitchFamily="18" charset="0"/>
              </a:rPr>
              <a:t>	</a:t>
            </a:r>
            <a:r>
              <a:rPr lang="tr-TR" b="1" dirty="0" smtClean="0">
                <a:latin typeface="Book Antiqua" pitchFamily="18" charset="0"/>
              </a:rPr>
              <a:t>b.</a:t>
            </a:r>
            <a:r>
              <a:rPr lang="tr-TR" dirty="0" smtClean="0">
                <a:latin typeface="Book Antiqua" pitchFamily="18" charset="0"/>
              </a:rPr>
              <a:t> Yoksa yatağın yan tarafından çalışılmalıdır,</a:t>
            </a:r>
          </a:p>
          <a:p>
            <a:pPr algn="just">
              <a:buNone/>
            </a:pPr>
            <a:r>
              <a:rPr lang="tr-TR" dirty="0" smtClean="0">
                <a:latin typeface="Book Antiqua" pitchFamily="18" charset="0"/>
              </a:rPr>
              <a:t>	</a:t>
            </a:r>
            <a:r>
              <a:rPr lang="tr-TR" b="1" dirty="0" smtClean="0">
                <a:latin typeface="Book Antiqua" pitchFamily="18" charset="0"/>
              </a:rPr>
              <a:t>c.</a:t>
            </a:r>
            <a:r>
              <a:rPr lang="tr-TR" dirty="0" smtClean="0">
                <a:latin typeface="Book Antiqua" pitchFamily="18" charset="0"/>
              </a:rPr>
              <a:t> Bayan personel bayan misafir, erkek personel de erkek misafirin yattığı taraftan servis yapmalıdır.</a:t>
            </a:r>
          </a:p>
          <a:p>
            <a:pPr algn="just">
              <a:buNone/>
            </a:pPr>
            <a:r>
              <a:rPr lang="tr-TR" dirty="0" smtClean="0">
                <a:latin typeface="Book Antiqua" pitchFamily="18" charset="0"/>
              </a:rPr>
              <a:t>	</a:t>
            </a:r>
            <a:r>
              <a:rPr lang="tr-TR" b="1" dirty="0" smtClean="0">
                <a:latin typeface="Book Antiqua" pitchFamily="18" charset="0"/>
              </a:rPr>
              <a:t>d.</a:t>
            </a:r>
            <a:r>
              <a:rPr lang="tr-TR" dirty="0" smtClean="0">
                <a:latin typeface="Book Antiqua" pitchFamily="18" charset="0"/>
              </a:rPr>
              <a:t> Karşı cinslerin (bayan personel erkek misafir veya tersi) bulunması halinde personel ayak ucundan servis yapmalıdır.</a:t>
            </a:r>
          </a:p>
          <a:p>
            <a:pPr algn="just"/>
            <a:endParaRPr lang="tr-TR" dirty="0">
              <a:latin typeface="Book Antiqu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latin typeface="Book Antiqua" pitchFamily="18" charset="0"/>
            </a:endParaRPr>
          </a:p>
        </p:txBody>
      </p:sp>
      <p:sp>
        <p:nvSpPr>
          <p:cNvPr id="3" name="2 İçerik Yer Tutucusu"/>
          <p:cNvSpPr>
            <a:spLocks noGrp="1"/>
          </p:cNvSpPr>
          <p:nvPr>
            <p:ph sz="quarter" idx="1"/>
          </p:nvPr>
        </p:nvSpPr>
        <p:spPr>
          <a:xfrm>
            <a:off x="251520" y="4149080"/>
            <a:ext cx="8435280" cy="2592288"/>
          </a:xfrm>
        </p:spPr>
        <p:txBody>
          <a:bodyPr>
            <a:normAutofit fontScale="85000" lnSpcReduction="10000"/>
          </a:bodyPr>
          <a:lstStyle/>
          <a:p>
            <a:pPr>
              <a:buNone/>
            </a:pPr>
            <a:r>
              <a:rPr lang="tr-TR" b="1" dirty="0" smtClean="0">
                <a:latin typeface="Book Antiqua" pitchFamily="18" charset="0"/>
              </a:rPr>
              <a:t>	Maşa Servisi</a:t>
            </a:r>
          </a:p>
          <a:p>
            <a:pPr algn="just"/>
            <a:r>
              <a:rPr lang="tr-TR" dirty="0" smtClean="0">
                <a:latin typeface="Book Antiqua" pitchFamily="18" charset="0"/>
              </a:rPr>
              <a:t>Yemeğin servis tabağından (tepsiden) konuk tabağına aynı boy kaşık ve çatal maşa olarak kullanılarak servis edilmesidir. Çoğunlukla büyük kaşık ve büyük çatal kullanılır. Konuk yemeği kendisi alacaksa çatalı sol eline </a:t>
            </a:r>
            <a:r>
              <a:rPr lang="da-DK" dirty="0" smtClean="0">
                <a:latin typeface="Book Antiqua" pitchFamily="18" charset="0"/>
              </a:rPr>
              <a:t>kaşığı da sağ eline alarak yemeği </a:t>
            </a:r>
            <a:r>
              <a:rPr lang="tr-TR" dirty="0" smtClean="0">
                <a:latin typeface="Book Antiqua" pitchFamily="18" charset="0"/>
              </a:rPr>
              <a:t>servis  tabağından </a:t>
            </a:r>
            <a:r>
              <a:rPr lang="da-DK" dirty="0" smtClean="0">
                <a:latin typeface="Book Antiqua" pitchFamily="18" charset="0"/>
              </a:rPr>
              <a:t>kendi tabağına alır. Personel servisi</a:t>
            </a:r>
            <a:r>
              <a:rPr lang="tr-TR" dirty="0" smtClean="0">
                <a:latin typeface="Book Antiqua" pitchFamily="18" charset="0"/>
              </a:rPr>
              <a:t> kendisi gerçekleştirecekse kaşık ve çatalı üç farklı şekilde tutarak maşa  olarak kullanabilir. </a:t>
            </a:r>
          </a:p>
          <a:p>
            <a:pPr>
              <a:buNone/>
            </a:pPr>
            <a:endParaRPr lang="tr-TR" dirty="0">
              <a:latin typeface="Book Antiqua" pitchFamily="18" charset="0"/>
            </a:endParaRPr>
          </a:p>
        </p:txBody>
      </p:sp>
      <p:pic>
        <p:nvPicPr>
          <p:cNvPr id="13314" name="Picture 2" descr="C:\Users\fransız mutfağı\Desktop\resimler\servis türleri\wsc0c1092b-56ea-453e-a443-982bc541f782_medium.jpg"/>
          <p:cNvPicPr>
            <a:picLocks noChangeAspect="1" noChangeArrowheads="1"/>
          </p:cNvPicPr>
          <p:nvPr/>
        </p:nvPicPr>
        <p:blipFill>
          <a:blip r:embed="rId2" cstate="print"/>
          <a:srcRect/>
          <a:stretch>
            <a:fillRect/>
          </a:stretch>
        </p:blipFill>
        <p:spPr bwMode="auto">
          <a:xfrm>
            <a:off x="2483768" y="35446"/>
            <a:ext cx="6660232" cy="433955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 name="Picture 3" descr="C:\Users\fransız mutfağı\Desktop\resimler\servis türleri\20150125_114113.jpg"/>
          <p:cNvPicPr>
            <a:picLocks noChangeAspect="1" noChangeArrowheads="1"/>
          </p:cNvPicPr>
          <p:nvPr/>
        </p:nvPicPr>
        <p:blipFill>
          <a:blip r:embed="rId2" cstate="print"/>
          <a:srcRect/>
          <a:stretch>
            <a:fillRect/>
          </a:stretch>
        </p:blipFill>
        <p:spPr bwMode="auto">
          <a:xfrm>
            <a:off x="0" y="0"/>
            <a:ext cx="4619234" cy="3861048"/>
          </a:xfrm>
          <a:prstGeom prst="rect">
            <a:avLst/>
          </a:prstGeom>
          <a:noFill/>
        </p:spPr>
      </p:pic>
      <p:pic>
        <p:nvPicPr>
          <p:cNvPr id="15362" name="Picture 2" descr="C:\Users\fransız mutfağı\Desktop\resimler\servis türleri\20150125_114150.jpg"/>
          <p:cNvPicPr>
            <a:picLocks noChangeAspect="1" noChangeArrowheads="1"/>
          </p:cNvPicPr>
          <p:nvPr/>
        </p:nvPicPr>
        <p:blipFill>
          <a:blip r:embed="rId3" cstate="print"/>
          <a:srcRect/>
          <a:stretch>
            <a:fillRect/>
          </a:stretch>
        </p:blipFill>
        <p:spPr bwMode="auto">
          <a:xfrm>
            <a:off x="3330624" y="2203176"/>
            <a:ext cx="5813376" cy="465482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251520" y="4365104"/>
            <a:ext cx="8435280" cy="2520280"/>
          </a:xfrm>
        </p:spPr>
        <p:txBody>
          <a:bodyPr>
            <a:normAutofit/>
          </a:bodyPr>
          <a:lstStyle/>
          <a:p>
            <a:pPr>
              <a:buNone/>
            </a:pPr>
            <a:r>
              <a:rPr lang="tr-TR" b="1" dirty="0" smtClean="0">
                <a:latin typeface="Book Antiqua" pitchFamily="18" charset="0"/>
              </a:rPr>
              <a:t>1. Düz Maşa Tutuşu</a:t>
            </a:r>
          </a:p>
          <a:p>
            <a:pPr algn="just"/>
            <a:r>
              <a:rPr lang="tr-TR" dirty="0" smtClean="0">
                <a:latin typeface="Book Antiqua" pitchFamily="18" charset="0"/>
              </a:rPr>
              <a:t>Kaşığın altta çatalın üstte olduğu her iki takımın da iç kısımlarının birbirine paralel olduğu tutuş biçimidir. Kolay alınabilen yemeklerin, garnitürlerin ve sosların servisinde kullanılabilir.</a:t>
            </a:r>
          </a:p>
          <a:p>
            <a:endParaRPr lang="tr-TR" dirty="0"/>
          </a:p>
        </p:txBody>
      </p:sp>
      <p:pic>
        <p:nvPicPr>
          <p:cNvPr id="14341" name="Picture 5"/>
          <p:cNvPicPr>
            <a:picLocks noChangeAspect="1" noChangeArrowheads="1"/>
          </p:cNvPicPr>
          <p:nvPr/>
        </p:nvPicPr>
        <p:blipFill>
          <a:blip r:embed="rId2" cstate="print"/>
          <a:srcRect/>
          <a:stretch>
            <a:fillRect/>
          </a:stretch>
        </p:blipFill>
        <p:spPr bwMode="auto">
          <a:xfrm>
            <a:off x="1043608" y="404664"/>
            <a:ext cx="7167830" cy="28279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latin typeface="Book Antiqua" pitchFamily="18" charset="0"/>
            </a:endParaRPr>
          </a:p>
        </p:txBody>
      </p:sp>
      <p:sp>
        <p:nvSpPr>
          <p:cNvPr id="3" name="2 İçerik Yer Tutucusu"/>
          <p:cNvSpPr>
            <a:spLocks noGrp="1"/>
          </p:cNvSpPr>
          <p:nvPr>
            <p:ph sz="quarter" idx="1"/>
          </p:nvPr>
        </p:nvSpPr>
        <p:spPr>
          <a:xfrm>
            <a:off x="107504" y="4762202"/>
            <a:ext cx="8579296" cy="1728192"/>
          </a:xfrm>
        </p:spPr>
        <p:txBody>
          <a:bodyPr>
            <a:normAutofit fontScale="92500" lnSpcReduction="20000"/>
          </a:bodyPr>
          <a:lstStyle/>
          <a:p>
            <a:pPr>
              <a:buNone/>
            </a:pPr>
            <a:r>
              <a:rPr lang="tr-TR" b="1" dirty="0" smtClean="0">
                <a:latin typeface="Book Antiqua" pitchFamily="18" charset="0"/>
              </a:rPr>
              <a:t>	2. Bitişik Maşa Tutuşu:</a:t>
            </a:r>
          </a:p>
          <a:p>
            <a:pPr algn="just"/>
            <a:r>
              <a:rPr lang="tr-TR" dirty="0" smtClean="0">
                <a:latin typeface="Book Antiqua" pitchFamily="18" charset="0"/>
              </a:rPr>
              <a:t>Kaşığın solda çatalın sağda olduğu iç kısımlarının yukarı baktığı tutuş biçimidir. Pilav, küçük taneli veya küçük doğranmış sebzeler ve sote yemeklerin servisinde kullanılabilir</a:t>
            </a:r>
            <a:r>
              <a:rPr lang="tr-TR" b="1" dirty="0" smtClean="0">
                <a:latin typeface="Book Antiqua" pitchFamily="18" charset="0"/>
              </a:rPr>
              <a:t>.</a:t>
            </a:r>
            <a:endParaRPr lang="tr-TR" dirty="0">
              <a:latin typeface="Book Antiqua" pitchFamily="18" charset="0"/>
            </a:endParaRPr>
          </a:p>
        </p:txBody>
      </p:sp>
      <p:pic>
        <p:nvPicPr>
          <p:cNvPr id="4" name="Picture 4"/>
          <p:cNvPicPr>
            <a:picLocks noChangeAspect="1" noChangeArrowheads="1"/>
          </p:cNvPicPr>
          <p:nvPr/>
        </p:nvPicPr>
        <p:blipFill>
          <a:blip r:embed="rId2" cstate="print"/>
          <a:srcRect/>
          <a:stretch>
            <a:fillRect/>
          </a:stretch>
        </p:blipFill>
        <p:spPr bwMode="auto">
          <a:xfrm>
            <a:off x="1115616" y="1916832"/>
            <a:ext cx="6100058" cy="2346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latin typeface="Book Antiqua" pitchFamily="18" charset="0"/>
            </a:endParaRPr>
          </a:p>
        </p:txBody>
      </p:sp>
      <p:sp>
        <p:nvSpPr>
          <p:cNvPr id="3" name="2 İçerik Yer Tutucusu"/>
          <p:cNvSpPr>
            <a:spLocks noGrp="1"/>
          </p:cNvSpPr>
          <p:nvPr>
            <p:ph sz="quarter" idx="1"/>
          </p:nvPr>
        </p:nvSpPr>
        <p:spPr>
          <a:xfrm>
            <a:off x="251520" y="4653136"/>
            <a:ext cx="8435280" cy="2204864"/>
          </a:xfrm>
        </p:spPr>
        <p:txBody>
          <a:bodyPr>
            <a:normAutofit/>
          </a:bodyPr>
          <a:lstStyle/>
          <a:p>
            <a:pPr algn="just">
              <a:buNone/>
            </a:pPr>
            <a:r>
              <a:rPr lang="tr-TR" b="1" dirty="0" smtClean="0">
                <a:latin typeface="Book Antiqua" pitchFamily="18" charset="0"/>
              </a:rPr>
              <a:t>	3. Ters Maşa Tutuşu</a:t>
            </a:r>
          </a:p>
          <a:p>
            <a:pPr algn="just"/>
            <a:r>
              <a:rPr lang="tr-TR" dirty="0" smtClean="0">
                <a:latin typeface="Book Antiqua" pitchFamily="18" charset="0"/>
              </a:rPr>
              <a:t>Kaşığın altta çatalın üstte olduğu; iç kısımlarının birbirine baktığı tutuş biçimidir. Servis tabağından alınması güç, tek ve büyük parçalı yemekler, dolmalar ve ekmek servisinde kullanılabilir.</a:t>
            </a:r>
            <a:endParaRPr lang="tr-TR" dirty="0">
              <a:latin typeface="Book Antiqua" pitchFamily="18" charset="0"/>
            </a:endParaRPr>
          </a:p>
        </p:txBody>
      </p:sp>
      <p:pic>
        <p:nvPicPr>
          <p:cNvPr id="16386" name="Picture 2"/>
          <p:cNvPicPr>
            <a:picLocks noChangeAspect="1" noChangeArrowheads="1"/>
          </p:cNvPicPr>
          <p:nvPr/>
        </p:nvPicPr>
        <p:blipFill>
          <a:blip r:embed="rId2" cstate="print"/>
          <a:srcRect/>
          <a:stretch>
            <a:fillRect/>
          </a:stretch>
        </p:blipFill>
        <p:spPr bwMode="auto">
          <a:xfrm>
            <a:off x="1691680" y="1196752"/>
            <a:ext cx="5857548" cy="244827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latin typeface="Book Antiqua" pitchFamily="18" charset="0"/>
            </a:endParaRPr>
          </a:p>
        </p:txBody>
      </p:sp>
      <p:sp>
        <p:nvSpPr>
          <p:cNvPr id="3" name="2 İçerik Yer Tutucusu"/>
          <p:cNvSpPr>
            <a:spLocks noGrp="1"/>
          </p:cNvSpPr>
          <p:nvPr>
            <p:ph sz="quarter" idx="1"/>
          </p:nvPr>
        </p:nvSpPr>
        <p:spPr>
          <a:xfrm>
            <a:off x="251520" y="1268760"/>
            <a:ext cx="8568952" cy="5039072"/>
          </a:xfrm>
        </p:spPr>
        <p:txBody>
          <a:bodyPr/>
          <a:lstStyle/>
          <a:p>
            <a:pPr>
              <a:buNone/>
            </a:pPr>
            <a:r>
              <a:rPr lang="tr-TR" b="1" dirty="0" smtClean="0">
                <a:latin typeface="Book Antiqua" pitchFamily="18" charset="0"/>
              </a:rPr>
              <a:t>	</a:t>
            </a:r>
            <a:r>
              <a:rPr lang="tr-TR" b="1" dirty="0" err="1" smtClean="0">
                <a:latin typeface="Book Antiqua" pitchFamily="18" charset="0"/>
              </a:rPr>
              <a:t>Gueridon</a:t>
            </a:r>
            <a:r>
              <a:rPr lang="tr-TR" b="1" dirty="0" smtClean="0">
                <a:latin typeface="Book Antiqua" pitchFamily="18" charset="0"/>
              </a:rPr>
              <a:t> Üzerinden Maşa Servisi</a:t>
            </a:r>
          </a:p>
          <a:p>
            <a:pPr>
              <a:buNone/>
            </a:pPr>
            <a:endParaRPr lang="tr-TR" b="1" dirty="0" smtClean="0">
              <a:latin typeface="Book Antiqua" pitchFamily="18" charset="0"/>
            </a:endParaRPr>
          </a:p>
          <a:p>
            <a:pPr algn="just"/>
            <a:r>
              <a:rPr lang="tr-TR" dirty="0" err="1" smtClean="0">
                <a:latin typeface="Book Antiqua" pitchFamily="18" charset="0"/>
              </a:rPr>
              <a:t>Gueridon</a:t>
            </a:r>
            <a:r>
              <a:rPr lang="tr-TR" dirty="0" smtClean="0">
                <a:latin typeface="Book Antiqua" pitchFamily="18" charset="0"/>
              </a:rPr>
              <a:t> üzerinde hazırlanan ve porsiyonlara ayrılan yemeklerin sağ elde tutulan büyük kaşık ve sol elde tutulan büyük çatal vasıtasıyla servis kabından alınıp yemek tabağına yerleştirilmesi ve konuklara sunulmasıdır.</a:t>
            </a:r>
            <a:endParaRPr lang="tr-TR" dirty="0">
              <a:latin typeface="Book Antiqu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tx1"/>
                </a:solidFill>
              </a:rPr>
              <a:t>Tabak / Amerikan Servis</a:t>
            </a:r>
            <a:endParaRPr lang="tr-TR" b="1" dirty="0">
              <a:solidFill>
                <a:schemeClr val="tx1"/>
              </a:solidFill>
            </a:endParaRPr>
          </a:p>
        </p:txBody>
      </p:sp>
      <p:sp>
        <p:nvSpPr>
          <p:cNvPr id="3" name="İçerik Yer Tutucusu 2"/>
          <p:cNvSpPr>
            <a:spLocks noGrp="1"/>
          </p:cNvSpPr>
          <p:nvPr>
            <p:ph sz="quarter" idx="1"/>
          </p:nvPr>
        </p:nvSpPr>
        <p:spPr>
          <a:xfrm>
            <a:off x="323528" y="2060848"/>
            <a:ext cx="8363272" cy="3958952"/>
          </a:xfrm>
        </p:spPr>
        <p:txBody>
          <a:bodyPr/>
          <a:lstStyle/>
          <a:p>
            <a:pPr algn="just"/>
            <a:r>
              <a:rPr lang="tr-TR" dirty="0">
                <a:latin typeface="Book Antiqua" pitchFamily="18" charset="0"/>
              </a:rPr>
              <a:t>En temel özelliği yemek tabaklarının mutfak personeli tarafından tüm garnitür ve soslarıyla birlikte mutfakta hazırlanmasıdır. Servis elemanının görevi hazır olan tabağı mutfaktan alıp konuk masasına servis etmektir. Bu nedenle zamandan tasarruf sağlar, çok yetenekli ve tecrübeli </a:t>
            </a:r>
            <a:r>
              <a:rPr lang="tr-TR" dirty="0" smtClean="0">
                <a:latin typeface="Book Antiqua" pitchFamily="18" charset="0"/>
              </a:rPr>
              <a:t>personel </a:t>
            </a:r>
            <a:r>
              <a:rPr lang="tr-TR" dirty="0">
                <a:latin typeface="Book Antiqua" pitchFamily="18" charset="0"/>
              </a:rPr>
              <a:t>ihtiyacını ortadan kaldırır.</a:t>
            </a:r>
          </a:p>
          <a:p>
            <a:endParaRPr lang="tr-TR" dirty="0"/>
          </a:p>
        </p:txBody>
      </p:sp>
    </p:spTree>
    <p:extLst>
      <p:ext uri="{BB962C8B-B14F-4D97-AF65-F5344CB8AC3E}">
        <p14:creationId xmlns:p14="http://schemas.microsoft.com/office/powerpoint/2010/main" val="4222747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latin typeface="Book Antiqua" pitchFamily="18" charset="0"/>
            </a:endParaRPr>
          </a:p>
        </p:txBody>
      </p:sp>
      <p:sp>
        <p:nvSpPr>
          <p:cNvPr id="3" name="2 İçerik Yer Tutucusu"/>
          <p:cNvSpPr>
            <a:spLocks noGrp="1"/>
          </p:cNvSpPr>
          <p:nvPr>
            <p:ph sz="quarter" idx="1"/>
          </p:nvPr>
        </p:nvSpPr>
        <p:spPr>
          <a:xfrm>
            <a:off x="251520" y="1447800"/>
            <a:ext cx="8435280" cy="5077544"/>
          </a:xfrm>
        </p:spPr>
        <p:txBody>
          <a:bodyPr/>
          <a:lstStyle/>
          <a:p>
            <a:pPr>
              <a:buNone/>
            </a:pPr>
            <a:r>
              <a:rPr lang="tr-TR" b="1" dirty="0" smtClean="0">
                <a:latin typeface="Book Antiqua" pitchFamily="18" charset="0"/>
              </a:rPr>
              <a:t>	Aile Tipi Servis (</a:t>
            </a:r>
            <a:r>
              <a:rPr lang="tr-TR" b="1" dirty="0" err="1" smtClean="0">
                <a:latin typeface="Book Antiqua" pitchFamily="18" charset="0"/>
              </a:rPr>
              <a:t>Family</a:t>
            </a:r>
            <a:r>
              <a:rPr lang="tr-TR" b="1" dirty="0" smtClean="0">
                <a:latin typeface="Book Antiqua" pitchFamily="18" charset="0"/>
              </a:rPr>
              <a:t> Service):</a:t>
            </a:r>
          </a:p>
          <a:p>
            <a:pPr algn="just"/>
            <a:r>
              <a:rPr lang="tr-TR" dirty="0" smtClean="0">
                <a:latin typeface="Book Antiqua" pitchFamily="18" charset="0"/>
              </a:rPr>
              <a:t>Kişi sayısına göre mutfakta hazırlanan, </a:t>
            </a:r>
            <a:r>
              <a:rPr lang="tr-TR" dirty="0" err="1" smtClean="0">
                <a:latin typeface="Book Antiqua" pitchFamily="18" charset="0"/>
              </a:rPr>
              <a:t>porsiyonlanan</a:t>
            </a:r>
            <a:r>
              <a:rPr lang="tr-TR" dirty="0" smtClean="0">
                <a:latin typeface="Book Antiqua" pitchFamily="18" charset="0"/>
              </a:rPr>
              <a:t>   yemeklerin personel tarafından servis  tabağı ile topluca masaya getirilmesi, tabaklara servisin ise masada konuklar tarafından yapılması esasına dayanır. </a:t>
            </a:r>
          </a:p>
          <a:p>
            <a:pPr algn="just"/>
            <a:r>
              <a:rPr lang="tr-TR" dirty="0" smtClean="0">
                <a:latin typeface="Book Antiqua" pitchFamily="18" charset="0"/>
              </a:rPr>
              <a:t>Konuklar tabaklarına servisi masada kendileri yaptıkları için servis personelinin işini kolaylaştıran ve çok sayıda personele ihtiyaç duyulmayan bir servis türüdür. </a:t>
            </a:r>
            <a:endParaRPr lang="tr-TR" dirty="0">
              <a:latin typeface="Book Antiqua"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1898</TotalTime>
  <Words>196</Words>
  <Application>Microsoft Office PowerPoint</Application>
  <PresentationFormat>Ekran Gösterisi (4:3)</PresentationFormat>
  <Paragraphs>29</Paragraphs>
  <Slides>12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12</vt:i4>
      </vt:variant>
    </vt:vector>
  </HeadingPairs>
  <TitlesOfParts>
    <vt:vector size="17" baseType="lpstr">
      <vt:lpstr>Book Antiqua</vt:lpstr>
      <vt:lpstr>Franklin Gothic Book</vt:lpstr>
      <vt:lpstr>Perpetua</vt:lpstr>
      <vt:lpstr>Wingdings 2</vt:lpstr>
      <vt:lpstr>Hisse Senedi</vt:lpstr>
      <vt:lpstr>PowerPoint Sunusu</vt:lpstr>
      <vt:lpstr>PowerPoint Sunusu</vt:lpstr>
      <vt:lpstr>PowerPoint Sunusu</vt:lpstr>
      <vt:lpstr>PowerPoint Sunusu</vt:lpstr>
      <vt:lpstr>PowerPoint Sunusu</vt:lpstr>
      <vt:lpstr>PowerPoint Sunusu</vt:lpstr>
      <vt:lpstr>PowerPoint Sunusu</vt:lpstr>
      <vt:lpstr>Tabak / Amerikan Servis</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fransız mutfağı</dc:creator>
  <cp:lastModifiedBy>emir üner</cp:lastModifiedBy>
  <cp:revision>147</cp:revision>
  <dcterms:created xsi:type="dcterms:W3CDTF">2015-09-29T13:47:53Z</dcterms:created>
  <dcterms:modified xsi:type="dcterms:W3CDTF">2017-10-29T10:16:27Z</dcterms:modified>
</cp:coreProperties>
</file>