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C3DCD-E575-4998-AE56-8607F8C6C594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E238E-1793-4528-B87B-4EC3F6FE4C9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 MALİYESİ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5. HAFTA</a:t>
            </a:r>
          </a:p>
          <a:p>
            <a:r>
              <a:rPr lang="tr-TR" dirty="0" smtClean="0"/>
              <a:t>Kamu gelirleri (tanımı,amaçları, çeşitleri, vergilemeye ilişkin temel kavramlar)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Dar anlamda kamu gelirleri: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Dar </a:t>
            </a:r>
            <a:r>
              <a:rPr lang="tr-TR" dirty="0"/>
              <a:t>anlamda kamu geliri, sadece devlete ait ve cebri nitelikteki gerçek gelirleri </a:t>
            </a:r>
            <a:r>
              <a:rPr lang="tr-TR" dirty="0" smtClean="0"/>
              <a:t>ifade etmektedir.</a:t>
            </a:r>
          </a:p>
          <a:p>
            <a:r>
              <a:rPr lang="tr-TR" dirty="0" smtClean="0"/>
              <a:t> </a:t>
            </a:r>
            <a:r>
              <a:rPr lang="tr-TR" dirty="0"/>
              <a:t>Yani dar anlamda kamu gelirleri sadece merkezi yönetim tarafından elde edilen</a:t>
            </a:r>
          </a:p>
          <a:p>
            <a:r>
              <a:rPr lang="tr-TR" dirty="0"/>
              <a:t>gelirlerden oluşmaktadır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Geniş anlamda kamu gelirleri: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Geniş </a:t>
            </a:r>
            <a:r>
              <a:rPr lang="tr-TR" dirty="0"/>
              <a:t>anlamda kamu geliri, devlet ya da diğer kamu kuruluşlarının </a:t>
            </a:r>
            <a:r>
              <a:rPr lang="tr-TR" dirty="0" smtClean="0"/>
              <a:t>kamu ihtiyaçlarından </a:t>
            </a:r>
            <a:r>
              <a:rPr lang="tr-TR" dirty="0"/>
              <a:t>doğan giderlerini karşılamak için gerek vergileme yetkilerine dayanarak,</a:t>
            </a:r>
          </a:p>
          <a:p>
            <a:r>
              <a:rPr lang="tr-TR" dirty="0"/>
              <a:t>gerekse özel mülk ve teşebbüsleri dolayısıyla elde ettikleri tüm iktisadi </a:t>
            </a:r>
            <a:r>
              <a:rPr lang="tr-TR" dirty="0" smtClean="0"/>
              <a:t>değerlerdir(Edizdoğan</a:t>
            </a:r>
            <a:r>
              <a:rPr lang="tr-TR" dirty="0"/>
              <a:t>, 2008: s. 118). </a:t>
            </a:r>
            <a:endParaRPr lang="tr-TR" dirty="0" smtClean="0"/>
          </a:p>
          <a:p>
            <a:r>
              <a:rPr lang="tr-TR" dirty="0" smtClean="0"/>
              <a:t>Geniş </a:t>
            </a:r>
            <a:r>
              <a:rPr lang="tr-TR" dirty="0"/>
              <a:t>anlamdaki kamu gelirlerine kamu idarelerinin tüm olağan </a:t>
            </a:r>
            <a:r>
              <a:rPr lang="tr-TR" dirty="0" smtClean="0"/>
              <a:t>ve olağanüstü </a:t>
            </a:r>
            <a:r>
              <a:rPr lang="tr-TR" dirty="0"/>
              <a:t>gelirleri girmektedir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Bu tanım kapsamında devletin borçlanma yoluyla </a:t>
            </a:r>
            <a:r>
              <a:rPr lang="tr-TR" dirty="0" smtClean="0"/>
              <a:t>sağladığı gelirler</a:t>
            </a:r>
            <a:r>
              <a:rPr lang="tr-TR" dirty="0"/>
              <a:t>, dış yardımlar ve bağışlar da kamu geliri olarak </a:t>
            </a:r>
            <a:r>
              <a:rPr lang="tr-TR" dirty="0" smtClean="0"/>
              <a:t>gösterilmektedir(SUSAM).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Devletin Egemenlik Gücüne Dayanarak (Cebri) Elde Ettiği</a:t>
            </a:r>
            <a:br>
              <a:rPr lang="tr-TR" b="1" dirty="0" smtClean="0"/>
            </a:br>
            <a:r>
              <a:rPr lang="tr-TR" b="1" dirty="0" smtClean="0"/>
              <a:t>Gelirler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tr-TR" b="1" dirty="0"/>
          </a:p>
          <a:p>
            <a:r>
              <a:rPr lang="tr-TR" dirty="0"/>
              <a:t>Kamusal finansmanı, diğer gelirlerden farklı kılan en önemli özelliği, </a:t>
            </a:r>
            <a:r>
              <a:rPr lang="tr-TR" dirty="0" smtClean="0"/>
              <a:t>devletin egemenlik </a:t>
            </a:r>
            <a:r>
              <a:rPr lang="tr-TR" dirty="0"/>
              <a:t>gücüne dayanarak yani cebri olarak gelir elde etmesidir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Kamusal hizmetlerin </a:t>
            </a:r>
            <a:r>
              <a:rPr lang="tr-TR" dirty="0" smtClean="0"/>
              <a:t>ilke olarak </a:t>
            </a:r>
            <a:r>
              <a:rPr lang="tr-TR" dirty="0"/>
              <a:t>bedava sunulması, bu hizmetlerin finansmanın da cebri olmasını gerekli kılmıştır.</a:t>
            </a:r>
          </a:p>
          <a:p>
            <a:r>
              <a:rPr lang="tr-TR" dirty="0"/>
              <a:t>Devletin egemenlik gücünü kullanarak elde ettiği gelirleri aşağıdaki gibi sıralayabiliriz;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Devletin Egemenlik Gücüne Dayanarak (Cebri) Elde Ettiği</a:t>
            </a:r>
            <a:br>
              <a:rPr lang="tr-TR" b="1" dirty="0" smtClean="0"/>
            </a:br>
            <a:r>
              <a:rPr lang="tr-TR" b="1" dirty="0" smtClean="0"/>
              <a:t>Gelirler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Vergiler</a:t>
            </a:r>
          </a:p>
          <a:p>
            <a:r>
              <a:rPr lang="tr-TR" b="1" dirty="0" smtClean="0"/>
              <a:t>Harçlar</a:t>
            </a:r>
          </a:p>
          <a:p>
            <a:r>
              <a:rPr lang="tr-TR" b="1" dirty="0" smtClean="0"/>
              <a:t>Resimler</a:t>
            </a:r>
          </a:p>
          <a:p>
            <a:r>
              <a:rPr lang="tr-TR" b="1" dirty="0" smtClean="0"/>
              <a:t>Şerefiyeler</a:t>
            </a:r>
          </a:p>
          <a:p>
            <a:r>
              <a:rPr lang="tr-TR" b="1" dirty="0" smtClean="0"/>
              <a:t>Parafiskal Gelirler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Devletin Egemenlik Gücüne Dayanarak (Cebri) Elde Ettiği</a:t>
            </a:r>
            <a:br>
              <a:rPr lang="tr-TR" b="1" dirty="0" smtClean="0"/>
            </a:br>
            <a:r>
              <a:rPr lang="tr-TR" b="1" dirty="0" smtClean="0"/>
              <a:t>Gelirler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b="1" dirty="0" smtClean="0"/>
          </a:p>
          <a:p>
            <a:r>
              <a:rPr lang="tr-TR" b="1" dirty="0"/>
              <a:t>Para ve Vergi </a:t>
            </a:r>
            <a:r>
              <a:rPr lang="tr-TR" b="1" dirty="0" smtClean="0"/>
              <a:t>Cezaları</a:t>
            </a:r>
          </a:p>
          <a:p>
            <a:r>
              <a:rPr lang="tr-TR" b="1" dirty="0"/>
              <a:t>Zorunlu </a:t>
            </a:r>
            <a:r>
              <a:rPr lang="tr-TR" b="1" dirty="0" smtClean="0"/>
              <a:t>Borçlar</a:t>
            </a:r>
          </a:p>
          <a:p>
            <a:r>
              <a:rPr lang="tr-TR" b="1" dirty="0"/>
              <a:t>Fon </a:t>
            </a:r>
            <a:r>
              <a:rPr lang="tr-TR" b="1" dirty="0" smtClean="0"/>
              <a:t>Gelirleri</a:t>
            </a:r>
          </a:p>
          <a:p>
            <a:r>
              <a:rPr lang="tr-TR" b="1" dirty="0"/>
              <a:t>Para İşlemlerinden Doğan </a:t>
            </a:r>
            <a:r>
              <a:rPr lang="tr-TR" b="1" dirty="0" smtClean="0"/>
              <a:t>Gelirler</a:t>
            </a:r>
          </a:p>
          <a:p>
            <a:r>
              <a:rPr lang="tr-TR" b="1" dirty="0"/>
              <a:t>Mali Tekeller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/>
              <a:t>Devletin Egemenlik Gücüne Dayanmaksızın (Cebri Olmayan)</a:t>
            </a:r>
            <a:br>
              <a:rPr lang="tr-TR" sz="3200" b="1" dirty="0"/>
            </a:br>
            <a:r>
              <a:rPr lang="tr-TR" sz="3200" b="1" dirty="0"/>
              <a:t>Elde Ettiği Gelirler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Mülk ve Teşebbüs </a:t>
            </a:r>
            <a:r>
              <a:rPr lang="tr-TR" b="1" dirty="0" smtClean="0"/>
              <a:t>Gelirleri</a:t>
            </a:r>
          </a:p>
          <a:p>
            <a:r>
              <a:rPr lang="tr-TR" b="1" dirty="0"/>
              <a:t>Özelleştirme </a:t>
            </a:r>
            <a:r>
              <a:rPr lang="tr-TR" b="1" dirty="0" smtClean="0"/>
              <a:t>Gelirleri</a:t>
            </a:r>
          </a:p>
          <a:p>
            <a:r>
              <a:rPr lang="tr-TR" b="1" dirty="0"/>
              <a:t>Zorunlu Olmayan Borçlar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BORÇLANMAYA İLİŞKİN HESAPLAMALAR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Toplam </a:t>
            </a:r>
            <a:r>
              <a:rPr lang="tr-TR" sz="2800" dirty="0"/>
              <a:t>Borç Stoku = İç Borç Stoku + Dış Borç Stoku</a:t>
            </a:r>
          </a:p>
          <a:p>
            <a:endParaRPr lang="tr-TR" sz="2800" dirty="0" smtClean="0"/>
          </a:p>
          <a:p>
            <a:r>
              <a:rPr lang="tr-TR" sz="2800" dirty="0" smtClean="0"/>
              <a:t>Toplam </a:t>
            </a:r>
            <a:r>
              <a:rPr lang="tr-TR" sz="2800" dirty="0"/>
              <a:t>Borç Yükü = Toplam Borç Stoku / GSMH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BORÇLANMAYA İLİŞKİN HESAPLAMALAR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İç ve dış borçlanmadan doğan anapara, faiz ve komisyon gibi giderlerin </a:t>
            </a:r>
            <a:r>
              <a:rPr lang="tr-TR" dirty="0" smtClean="0"/>
              <a:t>ödenmesi, mevcut </a:t>
            </a:r>
            <a:r>
              <a:rPr lang="tr-TR" dirty="0"/>
              <a:t>bir borcun vadesinin uzatılması, mevcut bir borcun faizinin değiştirilmesi, dış borç</a:t>
            </a:r>
          </a:p>
          <a:p>
            <a:pPr>
              <a:buNone/>
            </a:pPr>
            <a:r>
              <a:rPr lang="tr-TR" dirty="0" smtClean="0"/>
              <a:t> anapara </a:t>
            </a:r>
            <a:r>
              <a:rPr lang="tr-TR" dirty="0"/>
              <a:t>veya faizin döviz cinsinin bir başka döviz cinsiyle değiştirilmesi gibi borç ödemeye</a:t>
            </a:r>
          </a:p>
          <a:p>
            <a:pPr>
              <a:buNone/>
            </a:pPr>
            <a:r>
              <a:rPr lang="tr-TR" dirty="0"/>
              <a:t>ilişkin işlemlere borç servisi denilmektedir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317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KAMU MALİYESİ</vt:lpstr>
      <vt:lpstr>Dar anlamda kamu gelirleri: </vt:lpstr>
      <vt:lpstr>Geniş anlamda kamu gelirleri: </vt:lpstr>
      <vt:lpstr>Devletin Egemenlik Gücüne Dayanarak (Cebri) Elde Ettiği Gelirler</vt:lpstr>
      <vt:lpstr>Devletin Egemenlik Gücüne Dayanarak (Cebri) Elde Ettiği Gelirler</vt:lpstr>
      <vt:lpstr>Devletin Egemenlik Gücüne Dayanarak (Cebri) Elde Ettiği Gelirler</vt:lpstr>
      <vt:lpstr>Devletin Egemenlik Gücüne Dayanmaksızın (Cebri Olmayan) Elde Ettiği Gelirler</vt:lpstr>
      <vt:lpstr>BORÇLANMAYA İLİŞKİN HESAPLAMALAR</vt:lpstr>
      <vt:lpstr>BORÇLANMAYA İLİŞKİN HESAPLAMALAR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 MALİYESİ</dc:title>
  <dc:creator>Tuğba&amp;Cihan</dc:creator>
  <cp:lastModifiedBy>Tuğba&amp;Cihan</cp:lastModifiedBy>
  <cp:revision>1</cp:revision>
  <dcterms:created xsi:type="dcterms:W3CDTF">2020-05-06T12:50:58Z</dcterms:created>
  <dcterms:modified xsi:type="dcterms:W3CDTF">2020-05-06T13:07:18Z</dcterms:modified>
</cp:coreProperties>
</file>