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76" r:id="rId4"/>
    <p:sldId id="280" r:id="rId5"/>
    <p:sldId id="279" r:id="rId6"/>
    <p:sldId id="257" r:id="rId7"/>
    <p:sldId id="268" r:id="rId8"/>
    <p:sldId id="270" r:id="rId9"/>
    <p:sldId id="271" r:id="rId10"/>
    <p:sldId id="273" r:id="rId11"/>
    <p:sldId id="272" r:id="rId12"/>
    <p:sldId id="275"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CCEA6BE-8A70-41E6-844D-7A1B16138010}"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68B9DC-1016-454C-9B81-CAFCAB686EA3}" type="slidenum">
              <a:rPr lang="tr-TR" smtClean="0"/>
              <a:t>‹#›</a:t>
            </a:fld>
            <a:endParaRPr lang="tr-TR"/>
          </a:p>
        </p:txBody>
      </p:sp>
    </p:spTree>
    <p:extLst>
      <p:ext uri="{BB962C8B-B14F-4D97-AF65-F5344CB8AC3E}">
        <p14:creationId xmlns:p14="http://schemas.microsoft.com/office/powerpoint/2010/main" val="3560108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CEA6BE-8A70-41E6-844D-7A1B16138010}"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68B9DC-1016-454C-9B81-CAFCAB686EA3}" type="slidenum">
              <a:rPr lang="tr-TR" smtClean="0"/>
              <a:t>‹#›</a:t>
            </a:fld>
            <a:endParaRPr lang="tr-TR"/>
          </a:p>
        </p:txBody>
      </p:sp>
    </p:spTree>
    <p:extLst>
      <p:ext uri="{BB962C8B-B14F-4D97-AF65-F5344CB8AC3E}">
        <p14:creationId xmlns:p14="http://schemas.microsoft.com/office/powerpoint/2010/main" val="660019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CEA6BE-8A70-41E6-844D-7A1B16138010}"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68B9DC-1016-454C-9B81-CAFCAB686EA3}" type="slidenum">
              <a:rPr lang="tr-TR" smtClean="0"/>
              <a:t>‹#›</a:t>
            </a:fld>
            <a:endParaRPr lang="tr-TR"/>
          </a:p>
        </p:txBody>
      </p:sp>
    </p:spTree>
    <p:extLst>
      <p:ext uri="{BB962C8B-B14F-4D97-AF65-F5344CB8AC3E}">
        <p14:creationId xmlns:p14="http://schemas.microsoft.com/office/powerpoint/2010/main" val="2398318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CEA6BE-8A70-41E6-844D-7A1B16138010}"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68B9DC-1016-454C-9B81-CAFCAB686EA3}" type="slidenum">
              <a:rPr lang="tr-TR" smtClean="0"/>
              <a:t>‹#›</a:t>
            </a:fld>
            <a:endParaRPr lang="tr-TR"/>
          </a:p>
        </p:txBody>
      </p:sp>
    </p:spTree>
    <p:extLst>
      <p:ext uri="{BB962C8B-B14F-4D97-AF65-F5344CB8AC3E}">
        <p14:creationId xmlns:p14="http://schemas.microsoft.com/office/powerpoint/2010/main" val="3621502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CCEA6BE-8A70-41E6-844D-7A1B16138010}"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68B9DC-1016-454C-9B81-CAFCAB686EA3}" type="slidenum">
              <a:rPr lang="tr-TR" smtClean="0"/>
              <a:t>‹#›</a:t>
            </a:fld>
            <a:endParaRPr lang="tr-TR"/>
          </a:p>
        </p:txBody>
      </p:sp>
    </p:spTree>
    <p:extLst>
      <p:ext uri="{BB962C8B-B14F-4D97-AF65-F5344CB8AC3E}">
        <p14:creationId xmlns:p14="http://schemas.microsoft.com/office/powerpoint/2010/main" val="3209356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CCEA6BE-8A70-41E6-844D-7A1B16138010}"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68B9DC-1016-454C-9B81-CAFCAB686EA3}" type="slidenum">
              <a:rPr lang="tr-TR" smtClean="0"/>
              <a:t>‹#›</a:t>
            </a:fld>
            <a:endParaRPr lang="tr-TR"/>
          </a:p>
        </p:txBody>
      </p:sp>
    </p:spTree>
    <p:extLst>
      <p:ext uri="{BB962C8B-B14F-4D97-AF65-F5344CB8AC3E}">
        <p14:creationId xmlns:p14="http://schemas.microsoft.com/office/powerpoint/2010/main" val="255057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CCEA6BE-8A70-41E6-844D-7A1B16138010}" type="datetimeFigureOut">
              <a:rPr lang="tr-TR" smtClean="0"/>
              <a:t>10.05.2020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F68B9DC-1016-454C-9B81-CAFCAB686EA3}" type="slidenum">
              <a:rPr lang="tr-TR" smtClean="0"/>
              <a:t>‹#›</a:t>
            </a:fld>
            <a:endParaRPr lang="tr-TR"/>
          </a:p>
        </p:txBody>
      </p:sp>
    </p:spTree>
    <p:extLst>
      <p:ext uri="{BB962C8B-B14F-4D97-AF65-F5344CB8AC3E}">
        <p14:creationId xmlns:p14="http://schemas.microsoft.com/office/powerpoint/2010/main" val="1472005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CCEA6BE-8A70-41E6-844D-7A1B16138010}" type="datetimeFigureOut">
              <a:rPr lang="tr-TR" smtClean="0"/>
              <a:t>10.05.2020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F68B9DC-1016-454C-9B81-CAFCAB686EA3}" type="slidenum">
              <a:rPr lang="tr-TR" smtClean="0"/>
              <a:t>‹#›</a:t>
            </a:fld>
            <a:endParaRPr lang="tr-TR"/>
          </a:p>
        </p:txBody>
      </p:sp>
    </p:spTree>
    <p:extLst>
      <p:ext uri="{BB962C8B-B14F-4D97-AF65-F5344CB8AC3E}">
        <p14:creationId xmlns:p14="http://schemas.microsoft.com/office/powerpoint/2010/main" val="3935396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CCEA6BE-8A70-41E6-844D-7A1B16138010}" type="datetimeFigureOut">
              <a:rPr lang="tr-TR" smtClean="0"/>
              <a:t>10.05.2020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F68B9DC-1016-454C-9B81-CAFCAB686EA3}" type="slidenum">
              <a:rPr lang="tr-TR" smtClean="0"/>
              <a:t>‹#›</a:t>
            </a:fld>
            <a:endParaRPr lang="tr-TR"/>
          </a:p>
        </p:txBody>
      </p:sp>
    </p:spTree>
    <p:extLst>
      <p:ext uri="{BB962C8B-B14F-4D97-AF65-F5344CB8AC3E}">
        <p14:creationId xmlns:p14="http://schemas.microsoft.com/office/powerpoint/2010/main" val="1680437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CCEA6BE-8A70-41E6-844D-7A1B16138010}"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68B9DC-1016-454C-9B81-CAFCAB686EA3}" type="slidenum">
              <a:rPr lang="tr-TR" smtClean="0"/>
              <a:t>‹#›</a:t>
            </a:fld>
            <a:endParaRPr lang="tr-TR"/>
          </a:p>
        </p:txBody>
      </p:sp>
    </p:spTree>
    <p:extLst>
      <p:ext uri="{BB962C8B-B14F-4D97-AF65-F5344CB8AC3E}">
        <p14:creationId xmlns:p14="http://schemas.microsoft.com/office/powerpoint/2010/main" val="3373990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CCEA6BE-8A70-41E6-844D-7A1B16138010}"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68B9DC-1016-454C-9B81-CAFCAB686EA3}" type="slidenum">
              <a:rPr lang="tr-TR" smtClean="0"/>
              <a:t>‹#›</a:t>
            </a:fld>
            <a:endParaRPr lang="tr-TR"/>
          </a:p>
        </p:txBody>
      </p:sp>
    </p:spTree>
    <p:extLst>
      <p:ext uri="{BB962C8B-B14F-4D97-AF65-F5344CB8AC3E}">
        <p14:creationId xmlns:p14="http://schemas.microsoft.com/office/powerpoint/2010/main" val="2544628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CEA6BE-8A70-41E6-844D-7A1B16138010}" type="datetimeFigureOut">
              <a:rPr lang="tr-TR" smtClean="0"/>
              <a:t>10.05.2020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68B9DC-1016-454C-9B81-CAFCAB686EA3}" type="slidenum">
              <a:rPr lang="tr-TR" smtClean="0"/>
              <a:t>‹#›</a:t>
            </a:fld>
            <a:endParaRPr lang="tr-TR"/>
          </a:p>
        </p:txBody>
      </p:sp>
    </p:spTree>
    <p:extLst>
      <p:ext uri="{BB962C8B-B14F-4D97-AF65-F5344CB8AC3E}">
        <p14:creationId xmlns:p14="http://schemas.microsoft.com/office/powerpoint/2010/main" val="4037304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b="1" dirty="0">
                <a:latin typeface="+mn-lt"/>
                <a:cs typeface="Arial" panose="020B0604020202020204" pitchFamily="34" charset="0"/>
              </a:rPr>
              <a:t>GIDA VE TARIM SOSYOLOJİSİ</a:t>
            </a:r>
          </a:p>
        </p:txBody>
      </p:sp>
      <p:sp>
        <p:nvSpPr>
          <p:cNvPr id="3" name="Alt Başlık 2"/>
          <p:cNvSpPr>
            <a:spLocks noGrp="1"/>
          </p:cNvSpPr>
          <p:nvPr>
            <p:ph type="subTitle" idx="1"/>
          </p:nvPr>
        </p:nvSpPr>
        <p:spPr>
          <a:xfrm>
            <a:off x="2667000" y="3933056"/>
            <a:ext cx="6858000" cy="1324744"/>
          </a:xfrm>
        </p:spPr>
        <p:txBody>
          <a:bodyPr>
            <a:normAutofit/>
          </a:bodyPr>
          <a:lstStyle/>
          <a:p>
            <a:r>
              <a:rPr lang="tr-TR" dirty="0">
                <a:cs typeface="Arial" panose="020B0604020202020204" pitchFamily="34" charset="0"/>
              </a:rPr>
              <a:t>HAYRİYE ERBAŞ</a:t>
            </a:r>
          </a:p>
        </p:txBody>
      </p:sp>
    </p:spTree>
    <p:extLst>
      <p:ext uri="{BB962C8B-B14F-4D97-AF65-F5344CB8AC3E}">
        <p14:creationId xmlns:p14="http://schemas.microsoft.com/office/powerpoint/2010/main" val="12907162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977905502"/>
              </p:ext>
            </p:extLst>
          </p:nvPr>
        </p:nvGraphicFramePr>
        <p:xfrm>
          <a:off x="574765" y="1011677"/>
          <a:ext cx="10759579" cy="3463308"/>
        </p:xfrm>
        <a:graphic>
          <a:graphicData uri="http://schemas.openxmlformats.org/drawingml/2006/table">
            <a:tbl>
              <a:tblPr firstRow="1" firstCol="1" bandRow="1">
                <a:tableStyleId>{5C22544A-7EE6-4342-B048-85BDC9FD1C3A}</a:tableStyleId>
              </a:tblPr>
              <a:tblGrid>
                <a:gridCol w="5364781">
                  <a:extLst>
                    <a:ext uri="{9D8B030D-6E8A-4147-A177-3AD203B41FA5}">
                      <a16:colId xmlns:a16="http://schemas.microsoft.com/office/drawing/2014/main" val="3155338249"/>
                    </a:ext>
                  </a:extLst>
                </a:gridCol>
                <a:gridCol w="5394798">
                  <a:extLst>
                    <a:ext uri="{9D8B030D-6E8A-4147-A177-3AD203B41FA5}">
                      <a16:colId xmlns:a16="http://schemas.microsoft.com/office/drawing/2014/main" val="2400477680"/>
                    </a:ext>
                  </a:extLst>
                </a:gridCol>
              </a:tblGrid>
              <a:tr h="1146817">
                <a:tc>
                  <a:txBody>
                    <a:bodyPr/>
                    <a:lstStyle/>
                    <a:p>
                      <a:pPr>
                        <a:lnSpc>
                          <a:spcPct val="115000"/>
                        </a:lnSpc>
                        <a:spcAft>
                          <a:spcPts val="0"/>
                        </a:spcAft>
                      </a:pPr>
                      <a:r>
                        <a:rPr lang="tr-TR" sz="2000" dirty="0">
                          <a:effectLst/>
                        </a:rPr>
                        <a:t>Ölçek Sorunu</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2000" dirty="0">
                          <a:effectLst/>
                        </a:rPr>
                        <a:t>Bu kriterin hedefi, yazarın toplumsal yapıya bakışının ortaya konulmasıdır. Burada kırsal yapı ve köye bakış tespit edilmelidir.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99430466"/>
                  </a:ext>
                </a:extLst>
              </a:tr>
              <a:tr h="2316491">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tr-TR" sz="2000" dirty="0" smtClean="0">
                          <a:effectLst/>
                        </a:rPr>
                        <a:t>Siyasal Yasam ve İdeolojik Farklılıklar</a:t>
                      </a:r>
                      <a:endParaRPr lang="tr-T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just" defTabSz="914400" rtl="0" eaLnBrk="1" fontAlgn="auto" latinLnBrk="0" hangingPunct="1">
                        <a:lnSpc>
                          <a:spcPct val="115000"/>
                        </a:lnSpc>
                        <a:spcBef>
                          <a:spcPts val="0"/>
                        </a:spcBef>
                        <a:spcAft>
                          <a:spcPts val="0"/>
                        </a:spcAft>
                        <a:buClrTx/>
                        <a:buSzTx/>
                        <a:buFontTx/>
                        <a:buNone/>
                        <a:tabLst/>
                        <a:defRPr/>
                      </a:pPr>
                      <a:r>
                        <a:rPr lang="tr-TR" sz="2000" dirty="0" smtClean="0">
                          <a:effectLst/>
                        </a:rPr>
                        <a:t>Kırsal yapı ilişkilerinde, hanenin ve/ya kişinin mensubu olduğu partilerin, onların günlük yaşam pratiklerinde ve birbirleriyle olan sosyal ve ekonomik ilişkilerinde ne derece belirleyici olduğuna bakılmalıdır.</a:t>
                      </a:r>
                      <a:endParaRPr lang="tr-T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20996"/>
                  </a:ext>
                </a:extLst>
              </a:tr>
            </a:tbl>
          </a:graphicData>
        </a:graphic>
      </p:graphicFrame>
    </p:spTree>
    <p:extLst>
      <p:ext uri="{BB962C8B-B14F-4D97-AF65-F5344CB8AC3E}">
        <p14:creationId xmlns:p14="http://schemas.microsoft.com/office/powerpoint/2010/main" val="4446617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323299742"/>
              </p:ext>
            </p:extLst>
          </p:nvPr>
        </p:nvGraphicFramePr>
        <p:xfrm>
          <a:off x="544749" y="1011677"/>
          <a:ext cx="10789596" cy="3950977"/>
        </p:xfrm>
        <a:graphic>
          <a:graphicData uri="http://schemas.openxmlformats.org/drawingml/2006/table">
            <a:tbl>
              <a:tblPr firstRow="1" firstCol="1" bandRow="1">
                <a:tableStyleId>{5C22544A-7EE6-4342-B048-85BDC9FD1C3A}</a:tableStyleId>
              </a:tblPr>
              <a:tblGrid>
                <a:gridCol w="5394798">
                  <a:extLst>
                    <a:ext uri="{9D8B030D-6E8A-4147-A177-3AD203B41FA5}">
                      <a16:colId xmlns:a16="http://schemas.microsoft.com/office/drawing/2014/main" val="3155338249"/>
                    </a:ext>
                  </a:extLst>
                </a:gridCol>
                <a:gridCol w="5394798">
                  <a:extLst>
                    <a:ext uri="{9D8B030D-6E8A-4147-A177-3AD203B41FA5}">
                      <a16:colId xmlns:a16="http://schemas.microsoft.com/office/drawing/2014/main" val="2400477680"/>
                    </a:ext>
                  </a:extLst>
                </a:gridCol>
              </a:tblGrid>
              <a:tr h="1146817">
                <a:tc>
                  <a:txBody>
                    <a:bodyPr/>
                    <a:lstStyle/>
                    <a:p>
                      <a:pPr>
                        <a:lnSpc>
                          <a:spcPct val="115000"/>
                        </a:lnSpc>
                        <a:spcAft>
                          <a:spcPts val="0"/>
                        </a:spcAft>
                      </a:pPr>
                      <a:r>
                        <a:rPr lang="tr-TR" sz="2000" dirty="0">
                          <a:effectLst/>
                        </a:rPr>
                        <a:t>Ölçek Sorunu</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2000" dirty="0">
                          <a:effectLst/>
                        </a:rPr>
                        <a:t>Bu kriterin hedefi, yazarın toplumsal yapıya bakışının ortaya konulmasıdır. Burada kırsal yapı ve köye bakış tespit edilmelidir.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99430466"/>
                  </a:ext>
                </a:extLst>
              </a:tr>
              <a:tr h="2316491">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tr-TR" sz="2000" dirty="0" smtClean="0">
                          <a:effectLst/>
                        </a:rPr>
                        <a:t>Sınıf ve Sınıfsal Farklılıklar</a:t>
                      </a:r>
                      <a:endParaRPr lang="tr-T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just" defTabSz="914400" rtl="0" eaLnBrk="1" fontAlgn="auto" latinLnBrk="0" hangingPunct="1">
                        <a:lnSpc>
                          <a:spcPct val="115000"/>
                        </a:lnSpc>
                        <a:spcBef>
                          <a:spcPts val="0"/>
                        </a:spcBef>
                        <a:spcAft>
                          <a:spcPts val="0"/>
                        </a:spcAft>
                        <a:buClrTx/>
                        <a:buSzTx/>
                        <a:buFontTx/>
                        <a:buNone/>
                        <a:tabLst/>
                        <a:defRPr/>
                      </a:pPr>
                      <a:r>
                        <a:rPr lang="tr-TR" sz="2000" dirty="0" smtClean="0">
                          <a:effectLst/>
                        </a:rPr>
                        <a:t>Sınıfsal bakışın bütün toplumsal yapılarda önemli bir yerinin olduğunu düşünürsek, özellikle kapitalistleşme ile birlikte kırsal yapının değişen ekonomik ve sosyal dengesinin toplumsal sınıf oluşumu ve neticesinde meydana gelen sınıf farklılıklarının incelenen eserde nasıl analiz edildiği bahsi gecen yapı ile ilgili önemli bilgiler verecektir.</a:t>
                      </a:r>
                      <a:endParaRPr lang="tr-T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20996"/>
                  </a:ext>
                </a:extLst>
              </a:tr>
            </a:tbl>
          </a:graphicData>
        </a:graphic>
      </p:graphicFrame>
    </p:spTree>
    <p:extLst>
      <p:ext uri="{BB962C8B-B14F-4D97-AF65-F5344CB8AC3E}">
        <p14:creationId xmlns:p14="http://schemas.microsoft.com/office/powerpoint/2010/main" val="31600487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411251572"/>
              </p:ext>
            </p:extLst>
          </p:nvPr>
        </p:nvGraphicFramePr>
        <p:xfrm>
          <a:off x="544749" y="1011677"/>
          <a:ext cx="10789596" cy="3463308"/>
        </p:xfrm>
        <a:graphic>
          <a:graphicData uri="http://schemas.openxmlformats.org/drawingml/2006/table">
            <a:tbl>
              <a:tblPr firstRow="1" firstCol="1" bandRow="1">
                <a:tableStyleId>{5C22544A-7EE6-4342-B048-85BDC9FD1C3A}</a:tableStyleId>
              </a:tblPr>
              <a:tblGrid>
                <a:gridCol w="5394798">
                  <a:extLst>
                    <a:ext uri="{9D8B030D-6E8A-4147-A177-3AD203B41FA5}">
                      <a16:colId xmlns:a16="http://schemas.microsoft.com/office/drawing/2014/main" val="3155338249"/>
                    </a:ext>
                  </a:extLst>
                </a:gridCol>
                <a:gridCol w="5394798">
                  <a:extLst>
                    <a:ext uri="{9D8B030D-6E8A-4147-A177-3AD203B41FA5}">
                      <a16:colId xmlns:a16="http://schemas.microsoft.com/office/drawing/2014/main" val="2400477680"/>
                    </a:ext>
                  </a:extLst>
                </a:gridCol>
              </a:tblGrid>
              <a:tr h="1146817">
                <a:tc>
                  <a:txBody>
                    <a:bodyPr/>
                    <a:lstStyle/>
                    <a:p>
                      <a:pPr>
                        <a:lnSpc>
                          <a:spcPct val="115000"/>
                        </a:lnSpc>
                        <a:spcAft>
                          <a:spcPts val="0"/>
                        </a:spcAft>
                      </a:pPr>
                      <a:r>
                        <a:rPr lang="tr-TR" sz="2000" dirty="0">
                          <a:effectLst/>
                        </a:rPr>
                        <a:t>Ölçek Sorunu</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2000" dirty="0">
                          <a:effectLst/>
                        </a:rPr>
                        <a:t>Bu kriterin hedefi, yazarın toplumsal yapıya bakışının ortaya konulmasıdır. Burada kırsal yapı ve köye bakış tespit edilmelidir.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99430466"/>
                  </a:ext>
                </a:extLst>
              </a:tr>
              <a:tr h="2316491">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tr-TR" sz="2000" dirty="0" smtClean="0">
                          <a:effectLst/>
                        </a:rPr>
                        <a:t>Değerlendirme	</a:t>
                      </a:r>
                      <a:endParaRPr lang="tr-T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2000" dirty="0" smtClean="0">
                          <a:effectLst/>
                        </a:rPr>
                        <a:t>Yukarda bahsi gecen kriterler göz önüne alınarak esere dair eleştirel bir bakış ortaya koyulmalıdır. Yazarın dünyaya bakışı çerçevesinde eseri ile çeliştiği noktalar tespit edilmişse değerlendirme eserden seçkilerle yapılmalıdır.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20996"/>
                  </a:ext>
                </a:extLst>
              </a:tr>
            </a:tbl>
          </a:graphicData>
        </a:graphic>
      </p:graphicFrame>
    </p:spTree>
    <p:extLst>
      <p:ext uri="{BB962C8B-B14F-4D97-AF65-F5344CB8AC3E}">
        <p14:creationId xmlns:p14="http://schemas.microsoft.com/office/powerpoint/2010/main" val="35824011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85090" y="2134039"/>
            <a:ext cx="9144000" cy="2387600"/>
          </a:xfrm>
        </p:spPr>
        <p:txBody>
          <a:bodyPr>
            <a:normAutofit/>
          </a:bodyPr>
          <a:lstStyle/>
          <a:p>
            <a:r>
              <a:rPr lang="tr-TR" b="1" dirty="0"/>
              <a:t>ROMANIN SOSYOLOJİK İNCELEME </a:t>
            </a:r>
            <a:r>
              <a:rPr lang="tr-TR" b="1" dirty="0" smtClean="0"/>
              <a:t>ÖLÇÜTLERİ</a:t>
            </a:r>
            <a:endParaRPr lang="tr-TR" dirty="0"/>
          </a:p>
        </p:txBody>
      </p:sp>
    </p:spTree>
    <p:extLst>
      <p:ext uri="{BB962C8B-B14F-4D97-AF65-F5344CB8AC3E}">
        <p14:creationId xmlns:p14="http://schemas.microsoft.com/office/powerpoint/2010/main" val="18849817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36469" y="624110"/>
            <a:ext cx="10368143" cy="930370"/>
          </a:xfrm>
        </p:spPr>
        <p:txBody>
          <a:bodyPr>
            <a:noAutofit/>
          </a:bodyPr>
          <a:lstStyle/>
          <a:p>
            <a:r>
              <a:rPr lang="tr-TR" sz="4000" b="1" dirty="0" smtClean="0">
                <a:latin typeface="Cambria" panose="02040503050406030204" pitchFamily="18" charset="0"/>
                <a:cs typeface="Arial" panose="020B0604020202020204" pitchFamily="34" charset="0"/>
              </a:rPr>
              <a:t>Desin Tartışma Alanları ve Materyaller</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lstStyle/>
          <a:p>
            <a:r>
              <a:rPr lang="tr-TR" sz="2400" dirty="0" smtClean="0">
                <a:latin typeface="Cambria" panose="02040503050406030204" pitchFamily="18" charset="0"/>
                <a:cs typeface="Arial" panose="020B0604020202020204" pitchFamily="34" charset="0"/>
              </a:rPr>
              <a:t>Derste tartışmaların üzerinde yürütüleceği üç alan önemlidir. </a:t>
            </a:r>
          </a:p>
          <a:p>
            <a:r>
              <a:rPr lang="tr-TR" sz="2400" dirty="0" smtClean="0">
                <a:latin typeface="Cambria" panose="02040503050406030204" pitchFamily="18" charset="0"/>
                <a:cs typeface="Arial" panose="020B0604020202020204" pitchFamily="34" charset="0"/>
              </a:rPr>
              <a:t>1- Farklı dönemlerde köy/Kırsal yapı üzerine yapılmış çalışmalar,</a:t>
            </a:r>
          </a:p>
          <a:p>
            <a:r>
              <a:rPr lang="tr-TR" sz="2400" dirty="0" smtClean="0">
                <a:latin typeface="Cambria" panose="02040503050406030204" pitchFamily="18" charset="0"/>
                <a:cs typeface="Arial" panose="020B0604020202020204" pitchFamily="34" charset="0"/>
              </a:rPr>
              <a:t>2.  Köy romanları,</a:t>
            </a:r>
          </a:p>
          <a:p>
            <a:r>
              <a:rPr lang="tr-TR" sz="2400" dirty="0" smtClean="0">
                <a:latin typeface="Cambria" panose="02040503050406030204" pitchFamily="18" charset="0"/>
                <a:cs typeface="Arial" panose="020B0604020202020204" pitchFamily="34" charset="0"/>
              </a:rPr>
              <a:t>3- Köy sosyolojisinden gıda ve tarım sosyolojisine gidişi olgusal ve düşünsel düzlemde ele alan çalışmalar.</a:t>
            </a:r>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064597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Neden Roman? Ne Tür Roman?</a:t>
            </a:r>
            <a:endParaRPr lang="en-US" dirty="0"/>
          </a:p>
        </p:txBody>
      </p:sp>
      <p:sp>
        <p:nvSpPr>
          <p:cNvPr id="3" name="İçerik Yer Tutucusu 2"/>
          <p:cNvSpPr>
            <a:spLocks noGrp="1"/>
          </p:cNvSpPr>
          <p:nvPr>
            <p:ph idx="1"/>
          </p:nvPr>
        </p:nvSpPr>
        <p:spPr/>
        <p:txBody>
          <a:bodyPr/>
          <a:lstStyle/>
          <a:p>
            <a:r>
              <a:rPr lang="tr-TR" dirty="0">
                <a:latin typeface="Cambria" panose="02040503050406030204" pitchFamily="18" charset="0"/>
                <a:cs typeface="Arial" panose="020B0604020202020204" pitchFamily="34" charset="0"/>
              </a:rPr>
              <a:t>Belli dönemlerde köy/kırsal yapı alanında akademik çalışmaların azlığı nedeni ile köy romanları belli dönemlerin toplumunu anlama açısından önemli kaynaklardır. </a:t>
            </a:r>
            <a:endParaRPr lang="tr-TR" dirty="0" smtClean="0">
              <a:latin typeface="Cambria" panose="02040503050406030204" pitchFamily="18" charset="0"/>
              <a:cs typeface="Arial" panose="020B0604020202020204" pitchFamily="34" charset="0"/>
            </a:endParaRPr>
          </a:p>
          <a:p>
            <a:r>
              <a:rPr lang="tr-TR" dirty="0" smtClean="0">
                <a:latin typeface="Cambria" panose="02040503050406030204" pitchFamily="18" charset="0"/>
                <a:cs typeface="Arial" panose="020B0604020202020204" pitchFamily="34" charset="0"/>
              </a:rPr>
              <a:t>Türkiye’de </a:t>
            </a:r>
            <a:r>
              <a:rPr lang="tr-TR" dirty="0">
                <a:latin typeface="Cambria" panose="02040503050406030204" pitchFamily="18" charset="0"/>
                <a:cs typeface="Arial" panose="020B0604020202020204" pitchFamily="34" charset="0"/>
              </a:rPr>
              <a:t>özellikle de 1950-1960’lı yılların Türkiye’si ve özellikle de kırsal yapısını anlama açısından köy romanları sosyolojik materyal olarak oldukça verimli malzeme sunmaktadır. </a:t>
            </a:r>
            <a:endParaRPr lang="tr-TR" dirty="0" smtClean="0">
              <a:latin typeface="Cambria" panose="02040503050406030204" pitchFamily="18" charset="0"/>
              <a:cs typeface="Arial" panose="020B0604020202020204" pitchFamily="34" charset="0"/>
            </a:endParaRPr>
          </a:p>
          <a:p>
            <a:r>
              <a:rPr lang="tr-TR" dirty="0" smtClean="0">
                <a:latin typeface="Cambria" panose="02040503050406030204" pitchFamily="18" charset="0"/>
                <a:cs typeface="Arial" panose="020B0604020202020204" pitchFamily="34" charset="0"/>
              </a:rPr>
              <a:t>Ancak toplumu/kırsal yarıyı  anlama amacı ile kullanılabilmesi için toplumcu gerçekçi anlayışla kaleme alınmış olması gerekir. </a:t>
            </a:r>
            <a:endParaRPr lang="en-US" dirty="0"/>
          </a:p>
        </p:txBody>
      </p:sp>
    </p:spTree>
    <p:extLst>
      <p:ext uri="{BB962C8B-B14F-4D97-AF65-F5344CB8AC3E}">
        <p14:creationId xmlns:p14="http://schemas.microsoft.com/office/powerpoint/2010/main" val="1512121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50869" y="2995034"/>
            <a:ext cx="8138160" cy="1993366"/>
          </a:xfrm>
          <a:prstGeom prst="rect">
            <a:avLst/>
          </a:prstGeom>
        </p:spPr>
        <p:txBody>
          <a:bodyPr wrap="square">
            <a:spAutoFit/>
          </a:bodyPr>
          <a:lstStyle/>
          <a:p>
            <a:pPr lvl="0" algn="ctr">
              <a:lnSpc>
                <a:spcPct val="90000"/>
              </a:lnSpc>
              <a:spcBef>
                <a:spcPts val="1000"/>
              </a:spcBef>
            </a:pPr>
            <a:r>
              <a:rPr lang="tr-TR" sz="4400" dirty="0" smtClean="0">
                <a:solidFill>
                  <a:prstClr val="black"/>
                </a:solidFill>
                <a:latin typeface="Cambria" panose="02040503050406030204" pitchFamily="18" charset="0"/>
                <a:cs typeface="Arial" panose="020B0604020202020204" pitchFamily="34" charset="0"/>
              </a:rPr>
              <a:t>BİR ROMAN </a:t>
            </a:r>
            <a:r>
              <a:rPr lang="tr-TR" sz="4400" dirty="0">
                <a:solidFill>
                  <a:prstClr val="black"/>
                </a:solidFill>
                <a:latin typeface="Cambria" panose="02040503050406030204" pitchFamily="18" charset="0"/>
                <a:cs typeface="Arial" panose="020B0604020202020204" pitchFamily="34" charset="0"/>
              </a:rPr>
              <a:t>DEĞERLENDİRME </a:t>
            </a:r>
            <a:r>
              <a:rPr lang="tr-TR" sz="4400" dirty="0" smtClean="0">
                <a:solidFill>
                  <a:prstClr val="black"/>
                </a:solidFill>
                <a:latin typeface="Cambria" panose="02040503050406030204" pitchFamily="18" charset="0"/>
                <a:cs typeface="Arial" panose="020B0604020202020204" pitchFamily="34" charset="0"/>
              </a:rPr>
              <a:t>MODELİ </a:t>
            </a:r>
          </a:p>
          <a:p>
            <a:pPr lvl="0" algn="ctr">
              <a:lnSpc>
                <a:spcPct val="90000"/>
              </a:lnSpc>
              <a:spcBef>
                <a:spcPts val="1000"/>
              </a:spcBef>
            </a:pPr>
            <a:r>
              <a:rPr lang="tr-TR" sz="4000" dirty="0" smtClean="0">
                <a:solidFill>
                  <a:prstClr val="black"/>
                </a:solidFill>
                <a:latin typeface="Cambria" panose="02040503050406030204" pitchFamily="18" charset="0"/>
                <a:cs typeface="Arial" panose="020B0604020202020204" pitchFamily="34" charset="0"/>
              </a:rPr>
              <a:t>(Hayriye ERBAŞ)</a:t>
            </a:r>
            <a:endParaRPr lang="tr-TR" sz="4000" dirty="0">
              <a:solidFill>
                <a:prstClr val="black"/>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01903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675204970"/>
              </p:ext>
            </p:extLst>
          </p:nvPr>
        </p:nvGraphicFramePr>
        <p:xfrm>
          <a:off x="544749" y="1011677"/>
          <a:ext cx="10789596" cy="3463308"/>
        </p:xfrm>
        <a:graphic>
          <a:graphicData uri="http://schemas.openxmlformats.org/drawingml/2006/table">
            <a:tbl>
              <a:tblPr firstRow="1" firstCol="1" bandRow="1">
                <a:tableStyleId>{5C22544A-7EE6-4342-B048-85BDC9FD1C3A}</a:tableStyleId>
              </a:tblPr>
              <a:tblGrid>
                <a:gridCol w="5394798">
                  <a:extLst>
                    <a:ext uri="{9D8B030D-6E8A-4147-A177-3AD203B41FA5}">
                      <a16:colId xmlns:a16="http://schemas.microsoft.com/office/drawing/2014/main" val="3155338249"/>
                    </a:ext>
                  </a:extLst>
                </a:gridCol>
                <a:gridCol w="5394798">
                  <a:extLst>
                    <a:ext uri="{9D8B030D-6E8A-4147-A177-3AD203B41FA5}">
                      <a16:colId xmlns:a16="http://schemas.microsoft.com/office/drawing/2014/main" val="2400477680"/>
                    </a:ext>
                  </a:extLst>
                </a:gridCol>
              </a:tblGrid>
              <a:tr h="1146817">
                <a:tc>
                  <a:txBody>
                    <a:bodyPr/>
                    <a:lstStyle/>
                    <a:p>
                      <a:pPr>
                        <a:lnSpc>
                          <a:spcPct val="115000"/>
                        </a:lnSpc>
                        <a:spcAft>
                          <a:spcPts val="0"/>
                        </a:spcAft>
                      </a:pPr>
                      <a:r>
                        <a:rPr lang="tr-TR" sz="2000" dirty="0">
                          <a:effectLst/>
                        </a:rPr>
                        <a:t>Ölçek Sorunu</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2000">
                          <a:effectLst/>
                        </a:rPr>
                        <a:t>Bu kriterin hedefi, yazarın toplumsal yapıya bakışının ortaya konulmasıdır. Burada kırsal yapı ve köye bakış tespit edilmelidir. </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99430466"/>
                  </a:ext>
                </a:extLst>
              </a:tr>
              <a:tr h="2316491">
                <a:tc>
                  <a:txBody>
                    <a:bodyPr/>
                    <a:lstStyle/>
                    <a:p>
                      <a:pPr>
                        <a:lnSpc>
                          <a:spcPct val="115000"/>
                        </a:lnSpc>
                        <a:spcAft>
                          <a:spcPts val="0"/>
                        </a:spcAft>
                      </a:pPr>
                      <a:r>
                        <a:rPr lang="tr-TR" sz="2000" dirty="0">
                          <a:effectLst/>
                        </a:rPr>
                        <a:t>Feodal Bağlılıklar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2000" dirty="0">
                          <a:effectLst/>
                        </a:rPr>
                        <a:t>Bu kısımda ise, yazarın feodal yapıyı nasıl analiz ettiğine odaklanılmalıdır. Kahramanların yaşamları, varsa birden fazla kahraman arasında geçen diyaloglar, gündelik yaşama dair yazarın fikirleri, eserin hangi düzlemden hareketle yapıldığına ilişkin analize eklenmelidir.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20996"/>
                  </a:ext>
                </a:extLst>
              </a:tr>
            </a:tbl>
          </a:graphicData>
        </a:graphic>
      </p:graphicFrame>
    </p:spTree>
    <p:extLst>
      <p:ext uri="{BB962C8B-B14F-4D97-AF65-F5344CB8AC3E}">
        <p14:creationId xmlns:p14="http://schemas.microsoft.com/office/powerpoint/2010/main" val="25116130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417448785"/>
              </p:ext>
            </p:extLst>
          </p:nvPr>
        </p:nvGraphicFramePr>
        <p:xfrm>
          <a:off x="544749" y="1011677"/>
          <a:ext cx="10789596" cy="2683525"/>
        </p:xfrm>
        <a:graphic>
          <a:graphicData uri="http://schemas.openxmlformats.org/drawingml/2006/table">
            <a:tbl>
              <a:tblPr firstRow="1" firstCol="1" bandRow="1">
                <a:tableStyleId>{5C22544A-7EE6-4342-B048-85BDC9FD1C3A}</a:tableStyleId>
              </a:tblPr>
              <a:tblGrid>
                <a:gridCol w="5394798">
                  <a:extLst>
                    <a:ext uri="{9D8B030D-6E8A-4147-A177-3AD203B41FA5}">
                      <a16:colId xmlns:a16="http://schemas.microsoft.com/office/drawing/2014/main" val="3155338249"/>
                    </a:ext>
                  </a:extLst>
                </a:gridCol>
                <a:gridCol w="5394798">
                  <a:extLst>
                    <a:ext uri="{9D8B030D-6E8A-4147-A177-3AD203B41FA5}">
                      <a16:colId xmlns:a16="http://schemas.microsoft.com/office/drawing/2014/main" val="2400477680"/>
                    </a:ext>
                  </a:extLst>
                </a:gridCol>
              </a:tblGrid>
              <a:tr h="1146817">
                <a:tc>
                  <a:txBody>
                    <a:bodyPr/>
                    <a:lstStyle/>
                    <a:p>
                      <a:pPr>
                        <a:lnSpc>
                          <a:spcPct val="115000"/>
                        </a:lnSpc>
                        <a:spcAft>
                          <a:spcPts val="0"/>
                        </a:spcAft>
                      </a:pPr>
                      <a:r>
                        <a:rPr lang="tr-TR" sz="2000" dirty="0">
                          <a:effectLst/>
                        </a:rPr>
                        <a:t>Ölçek Sorunu</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2000" dirty="0">
                          <a:effectLst/>
                        </a:rPr>
                        <a:t>Bu kriterin hedefi, yazarın toplumsal yapıya bakışının ortaya konulmasıdır. Burada kırsal yapı ve köye bakış tespit edilmelidir.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99430466"/>
                  </a:ext>
                </a:extLst>
              </a:tr>
              <a:tr h="1536708">
                <a:tc>
                  <a:txBody>
                    <a:bodyPr/>
                    <a:lstStyle/>
                    <a:p>
                      <a:pPr>
                        <a:lnSpc>
                          <a:spcPct val="115000"/>
                        </a:lnSpc>
                        <a:spcAft>
                          <a:spcPts val="0"/>
                        </a:spcAft>
                      </a:pPr>
                      <a:r>
                        <a:rPr lang="tr-TR" sz="2000" dirty="0">
                          <a:effectLst/>
                        </a:rPr>
                        <a:t>Kapitalist İlişkiler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2000" dirty="0">
                          <a:effectLst/>
                        </a:rPr>
                        <a:t>Seçilen mekan ve o mekanın üzerinde yükselen toplumsal yapının dönüşümünü hızlandıran faktörlerin temelinde yatan ilişkilerin kapitalizme olan bağı verilmelidir.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20923273"/>
                  </a:ext>
                </a:extLst>
              </a:tr>
            </a:tbl>
          </a:graphicData>
        </a:graphic>
      </p:graphicFrame>
    </p:spTree>
    <p:extLst>
      <p:ext uri="{BB962C8B-B14F-4D97-AF65-F5344CB8AC3E}">
        <p14:creationId xmlns:p14="http://schemas.microsoft.com/office/powerpoint/2010/main" val="22645728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58290341"/>
              </p:ext>
            </p:extLst>
          </p:nvPr>
        </p:nvGraphicFramePr>
        <p:xfrm>
          <a:off x="544749" y="1011677"/>
          <a:ext cx="10789596" cy="3463308"/>
        </p:xfrm>
        <a:graphic>
          <a:graphicData uri="http://schemas.openxmlformats.org/drawingml/2006/table">
            <a:tbl>
              <a:tblPr firstRow="1" firstCol="1" bandRow="1">
                <a:tableStyleId>{5C22544A-7EE6-4342-B048-85BDC9FD1C3A}</a:tableStyleId>
              </a:tblPr>
              <a:tblGrid>
                <a:gridCol w="5394798">
                  <a:extLst>
                    <a:ext uri="{9D8B030D-6E8A-4147-A177-3AD203B41FA5}">
                      <a16:colId xmlns:a16="http://schemas.microsoft.com/office/drawing/2014/main" val="3155338249"/>
                    </a:ext>
                  </a:extLst>
                </a:gridCol>
                <a:gridCol w="5394798">
                  <a:extLst>
                    <a:ext uri="{9D8B030D-6E8A-4147-A177-3AD203B41FA5}">
                      <a16:colId xmlns:a16="http://schemas.microsoft.com/office/drawing/2014/main" val="2400477680"/>
                    </a:ext>
                  </a:extLst>
                </a:gridCol>
              </a:tblGrid>
              <a:tr h="1146817">
                <a:tc>
                  <a:txBody>
                    <a:bodyPr/>
                    <a:lstStyle/>
                    <a:p>
                      <a:pPr>
                        <a:lnSpc>
                          <a:spcPct val="115000"/>
                        </a:lnSpc>
                        <a:spcAft>
                          <a:spcPts val="0"/>
                        </a:spcAft>
                      </a:pPr>
                      <a:r>
                        <a:rPr lang="tr-TR" sz="2000" dirty="0">
                          <a:effectLst/>
                        </a:rPr>
                        <a:t>Ölçek Sorunu</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2000" dirty="0">
                          <a:effectLst/>
                        </a:rPr>
                        <a:t>Bu kriterin hedefi, yazarın toplumsal yapıya bakışının ortaya konulmasıdır. Burada kırsal yapı ve köye bakış tespit edilmelidir.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99430466"/>
                  </a:ext>
                </a:extLst>
              </a:tr>
              <a:tr h="2316491">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tr-TR" sz="2000" dirty="0" smtClean="0">
                          <a:effectLst/>
                        </a:rPr>
                        <a:t>Dinsel Yaşam, Dinsel Farklılıklar ve Bağlılıklar</a:t>
                      </a:r>
                      <a:endParaRPr lang="tr-T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just" defTabSz="914400" rtl="0" eaLnBrk="1" fontAlgn="auto" latinLnBrk="0" hangingPunct="1">
                        <a:lnSpc>
                          <a:spcPct val="115000"/>
                        </a:lnSpc>
                        <a:spcBef>
                          <a:spcPts val="0"/>
                        </a:spcBef>
                        <a:spcAft>
                          <a:spcPts val="0"/>
                        </a:spcAft>
                        <a:buClrTx/>
                        <a:buSzTx/>
                        <a:buFontTx/>
                        <a:buNone/>
                        <a:tabLst/>
                        <a:defRPr/>
                      </a:pPr>
                      <a:r>
                        <a:rPr lang="tr-TR" sz="2000" dirty="0" smtClean="0">
                          <a:effectLst/>
                        </a:rPr>
                        <a:t>Din faktörünün kırsal toplumun gündelik yaşamındaki (toplumsal ilişkiler, yaşam tarzı vb.) belirleyiciliğinin yazar tarafından eserinde dikkate alınıp almadığına bakılmalıdır. </a:t>
                      </a:r>
                      <a:endParaRPr lang="tr-T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20996"/>
                  </a:ext>
                </a:extLst>
              </a:tr>
            </a:tbl>
          </a:graphicData>
        </a:graphic>
      </p:graphicFrame>
    </p:spTree>
    <p:extLst>
      <p:ext uri="{BB962C8B-B14F-4D97-AF65-F5344CB8AC3E}">
        <p14:creationId xmlns:p14="http://schemas.microsoft.com/office/powerpoint/2010/main" val="12107932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449139132"/>
              </p:ext>
            </p:extLst>
          </p:nvPr>
        </p:nvGraphicFramePr>
        <p:xfrm>
          <a:off x="574765" y="1011677"/>
          <a:ext cx="10759579" cy="3463308"/>
        </p:xfrm>
        <a:graphic>
          <a:graphicData uri="http://schemas.openxmlformats.org/drawingml/2006/table">
            <a:tbl>
              <a:tblPr firstRow="1" firstCol="1" bandRow="1">
                <a:tableStyleId>{5C22544A-7EE6-4342-B048-85BDC9FD1C3A}</a:tableStyleId>
              </a:tblPr>
              <a:tblGrid>
                <a:gridCol w="5364781">
                  <a:extLst>
                    <a:ext uri="{9D8B030D-6E8A-4147-A177-3AD203B41FA5}">
                      <a16:colId xmlns:a16="http://schemas.microsoft.com/office/drawing/2014/main" val="3155338249"/>
                    </a:ext>
                  </a:extLst>
                </a:gridCol>
                <a:gridCol w="5394798">
                  <a:extLst>
                    <a:ext uri="{9D8B030D-6E8A-4147-A177-3AD203B41FA5}">
                      <a16:colId xmlns:a16="http://schemas.microsoft.com/office/drawing/2014/main" val="2400477680"/>
                    </a:ext>
                  </a:extLst>
                </a:gridCol>
              </a:tblGrid>
              <a:tr h="1146817">
                <a:tc>
                  <a:txBody>
                    <a:bodyPr/>
                    <a:lstStyle/>
                    <a:p>
                      <a:pPr>
                        <a:lnSpc>
                          <a:spcPct val="115000"/>
                        </a:lnSpc>
                        <a:spcAft>
                          <a:spcPts val="0"/>
                        </a:spcAft>
                      </a:pPr>
                      <a:r>
                        <a:rPr lang="tr-TR" sz="2000" dirty="0">
                          <a:effectLst/>
                        </a:rPr>
                        <a:t>Ölçek Sorunu</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2000" dirty="0">
                          <a:effectLst/>
                        </a:rPr>
                        <a:t>Bu kriterin hedefi, yazarın toplumsal yapıya bakışının ortaya konulmasıdır. Burada kırsal yapı ve köye bakış tespit edilmelidir.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99430466"/>
                  </a:ext>
                </a:extLst>
              </a:tr>
              <a:tr h="2316491">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tr-TR" sz="2000" dirty="0" smtClean="0">
                          <a:effectLst/>
                        </a:rPr>
                        <a:t>Toplumsal Cinsiyet Farklılıkları nasıl ele alınmış?</a:t>
                      </a:r>
                    </a:p>
                    <a:p>
                      <a:pPr>
                        <a:lnSpc>
                          <a:spcPct val="115000"/>
                        </a:lnSpc>
                        <a:spcAft>
                          <a:spcPts val="0"/>
                        </a:spcAft>
                      </a:pP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just" defTabSz="914400" rtl="0" eaLnBrk="1" fontAlgn="auto" latinLnBrk="0" hangingPunct="1">
                        <a:lnSpc>
                          <a:spcPct val="115000"/>
                        </a:lnSpc>
                        <a:spcBef>
                          <a:spcPts val="0"/>
                        </a:spcBef>
                        <a:spcAft>
                          <a:spcPts val="0"/>
                        </a:spcAft>
                        <a:buClrTx/>
                        <a:buSzTx/>
                        <a:buFontTx/>
                        <a:buNone/>
                        <a:tabLst/>
                        <a:defRPr/>
                      </a:pPr>
                      <a:r>
                        <a:rPr lang="tr-TR" sz="2000" dirty="0" smtClean="0">
                          <a:effectLst/>
                        </a:rPr>
                        <a:t>Kadın-erkek ilişkileri, aile, kız-erkek çocuk sahibi olma konusundaki düşünceler, değerler.</a:t>
                      </a:r>
                      <a:endParaRPr lang="tr-T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20996"/>
                  </a:ext>
                </a:extLst>
              </a:tr>
            </a:tbl>
          </a:graphicData>
        </a:graphic>
      </p:graphicFrame>
    </p:spTree>
    <p:extLst>
      <p:ext uri="{BB962C8B-B14F-4D97-AF65-F5344CB8AC3E}">
        <p14:creationId xmlns:p14="http://schemas.microsoft.com/office/powerpoint/2010/main" val="41746111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507</Words>
  <Application>Microsoft Office PowerPoint</Application>
  <PresentationFormat>Geniş ekran</PresentationFormat>
  <Paragraphs>42</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Calibri Light</vt:lpstr>
      <vt:lpstr>Cambria</vt:lpstr>
      <vt:lpstr>Times New Roman</vt:lpstr>
      <vt:lpstr>Office Teması</vt:lpstr>
      <vt:lpstr>GIDA VE TARIM SOSYOLOJİSİ</vt:lpstr>
      <vt:lpstr>ROMANIN SOSYOLOJİK İNCELEME ÖLÇÜTLERİ</vt:lpstr>
      <vt:lpstr>Desin Tartışma Alanları ve Materyaller</vt:lpstr>
      <vt:lpstr>Neden Roman? Ne Tür Roman?</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ROMANIN SOSYOLOJİK İNCELEME ÖLÇÜTLERİ</dc:title>
  <dc:creator>Pc; Hayriye Erbaş</dc:creator>
  <cp:lastModifiedBy>Windows Kullanıcısı</cp:lastModifiedBy>
  <cp:revision>6</cp:revision>
  <dcterms:created xsi:type="dcterms:W3CDTF">2020-03-03T10:35:14Z</dcterms:created>
  <dcterms:modified xsi:type="dcterms:W3CDTF">2020-05-10T09:50:28Z</dcterms:modified>
</cp:coreProperties>
</file>