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1" r:id="rId2"/>
    <p:sldId id="342" r:id="rId3"/>
    <p:sldId id="339" r:id="rId4"/>
    <p:sldId id="332" r:id="rId5"/>
    <p:sldId id="331" r:id="rId6"/>
    <p:sldId id="289" r:id="rId7"/>
    <p:sldId id="328" r:id="rId8"/>
    <p:sldId id="333" r:id="rId9"/>
    <p:sldId id="334" r:id="rId10"/>
    <p:sldId id="311" r:id="rId11"/>
    <p:sldId id="312" r:id="rId12"/>
    <p:sldId id="313" r:id="rId13"/>
    <p:sldId id="317" r:id="rId14"/>
    <p:sldId id="307" r:id="rId15"/>
    <p:sldId id="325" r:id="rId16"/>
    <p:sldId id="304" r:id="rId17"/>
    <p:sldId id="308" r:id="rId18"/>
    <p:sldId id="323" r:id="rId19"/>
    <p:sldId id="306" r:id="rId20"/>
    <p:sldId id="320" r:id="rId21"/>
    <p:sldId id="302" r:id="rId22"/>
    <p:sldId id="303" r:id="rId23"/>
    <p:sldId id="287" r:id="rId24"/>
    <p:sldId id="292" r:id="rId25"/>
    <p:sldId id="336" r:id="rId26"/>
    <p:sldId id="291" r:id="rId27"/>
    <p:sldId id="293" r:id="rId28"/>
    <p:sldId id="294" r:id="rId29"/>
    <p:sldId id="296" r:id="rId30"/>
    <p:sldId id="300" r:id="rId31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2" autoAdjust="0"/>
  </p:normalViewPr>
  <p:slideViewPr>
    <p:cSldViewPr>
      <p:cViewPr varScale="1">
        <p:scale>
          <a:sx n="60" d="100"/>
          <a:sy n="60" d="100"/>
        </p:scale>
        <p:origin x="2706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8F9D7-3AB1-44B4-B13E-C134F7142640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4E66-8C16-4872-B806-247B43394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4E66-8C16-4872-B806-247B433948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981200"/>
            <a:ext cx="6172200" cy="264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812453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396875"/>
            <a:ext cx="6172200" cy="845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DAE49-F4A5-4F76-86BB-FCCA57B9A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44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80533"/>
            <a:ext cx="5314950" cy="264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622358"/>
            <a:ext cx="5314950" cy="2180695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9268531"/>
            <a:ext cx="571500" cy="527403"/>
          </a:xfrm>
        </p:spPr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6172200" cy="1651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217385"/>
            <a:ext cx="303133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412068"/>
            <a:ext cx="303014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412068"/>
            <a:ext cx="303133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201334"/>
            <a:ext cx="2256235" cy="664756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80533"/>
            <a:ext cx="4114800" cy="7544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646186"/>
            <a:ext cx="4114800" cy="572346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685359"/>
            <a:ext cx="4114800" cy="7660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802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9268531"/>
            <a:ext cx="16002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EFF9D1-589E-40E4-88FD-577E75F927C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9268531"/>
            <a:ext cx="2171700" cy="52740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9268531"/>
            <a:ext cx="571500" cy="52740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2F93FB-B14B-4000-8B74-AD5369F0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6695" y="1600200"/>
            <a:ext cx="63167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tr-TR" sz="4000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Antipiretik</a:t>
            </a:r>
            <a:r>
              <a:rPr lang="tr-T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İlaçlar</a:t>
            </a:r>
          </a:p>
          <a:p>
            <a:pPr algn="ctr">
              <a:lnSpc>
                <a:spcPct val="300000"/>
              </a:lnSpc>
            </a:pPr>
            <a:r>
              <a:rPr lang="tr-TR" sz="4000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Analjezik</a:t>
            </a:r>
            <a:r>
              <a:rPr lang="tr-T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İlaçlar</a:t>
            </a:r>
          </a:p>
          <a:p>
            <a:pPr algn="ctr">
              <a:lnSpc>
                <a:spcPct val="300000"/>
              </a:lnSpc>
            </a:pPr>
            <a:r>
              <a:rPr lang="tr-TR" sz="4000" b="1" u="sng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Antiinflammatuar</a:t>
            </a:r>
            <a:r>
              <a:rPr lang="tr-T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İlaçlar</a:t>
            </a:r>
            <a:endParaRPr lang="tr-T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57338" y="365125"/>
            <a:ext cx="3787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>
                <a:solidFill>
                  <a:schemeClr val="hlink"/>
                </a:solidFill>
              </a:rPr>
              <a:t>Antiinflamatuvar İlaçlar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021" y="1295400"/>
            <a:ext cx="6697579" cy="87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4400" dirty="0" err="1">
                <a:solidFill>
                  <a:srgbClr val="CC00CC"/>
                </a:solidFill>
              </a:rPr>
              <a:t>İnflamasyon</a:t>
            </a:r>
            <a:r>
              <a:rPr lang="tr-TR" altLang="en-US" sz="4400" dirty="0"/>
              <a:t>, </a:t>
            </a:r>
            <a:endParaRPr lang="tr-TR" altLang="en-US" sz="4400" dirty="0" smtClean="0"/>
          </a:p>
          <a:p>
            <a:pPr eaLnBrk="1" hangingPunct="1"/>
            <a:r>
              <a:rPr lang="tr-TR" altLang="en-US" sz="4000" dirty="0" smtClean="0"/>
              <a:t>Hasar </a:t>
            </a:r>
            <a:r>
              <a:rPr lang="tr-TR" altLang="en-US" sz="4000" dirty="0"/>
              <a:t>gören hücrelerden ve </a:t>
            </a:r>
            <a:r>
              <a:rPr lang="tr-TR" altLang="en-US" sz="4000" dirty="0" smtClean="0"/>
              <a:t>zedelenen </a:t>
            </a:r>
            <a:r>
              <a:rPr lang="tr-TR" altLang="en-US" sz="4000" dirty="0"/>
              <a:t>dokuya göç eden koruyucu </a:t>
            </a:r>
          </a:p>
          <a:p>
            <a:pPr eaLnBrk="1" hangingPunct="1"/>
            <a:r>
              <a:rPr lang="tr-TR" altLang="en-US" sz="4000" dirty="0"/>
              <a:t>hücrelerden salgılanan kimyasal maddeler </a:t>
            </a:r>
          </a:p>
          <a:p>
            <a:pPr eaLnBrk="1" hangingPunct="1"/>
            <a:r>
              <a:rPr lang="tr-TR" altLang="en-US" sz="4000" dirty="0" err="1"/>
              <a:t>i</a:t>
            </a:r>
            <a:r>
              <a:rPr lang="tr-TR" altLang="en-US" sz="4000" dirty="0" err="1" smtClean="0"/>
              <a:t>nflamasyon</a:t>
            </a:r>
            <a:r>
              <a:rPr lang="tr-TR" altLang="en-US" sz="4000" dirty="0" smtClean="0"/>
              <a:t> yanıtı başlatır</a:t>
            </a:r>
          </a:p>
          <a:p>
            <a:pPr eaLnBrk="1" hangingPunct="1"/>
            <a:r>
              <a:rPr lang="tr-TR" altLang="en-US" sz="4000" dirty="0" err="1" smtClean="0"/>
              <a:t>İnflamasyonun</a:t>
            </a:r>
            <a:r>
              <a:rPr lang="tr-TR" altLang="en-US" sz="4000" dirty="0" smtClean="0"/>
              <a:t> </a:t>
            </a:r>
            <a:r>
              <a:rPr lang="tr-TR" altLang="en-US" sz="4000" dirty="0"/>
              <a:t>yerine ve </a:t>
            </a:r>
            <a:r>
              <a:rPr lang="tr-TR" altLang="en-US" sz="4000" dirty="0" smtClean="0"/>
              <a:t>şekline göre </a:t>
            </a:r>
            <a:r>
              <a:rPr lang="tr-TR" altLang="en-US" sz="4000" dirty="0"/>
              <a:t>bu kimyasal maddeler değişiklik</a:t>
            </a:r>
          </a:p>
          <a:p>
            <a:pPr eaLnBrk="1" hangingPunct="1"/>
            <a:r>
              <a:rPr lang="tr-TR" altLang="en-US" sz="4000" dirty="0"/>
              <a:t>gösterir: </a:t>
            </a:r>
            <a:r>
              <a:rPr lang="tr-TR" altLang="en-US" sz="4000" dirty="0" err="1"/>
              <a:t>histamin</a:t>
            </a:r>
            <a:r>
              <a:rPr lang="tr-TR" altLang="en-US" sz="4000" dirty="0"/>
              <a:t>, </a:t>
            </a:r>
            <a:r>
              <a:rPr lang="tr-TR" altLang="en-US" sz="4000" dirty="0" err="1"/>
              <a:t>serotonin</a:t>
            </a:r>
            <a:r>
              <a:rPr lang="tr-TR" altLang="en-US" sz="4000" dirty="0"/>
              <a:t>, </a:t>
            </a:r>
            <a:r>
              <a:rPr lang="tr-TR" altLang="en-US" sz="4000" dirty="0" err="1"/>
              <a:t>prostaglandin</a:t>
            </a:r>
            <a:r>
              <a:rPr lang="tr-TR" altLang="en-US" sz="4000" dirty="0"/>
              <a:t>, </a:t>
            </a:r>
          </a:p>
          <a:p>
            <a:pPr eaLnBrk="1" hangingPunct="1"/>
            <a:r>
              <a:rPr lang="tr-TR" altLang="en-US" sz="4000" dirty="0" err="1"/>
              <a:t>bradikin</a:t>
            </a:r>
            <a:r>
              <a:rPr lang="tr-TR" altLang="en-US" sz="4000" dirty="0"/>
              <a:t>, </a:t>
            </a:r>
            <a:r>
              <a:rPr lang="tr-TR" altLang="en-US" sz="4000" dirty="0" err="1" smtClean="0"/>
              <a:t>interlökin</a:t>
            </a:r>
            <a:r>
              <a:rPr lang="tr-TR" altLang="en-US" sz="4000" dirty="0" smtClean="0"/>
              <a:t>…</a:t>
            </a:r>
            <a:endParaRPr lang="tr-TR" altLang="en-US" sz="4000" dirty="0"/>
          </a:p>
          <a:p>
            <a:pPr eaLnBrk="1" hangingPunct="1"/>
            <a:endParaRPr lang="tr-T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09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916113" y="344488"/>
            <a:ext cx="276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>
                <a:solidFill>
                  <a:schemeClr val="hlink"/>
                </a:solidFill>
              </a:rPr>
              <a:t>Prostaglandinler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36824" y="990600"/>
            <a:ext cx="66351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dirty="0" smtClean="0"/>
              <a:t>NSAİ ilaçlar </a:t>
            </a:r>
            <a:r>
              <a:rPr lang="tr-TR" altLang="en-US" dirty="0" err="1" smtClean="0"/>
              <a:t>prostanoid</a:t>
            </a:r>
            <a:r>
              <a:rPr lang="tr-TR" altLang="en-US" dirty="0" smtClean="0"/>
              <a:t> sentezini </a:t>
            </a:r>
          </a:p>
          <a:p>
            <a:pPr eaLnBrk="1" hangingPunct="1"/>
            <a:r>
              <a:rPr lang="tr-TR" altLang="en-US" dirty="0" smtClean="0"/>
              <a:t>azaltarak etki gösterirler</a:t>
            </a:r>
            <a:endParaRPr lang="tr-TR" altLang="en-US" dirty="0"/>
          </a:p>
          <a:p>
            <a:pPr eaLnBrk="1" hangingPunct="1"/>
            <a:endParaRPr lang="tr-TR" altLang="en-US" dirty="0"/>
          </a:p>
          <a:p>
            <a:pPr eaLnBrk="1" hangingPunct="1"/>
            <a:r>
              <a:rPr lang="tr-TR" altLang="en-US" dirty="0" err="1"/>
              <a:t>Prostaglandin</a:t>
            </a:r>
            <a:r>
              <a:rPr lang="tr-TR" altLang="en-US" dirty="0"/>
              <a:t>=</a:t>
            </a:r>
            <a:r>
              <a:rPr lang="tr-TR" altLang="en-US" dirty="0" err="1"/>
              <a:t>eikozanoid</a:t>
            </a:r>
            <a:r>
              <a:rPr lang="tr-TR" altLang="en-US" dirty="0"/>
              <a:t> (</a:t>
            </a:r>
            <a:r>
              <a:rPr lang="tr-TR" altLang="en-US" dirty="0" err="1"/>
              <a:t>eikoza</a:t>
            </a:r>
            <a:r>
              <a:rPr lang="tr-TR" altLang="en-US" dirty="0"/>
              <a:t>: 20 C </a:t>
            </a:r>
          </a:p>
          <a:p>
            <a:pPr eaLnBrk="1" hangingPunct="1"/>
            <a:r>
              <a:rPr lang="tr-TR" altLang="en-US" dirty="0"/>
              <a:t>			atomlu)  </a:t>
            </a:r>
            <a:endParaRPr lang="en-US" altLang="en-US" dirty="0"/>
          </a:p>
        </p:txBody>
      </p:sp>
      <p:pic>
        <p:nvPicPr>
          <p:cNvPr id="4100" name="Picture 11" descr="prostaglandi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4187" y="3875839"/>
            <a:ext cx="3400425" cy="3057525"/>
          </a:xfr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32573" y="7391400"/>
            <a:ext cx="1263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dirty="0"/>
              <a:t>Örnek:</a:t>
            </a:r>
          </a:p>
          <a:p>
            <a:pPr eaLnBrk="1" hangingPunct="1"/>
            <a:r>
              <a:rPr lang="tr-TR" altLang="en-US" dirty="0" smtClean="0"/>
              <a:t>PGE</a:t>
            </a:r>
            <a:r>
              <a:rPr lang="tr-TR" altLang="en-US" baseline="-25000" dirty="0" smtClean="0"/>
              <a:t>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39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4420" y="689389"/>
            <a:ext cx="604120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dirty="0" err="1">
                <a:latin typeface="+mn-lt"/>
              </a:rPr>
              <a:t>Prostaglandinler</a:t>
            </a:r>
            <a:r>
              <a:rPr lang="tr-TR" altLang="en-US" sz="3200" dirty="0">
                <a:latin typeface="+mn-lt"/>
              </a:rPr>
              <a:t> ve ilgili bileşikler </a:t>
            </a:r>
            <a:endParaRPr lang="tr-TR" altLang="en-US" sz="3200" dirty="0" smtClean="0">
              <a:latin typeface="+mn-lt"/>
            </a:endParaRPr>
          </a:p>
          <a:p>
            <a:pPr eaLnBrk="1" hangingPunct="1"/>
            <a:r>
              <a:rPr lang="tr-TR" altLang="en-US" sz="3200" dirty="0" smtClean="0">
                <a:latin typeface="+mn-lt"/>
              </a:rPr>
              <a:t>hemen her </a:t>
            </a:r>
            <a:r>
              <a:rPr lang="tr-TR" altLang="en-US" sz="3200" dirty="0">
                <a:latin typeface="+mn-lt"/>
              </a:rPr>
              <a:t>doku tarafından </a:t>
            </a:r>
            <a:endParaRPr lang="tr-TR" altLang="en-US" sz="3200" dirty="0" smtClean="0">
              <a:latin typeface="+mn-lt"/>
            </a:endParaRPr>
          </a:p>
          <a:p>
            <a:pPr eaLnBrk="1" hangingPunct="1"/>
            <a:r>
              <a:rPr lang="tr-TR" altLang="en-US" sz="3200" dirty="0" smtClean="0">
                <a:latin typeface="+mn-lt"/>
              </a:rPr>
              <a:t>sentezlenirler </a:t>
            </a:r>
            <a:endParaRPr lang="tr-TR" altLang="en-US" sz="3200" dirty="0">
              <a:latin typeface="+mn-lt"/>
            </a:endParaRPr>
          </a:p>
          <a:p>
            <a:pPr eaLnBrk="1" hangingPunct="1"/>
            <a:endParaRPr lang="tr-TR" altLang="en-US" dirty="0" smtClean="0">
              <a:latin typeface="+mn-lt"/>
            </a:endParaRPr>
          </a:p>
          <a:p>
            <a:pPr eaLnBrk="1" hangingPunct="1"/>
            <a:r>
              <a:rPr lang="tr-TR" altLang="en-US" dirty="0" smtClean="0">
                <a:latin typeface="+mn-lt"/>
              </a:rPr>
              <a:t>Genellikle </a:t>
            </a:r>
            <a:r>
              <a:rPr lang="tr-TR" altLang="en-US" dirty="0">
                <a:latin typeface="+mn-lt"/>
              </a:rPr>
              <a:t>lokal etki gösterirler ve etki</a:t>
            </a:r>
          </a:p>
          <a:p>
            <a:pPr eaLnBrk="1" hangingPunct="1"/>
            <a:r>
              <a:rPr lang="tr-TR" altLang="en-US" dirty="0">
                <a:latin typeface="+mn-lt"/>
              </a:rPr>
              <a:t>bölgesinde </a:t>
            </a:r>
            <a:r>
              <a:rPr lang="tr-TR" altLang="en-US" sz="4000" dirty="0">
                <a:latin typeface="+mn-lt"/>
              </a:rPr>
              <a:t>hızla </a:t>
            </a:r>
            <a:r>
              <a:rPr lang="tr-TR" altLang="en-US" sz="4000" dirty="0" err="1">
                <a:latin typeface="+mn-lt"/>
              </a:rPr>
              <a:t>inaktive</a:t>
            </a:r>
            <a:r>
              <a:rPr lang="tr-TR" altLang="en-US" sz="4000" dirty="0">
                <a:latin typeface="+mn-lt"/>
              </a:rPr>
              <a:t> </a:t>
            </a:r>
            <a:r>
              <a:rPr lang="tr-TR" altLang="en-US" sz="4000" dirty="0" smtClean="0">
                <a:latin typeface="+mn-lt"/>
              </a:rPr>
              <a:t>olurlar</a:t>
            </a:r>
          </a:p>
          <a:p>
            <a:pPr eaLnBrk="1" hangingPunct="1"/>
            <a:r>
              <a:rPr lang="tr-TR" altLang="en-US" dirty="0" smtClean="0">
                <a:latin typeface="+mn-lt"/>
              </a:rPr>
              <a:t>Dolaşımda </a:t>
            </a:r>
            <a:r>
              <a:rPr lang="tr-TR" altLang="en-US" dirty="0">
                <a:latin typeface="+mn-lt"/>
              </a:rPr>
              <a:t>yüksek konsantrasyonda </a:t>
            </a:r>
          </a:p>
          <a:p>
            <a:pPr eaLnBrk="1" hangingPunct="1"/>
            <a:r>
              <a:rPr lang="tr-TR" altLang="en-US" sz="4000" dirty="0" smtClean="0">
                <a:latin typeface="+mn-lt"/>
              </a:rPr>
              <a:t>bulunmazlar</a:t>
            </a:r>
            <a:endParaRPr lang="en-US" altLang="en-US" sz="4000" dirty="0">
              <a:latin typeface="+mn-lt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53806" y="5346769"/>
            <a:ext cx="43690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4000" spc="300" dirty="0" err="1">
                <a:solidFill>
                  <a:srgbClr val="00B050"/>
                </a:solidFill>
                <a:latin typeface="+mn-lt"/>
              </a:rPr>
              <a:t>Prostaglandinler</a:t>
            </a:r>
            <a:r>
              <a:rPr lang="tr-TR" altLang="en-US" sz="4000" spc="300" dirty="0">
                <a:solidFill>
                  <a:srgbClr val="00B050"/>
                </a:solidFill>
                <a:latin typeface="+mn-lt"/>
              </a:rPr>
              <a:t>:</a:t>
            </a:r>
            <a:endParaRPr lang="en-US" altLang="en-US" sz="4000" spc="3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03388" y="6237288"/>
            <a:ext cx="369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dirty="0">
                <a:solidFill>
                  <a:srgbClr val="00B050"/>
                </a:solidFill>
                <a:latin typeface="+mn-lt"/>
              </a:rPr>
              <a:t>a</a:t>
            </a:r>
            <a:r>
              <a:rPr lang="tr-TR" altLang="en-US" sz="3200" dirty="0" smtClean="0">
                <a:solidFill>
                  <a:srgbClr val="00B050"/>
                </a:solidFill>
                <a:latin typeface="+mn-lt"/>
              </a:rPr>
              <a:t>. </a:t>
            </a:r>
            <a:r>
              <a:rPr lang="tr-TR" altLang="en-US" sz="3200" dirty="0" err="1" smtClean="0">
                <a:latin typeface="+mn-lt"/>
              </a:rPr>
              <a:t>nörotransmitterdir</a:t>
            </a:r>
            <a:endParaRPr lang="en-US" altLang="en-US" sz="3200" dirty="0">
              <a:latin typeface="+mn-lt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53806" y="6808500"/>
            <a:ext cx="2318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dirty="0">
                <a:solidFill>
                  <a:srgbClr val="00B050"/>
                </a:solidFill>
                <a:latin typeface="+mn-lt"/>
              </a:rPr>
              <a:t>b. </a:t>
            </a:r>
            <a:r>
              <a:rPr lang="tr-TR" altLang="en-US" sz="3200" dirty="0" err="1">
                <a:latin typeface="+mn-lt"/>
              </a:rPr>
              <a:t>otokoiddir</a:t>
            </a:r>
            <a:endParaRPr lang="en-US" altLang="en-US" sz="3200" dirty="0">
              <a:latin typeface="+mn-lt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71813" y="7100888"/>
            <a:ext cx="2467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dirty="0">
                <a:solidFill>
                  <a:srgbClr val="00B050"/>
                </a:solidFill>
                <a:latin typeface="+mn-lt"/>
              </a:rPr>
              <a:t>c</a:t>
            </a:r>
            <a:r>
              <a:rPr lang="tr-TR" altLang="en-US" sz="3200" dirty="0" smtClean="0">
                <a:solidFill>
                  <a:srgbClr val="00B050"/>
                </a:solidFill>
                <a:latin typeface="+mn-lt"/>
              </a:rPr>
              <a:t>. </a:t>
            </a:r>
            <a:r>
              <a:rPr lang="tr-TR" altLang="en-US" sz="3200" dirty="0" smtClean="0">
                <a:latin typeface="+mn-lt"/>
              </a:rPr>
              <a:t>hormondur</a:t>
            </a: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5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7" grpId="1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" y="334149"/>
            <a:ext cx="7243073" cy="94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dirty="0" err="1">
                <a:latin typeface="Calibri" panose="020F0502020204030204" pitchFamily="34" charset="0"/>
              </a:rPr>
              <a:t>Antipiretik</a:t>
            </a:r>
            <a:r>
              <a:rPr lang="tr-TR" altLang="en-US" sz="3200" dirty="0">
                <a:latin typeface="Calibri" panose="020F0502020204030204" pitchFamily="34" charset="0"/>
              </a:rPr>
              <a:t> etkileri </a:t>
            </a:r>
            <a:r>
              <a:rPr lang="tr-TR" altLang="en-US" sz="3200" dirty="0" err="1">
                <a:latin typeface="Calibri" panose="020F0502020204030204" pitchFamily="34" charset="0"/>
              </a:rPr>
              <a:t>SSS’nde</a:t>
            </a:r>
            <a:r>
              <a:rPr lang="tr-TR" altLang="en-US" sz="3200" dirty="0">
                <a:latin typeface="Calibri" panose="020F0502020204030204" pitchFamily="34" charset="0"/>
              </a:rPr>
              <a:t> </a:t>
            </a:r>
            <a:r>
              <a:rPr lang="tr-TR" altLang="en-US" sz="3200" strike="sngStrike" dirty="0">
                <a:latin typeface="Calibri" panose="020F0502020204030204" pitchFamily="34" charset="0"/>
              </a:rPr>
              <a:t>PG </a:t>
            </a:r>
            <a:r>
              <a:rPr lang="tr-TR" altLang="en-US" sz="3200" strike="sngStrike" dirty="0" smtClean="0">
                <a:latin typeface="Calibri" panose="020F0502020204030204" pitchFamily="34" charset="0"/>
              </a:rPr>
              <a:t>sentezi</a:t>
            </a:r>
            <a:endParaRPr lang="tr-TR" altLang="en-US" sz="3200" strike="sngStrike" dirty="0">
              <a:latin typeface="Calibri" panose="020F0502020204030204" pitchFamily="34" charset="0"/>
            </a:endParaRPr>
          </a:p>
          <a:p>
            <a:pPr eaLnBrk="1" hangingPunct="1"/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>
                <a:solidFill>
                  <a:srgbClr val="FF0066"/>
                </a:solidFill>
                <a:latin typeface="Calibri" panose="020F0502020204030204" pitchFamily="34" charset="0"/>
              </a:rPr>
              <a:t>Aspirin</a:t>
            </a:r>
          </a:p>
          <a:p>
            <a:pPr eaLnBrk="1" hangingPunct="1"/>
            <a:r>
              <a:rPr lang="tr-TR" altLang="en-US" sz="3200" dirty="0">
                <a:latin typeface="Calibri" panose="020F0502020204030204" pitchFamily="34" charset="0"/>
              </a:rPr>
              <a:t>Üç farklı </a:t>
            </a:r>
            <a:r>
              <a:rPr lang="tr-TR" altLang="en-US" sz="3200" dirty="0" err="1">
                <a:latin typeface="Calibri" panose="020F0502020204030204" pitchFamily="34" charset="0"/>
              </a:rPr>
              <a:t>terapötik</a:t>
            </a:r>
            <a:r>
              <a:rPr lang="tr-TR" altLang="en-US" sz="3200" dirty="0">
                <a:latin typeface="Calibri" panose="020F0502020204030204" pitchFamily="34" charset="0"/>
              </a:rPr>
              <a:t> dozu </a:t>
            </a:r>
            <a:r>
              <a:rPr lang="tr-TR" altLang="en-US" sz="3200" dirty="0" smtClean="0">
                <a:latin typeface="Calibri" panose="020F0502020204030204" pitchFamily="34" charset="0"/>
              </a:rPr>
              <a:t>var;</a:t>
            </a:r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>
                <a:latin typeface="Calibri" panose="020F0502020204030204" pitchFamily="34" charset="0"/>
              </a:rPr>
              <a:t>düşük doz (&lt;300 mg/gün) </a:t>
            </a:r>
            <a:r>
              <a:rPr lang="tr-TR" altLang="en-US" sz="3200" dirty="0" err="1">
                <a:latin typeface="Calibri" panose="020F0502020204030204" pitchFamily="34" charset="0"/>
              </a:rPr>
              <a:t>trombosit</a:t>
            </a:r>
            <a:r>
              <a:rPr lang="tr-TR" altLang="en-US" sz="32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tr-TR" altLang="en-US" sz="3200" dirty="0" err="1">
                <a:latin typeface="Calibri" panose="020F0502020204030204" pitchFamily="34" charset="0"/>
              </a:rPr>
              <a:t>agregasyonunu</a:t>
            </a:r>
            <a:r>
              <a:rPr lang="tr-TR" altLang="en-US" sz="3200" dirty="0">
                <a:latin typeface="Calibri" panose="020F0502020204030204" pitchFamily="34" charset="0"/>
              </a:rPr>
              <a:t> </a:t>
            </a:r>
            <a:r>
              <a:rPr lang="tr-TR" altLang="en-US" sz="3200" dirty="0" err="1">
                <a:latin typeface="Calibri" panose="020F0502020204030204" pitchFamily="34" charset="0"/>
              </a:rPr>
              <a:t>inhibe</a:t>
            </a:r>
            <a:r>
              <a:rPr lang="tr-TR" altLang="en-US" sz="3200" dirty="0">
                <a:latin typeface="Calibri" panose="020F0502020204030204" pitchFamily="34" charset="0"/>
              </a:rPr>
              <a:t> eder</a:t>
            </a:r>
          </a:p>
          <a:p>
            <a:pPr eaLnBrk="1" hangingPunct="1"/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>
                <a:latin typeface="Calibri" panose="020F0502020204030204" pitchFamily="34" charset="0"/>
              </a:rPr>
              <a:t>orta doz (300-2400 mg/gün) </a:t>
            </a:r>
            <a:endParaRPr lang="tr-TR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 err="1" smtClean="0">
                <a:latin typeface="Calibri" panose="020F0502020204030204" pitchFamily="34" charset="0"/>
              </a:rPr>
              <a:t>antipiretik</a:t>
            </a:r>
            <a:r>
              <a:rPr lang="tr-TR" altLang="en-US" sz="3200" dirty="0" smtClean="0">
                <a:latin typeface="Calibri" panose="020F0502020204030204" pitchFamily="34" charset="0"/>
              </a:rPr>
              <a:t> </a:t>
            </a:r>
            <a:r>
              <a:rPr lang="tr-TR" altLang="en-US" sz="3200" dirty="0">
                <a:latin typeface="Calibri" panose="020F0502020204030204" pitchFamily="34" charset="0"/>
              </a:rPr>
              <a:t>ve </a:t>
            </a:r>
            <a:r>
              <a:rPr lang="tr-TR" altLang="en-US" sz="3200" dirty="0" smtClean="0">
                <a:latin typeface="Calibri" panose="020F0502020204030204" pitchFamily="34" charset="0"/>
              </a:rPr>
              <a:t>analjezik</a:t>
            </a:r>
          </a:p>
          <a:p>
            <a:pPr eaLnBrk="1" hangingPunct="1"/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>
                <a:latin typeface="Calibri" panose="020F0502020204030204" pitchFamily="34" charset="0"/>
              </a:rPr>
              <a:t>yüksek doz (2400-4000 mg/gün) </a:t>
            </a:r>
            <a:endParaRPr lang="tr-TR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 err="1" smtClean="0">
                <a:latin typeface="Calibri" panose="020F0502020204030204" pitchFamily="34" charset="0"/>
              </a:rPr>
              <a:t>Antiinflamatuar</a:t>
            </a:r>
            <a:endParaRPr lang="tr-TR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endParaRPr lang="tr-TR" altLang="en-US" sz="3200" dirty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tr-TR" alt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Hızla ısı merkezinin normale dönmesini </a:t>
            </a:r>
          </a:p>
          <a:p>
            <a:pPr eaLnBrk="1" hangingPunct="1"/>
            <a:r>
              <a:rPr lang="tr-TR" altLang="en-US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sağlar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tr-TR" altLang="en-US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Periferik</a:t>
            </a:r>
            <a:r>
              <a:rPr lang="tr-TR" altLang="en-US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vazodilasyon</a:t>
            </a:r>
            <a:r>
              <a:rPr lang="tr-TR" alt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 ve terleme </a:t>
            </a:r>
          </a:p>
          <a:p>
            <a:pPr eaLnBrk="1" hangingPunct="1"/>
            <a:r>
              <a:rPr lang="tr-TR" alt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ile ateşli hastaların vücut sıcaklığını </a:t>
            </a:r>
          </a:p>
          <a:p>
            <a:pPr eaLnBrk="1" hangingPunct="1"/>
            <a:r>
              <a:rPr lang="tr-TR" altLang="en-US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düşürür</a:t>
            </a:r>
            <a:endParaRPr lang="en-US" altLang="en-US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latest.co.uk/7/files/2011/07/calp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32" y="5025007"/>
            <a:ext cx="3803712" cy="31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9091636">
            <a:off x="1661655" y="2744799"/>
            <a:ext cx="49878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5400" spc="3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PARASETAMOL</a:t>
            </a:r>
            <a:endParaRPr lang="tr-TR" sz="5400" spc="30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9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6095" y="1600200"/>
            <a:ext cx="659765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i="1" dirty="0" err="1" smtClean="0">
                <a:solidFill>
                  <a:schemeClr val="hlink"/>
                </a:solidFill>
                <a:latin typeface="Calibri" panose="020F0502020204030204" pitchFamily="34" charset="0"/>
              </a:rPr>
              <a:t>parasetamol</a:t>
            </a:r>
            <a:endParaRPr lang="tr-TR" altLang="en-US" i="1" dirty="0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altLang="en-US" dirty="0" err="1">
                <a:latin typeface="Calibri" panose="020F0502020204030204" pitchFamily="34" charset="0"/>
              </a:rPr>
              <a:t>SSS’de</a:t>
            </a:r>
            <a:r>
              <a:rPr lang="tr-TR" altLang="en-US" dirty="0">
                <a:latin typeface="Calibri" panose="020F0502020204030204" pitchFamily="34" charset="0"/>
              </a:rPr>
              <a:t> PG sentezini azaltarak </a:t>
            </a:r>
            <a:r>
              <a:rPr lang="tr-TR" altLang="en-US" dirty="0" err="1">
                <a:latin typeface="Calibri" panose="020F0502020204030204" pitchFamily="34" charset="0"/>
              </a:rPr>
              <a:t>antipiretik</a:t>
            </a:r>
            <a:r>
              <a:rPr lang="tr-TR" altLang="en-US" dirty="0">
                <a:latin typeface="Calibri" panose="020F0502020204030204" pitchFamily="34" charset="0"/>
              </a:rPr>
              <a:t> ve </a:t>
            </a:r>
            <a:r>
              <a:rPr lang="tr-TR" altLang="en-US" dirty="0" smtClean="0">
                <a:latin typeface="Calibri" panose="020F0502020204030204" pitchFamily="34" charset="0"/>
              </a:rPr>
              <a:t>analjezik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u="sng" dirty="0" err="1" smtClean="0">
                <a:latin typeface="Calibri" panose="020F0502020204030204" pitchFamily="34" charset="0"/>
              </a:rPr>
              <a:t>Antiinflamatuar</a:t>
            </a:r>
            <a:r>
              <a:rPr lang="tr-TR" altLang="en-US" u="sng" dirty="0" smtClean="0">
                <a:latin typeface="Calibri" panose="020F0502020204030204" pitchFamily="34" charset="0"/>
              </a:rPr>
              <a:t> </a:t>
            </a:r>
            <a:r>
              <a:rPr lang="tr-TR" altLang="en-US" u="sng" dirty="0">
                <a:latin typeface="Calibri" panose="020F0502020204030204" pitchFamily="34" charset="0"/>
              </a:rPr>
              <a:t>etkileri yok </a:t>
            </a:r>
            <a:r>
              <a:rPr lang="tr-TR" altLang="en-US" u="sng" dirty="0" smtClean="0">
                <a:latin typeface="Calibri" panose="020F0502020204030204" pitchFamily="34" charset="0"/>
              </a:rPr>
              <a:t>gibi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dirty="0" err="1" smtClean="0">
                <a:latin typeface="Calibri" panose="020F0502020204030204" pitchFamily="34" charset="0"/>
              </a:rPr>
              <a:t>Trombosit</a:t>
            </a:r>
            <a:r>
              <a:rPr lang="tr-TR" altLang="en-US" dirty="0" smtClean="0">
                <a:latin typeface="Calibri" panose="020F0502020204030204" pitchFamily="34" charset="0"/>
              </a:rPr>
              <a:t> </a:t>
            </a:r>
            <a:r>
              <a:rPr lang="tr-TR" altLang="en-US" dirty="0">
                <a:latin typeface="Calibri" panose="020F0502020204030204" pitchFamily="34" charset="0"/>
              </a:rPr>
              <a:t>fonksiyonuyla </a:t>
            </a:r>
            <a:r>
              <a:rPr lang="tr-TR" altLang="en-US" dirty="0" smtClean="0">
                <a:latin typeface="Calibri" panose="020F0502020204030204" pitchFamily="34" charset="0"/>
              </a:rPr>
              <a:t>etkileşmez </a:t>
            </a:r>
            <a:endParaRPr lang="tr-TR" altLang="en-US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r-TR" altLang="en-US" dirty="0"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en-US" dirty="0" err="1">
                <a:latin typeface="Calibri" panose="020F0502020204030204" pitchFamily="34" charset="0"/>
              </a:rPr>
              <a:t>Viral</a:t>
            </a:r>
            <a:r>
              <a:rPr lang="tr-TR" altLang="en-US" dirty="0">
                <a:latin typeface="Calibri" panose="020F0502020204030204" pitchFamily="34" charset="0"/>
              </a:rPr>
              <a:t> hastalığı olan çocuklarda, kanama zamanının uzatılmasının riskli olduğu durumlarda aspirin yerine </a:t>
            </a:r>
            <a:endParaRPr lang="tr-TR" altLang="en-US" dirty="0" smtClean="0">
              <a:latin typeface="Calibri" panose="020F0502020204030204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en-US" dirty="0" smtClean="0">
                <a:latin typeface="Calibri" panose="020F0502020204030204" pitchFamily="34" charset="0"/>
              </a:rPr>
              <a:t>Yüksek </a:t>
            </a:r>
            <a:r>
              <a:rPr lang="tr-TR" altLang="en-US" dirty="0">
                <a:latin typeface="Calibri" panose="020F0502020204030204" pitchFamily="34" charset="0"/>
              </a:rPr>
              <a:t>dozda oluşturduğu aktif </a:t>
            </a:r>
            <a:r>
              <a:rPr lang="tr-TR" altLang="en-US" dirty="0" err="1">
                <a:latin typeface="Calibri" panose="020F0502020204030204" pitchFamily="34" charset="0"/>
              </a:rPr>
              <a:t>metabolit</a:t>
            </a:r>
            <a:r>
              <a:rPr lang="tr-TR" altLang="en-US" dirty="0">
                <a:latin typeface="Calibri" panose="020F0502020204030204" pitchFamily="34" charset="0"/>
              </a:rPr>
              <a:t> nedeniyle karaciğer nekrozuna neden olabilir   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80357" y="533400"/>
            <a:ext cx="4394665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tr-TR" sz="6000" spc="300" dirty="0">
                <a:solidFill>
                  <a:srgbClr val="FFFF00"/>
                </a:solidFill>
              </a:rPr>
              <a:t>İBUPROFEN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66676" y="7848600"/>
            <a:ext cx="66317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900" dirty="0" smtClean="0">
                <a:solidFill>
                  <a:schemeClr val="bg1"/>
                </a:solidFill>
              </a:rPr>
              <a:t>6 aylıktan büyük </a:t>
            </a:r>
          </a:p>
          <a:p>
            <a:r>
              <a:rPr lang="tr-TR" sz="3900" dirty="0" smtClean="0">
                <a:solidFill>
                  <a:schemeClr val="bg1"/>
                </a:solidFill>
              </a:rPr>
              <a:t>bebek ve çocuklar ile yetişkinler</a:t>
            </a:r>
            <a:endParaRPr lang="en-US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58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0352" y="236538"/>
            <a:ext cx="5658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7030A0"/>
                </a:solidFill>
              </a:rPr>
              <a:t>NAPROKSEN, </a:t>
            </a:r>
            <a:r>
              <a:rPr lang="tr-TR" sz="3200" dirty="0" err="1" smtClean="0">
                <a:solidFill>
                  <a:srgbClr val="7030A0"/>
                </a:solidFill>
              </a:rPr>
              <a:t>Naproksen</a:t>
            </a:r>
            <a:r>
              <a:rPr lang="tr-TR" sz="3200" dirty="0" smtClean="0">
                <a:solidFill>
                  <a:srgbClr val="7030A0"/>
                </a:solidFill>
              </a:rPr>
              <a:t> sodyum</a:t>
            </a:r>
            <a:endParaRPr lang="tr-TR" sz="3200" dirty="0">
              <a:solidFill>
                <a:srgbClr val="7030A0"/>
              </a:solidFill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13227" y="5486400"/>
            <a:ext cx="607218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b="1" dirty="0" smtClean="0">
                <a:solidFill>
                  <a:schemeClr val="bg1"/>
                </a:solidFill>
                <a:sym typeface="Symbol"/>
              </a:rPr>
              <a:t> 12 yaş hastalarda kullanılıyor</a:t>
            </a:r>
            <a:endParaRPr lang="tr-TR" sz="3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bg1"/>
                </a:solidFill>
              </a:rPr>
              <a:t> Standart </a:t>
            </a:r>
            <a:r>
              <a:rPr lang="tr-TR" sz="3600" dirty="0">
                <a:solidFill>
                  <a:schemeClr val="bg1"/>
                </a:solidFill>
              </a:rPr>
              <a:t>ve jel tablet şeklinde </a:t>
            </a:r>
            <a:r>
              <a:rPr lang="tr-TR" sz="3600" dirty="0" smtClean="0">
                <a:solidFill>
                  <a:schemeClr val="bg1"/>
                </a:solidFill>
              </a:rPr>
              <a:t>pazarlanıyor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smtClean="0">
                <a:solidFill>
                  <a:schemeClr val="bg1"/>
                </a:solidFill>
              </a:rPr>
              <a:t>8 (-12) saatte bir </a:t>
            </a:r>
          </a:p>
          <a:p>
            <a:pPr>
              <a:spcAft>
                <a:spcPts val="600"/>
              </a:spcAft>
            </a:pPr>
            <a:r>
              <a:rPr lang="tr-TR" sz="3600" dirty="0" smtClean="0">
                <a:solidFill>
                  <a:schemeClr val="bg1"/>
                </a:solidFill>
              </a:rPr>
              <a:t>275 (-550)mg</a:t>
            </a:r>
            <a:endParaRPr lang="tr-TR" sz="3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naprosyn jel"/>
          <p:cNvSpPr>
            <a:spLocks noChangeAspect="1" noChangeArrowheads="1"/>
          </p:cNvSpPr>
          <p:nvPr/>
        </p:nvSpPr>
        <p:spPr bwMode="auto">
          <a:xfrm>
            <a:off x="107706" y="-197202"/>
            <a:ext cx="205521" cy="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naprosyn jel"/>
          <p:cNvSpPr>
            <a:spLocks noChangeAspect="1" noChangeArrowheads="1"/>
          </p:cNvSpPr>
          <p:nvPr/>
        </p:nvSpPr>
        <p:spPr bwMode="auto">
          <a:xfrm>
            <a:off x="213214" y="22931"/>
            <a:ext cx="205521" cy="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053" y="1981200"/>
            <a:ext cx="656641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i="1" dirty="0" err="1">
                <a:solidFill>
                  <a:srgbClr val="00B050"/>
                </a:solidFill>
                <a:latin typeface="Calibri" panose="020F0502020204030204" pitchFamily="34" charset="0"/>
              </a:rPr>
              <a:t>İbuprofen</a:t>
            </a:r>
            <a:r>
              <a:rPr lang="tr-TR" altLang="en-US" sz="3200" dirty="0" err="1">
                <a:latin typeface="Calibri" panose="020F0502020204030204" pitchFamily="34" charset="0"/>
              </a:rPr>
              <a:t>’in</a:t>
            </a:r>
            <a:r>
              <a:rPr lang="tr-TR" altLang="en-US" sz="3200" dirty="0">
                <a:latin typeface="Calibri" panose="020F0502020204030204" pitchFamily="34" charset="0"/>
              </a:rPr>
              <a:t> yarılanma ömrü 2 saattir, </a:t>
            </a:r>
            <a:endParaRPr lang="tr-TR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 smtClean="0">
                <a:latin typeface="Calibri" panose="020F0502020204030204" pitchFamily="34" charset="0"/>
              </a:rPr>
              <a:t>çok güvenlidir, ucuz</a:t>
            </a:r>
          </a:p>
          <a:p>
            <a:pPr eaLnBrk="1" hangingPunct="1"/>
            <a:r>
              <a:rPr lang="tr-TR" altLang="en-US" sz="3200" dirty="0" smtClean="0">
                <a:latin typeface="Calibri" panose="020F0502020204030204" pitchFamily="34" charset="0"/>
              </a:rPr>
              <a:t>GI </a:t>
            </a:r>
            <a:r>
              <a:rPr lang="tr-TR" altLang="en-US" sz="3200" dirty="0">
                <a:latin typeface="Calibri" panose="020F0502020204030204" pitchFamily="34" charset="0"/>
              </a:rPr>
              <a:t>yan tesirler </a:t>
            </a:r>
            <a:r>
              <a:rPr lang="tr-TR" altLang="en-US" sz="3200" dirty="0" smtClean="0">
                <a:latin typeface="Calibri" panose="020F0502020204030204" pitchFamily="34" charset="0"/>
              </a:rPr>
              <a:t>aspirinden </a:t>
            </a:r>
            <a:r>
              <a:rPr lang="tr-TR" altLang="en-US" sz="3200" dirty="0">
                <a:latin typeface="Calibri" panose="020F0502020204030204" pitchFamily="34" charset="0"/>
              </a:rPr>
              <a:t>daha </a:t>
            </a:r>
            <a:r>
              <a:rPr lang="tr-TR" altLang="en-US" sz="3200" dirty="0" smtClean="0">
                <a:latin typeface="Calibri" panose="020F0502020204030204" pitchFamily="34" charset="0"/>
              </a:rPr>
              <a:t>az </a:t>
            </a:r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endParaRPr lang="tr-TR" altLang="en-US" sz="32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i="1" dirty="0" err="1">
                <a:solidFill>
                  <a:srgbClr val="00B050"/>
                </a:solidFill>
                <a:latin typeface="Calibri" panose="020F0502020204030204" pitchFamily="34" charset="0"/>
              </a:rPr>
              <a:t>İndometasin</a:t>
            </a:r>
            <a:r>
              <a:rPr lang="tr-TR" altLang="en-US" sz="3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3200" dirty="0">
                <a:latin typeface="Calibri" panose="020F0502020204030204" pitchFamily="34" charset="0"/>
              </a:rPr>
              <a:t>çok güçlü bir NSAİ, </a:t>
            </a:r>
            <a:endParaRPr lang="tr-TR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 smtClean="0">
                <a:latin typeface="Calibri" panose="020F0502020204030204" pitchFamily="34" charset="0"/>
              </a:rPr>
              <a:t>ancak </a:t>
            </a:r>
            <a:r>
              <a:rPr lang="tr-TR" altLang="en-US" sz="3200" dirty="0" err="1" smtClean="0">
                <a:latin typeface="Calibri" panose="020F0502020204030204" pitchFamily="34" charset="0"/>
              </a:rPr>
              <a:t>toksik</a:t>
            </a:r>
            <a:r>
              <a:rPr lang="tr-TR" altLang="en-US" sz="3200" dirty="0" smtClean="0">
                <a:latin typeface="Calibri" panose="020F0502020204030204" pitchFamily="34" charset="0"/>
              </a:rPr>
              <a:t> </a:t>
            </a:r>
            <a:r>
              <a:rPr lang="tr-TR" altLang="en-US" sz="3200" dirty="0">
                <a:latin typeface="Calibri" panose="020F0502020204030204" pitchFamily="34" charset="0"/>
              </a:rPr>
              <a:t>etkileri de </a:t>
            </a:r>
            <a:r>
              <a:rPr lang="tr-TR" altLang="en-US" sz="3200" dirty="0" smtClean="0">
                <a:latin typeface="Calibri" panose="020F0502020204030204" pitchFamily="34" charset="0"/>
              </a:rPr>
              <a:t>çok</a:t>
            </a:r>
          </a:p>
          <a:p>
            <a:pPr eaLnBrk="1" hangingPunct="1"/>
            <a:r>
              <a:rPr lang="tr-TR" altLang="en-US" sz="3200" dirty="0" smtClean="0">
                <a:latin typeface="Calibri" panose="020F0502020204030204" pitchFamily="34" charset="0"/>
              </a:rPr>
              <a:t>Gut</a:t>
            </a:r>
            <a:r>
              <a:rPr lang="tr-TR" altLang="en-US" sz="3200" dirty="0">
                <a:latin typeface="Calibri" panose="020F0502020204030204" pitchFamily="34" charset="0"/>
              </a:rPr>
              <a:t>, </a:t>
            </a:r>
            <a:r>
              <a:rPr lang="tr-TR" altLang="en-US" sz="3200" dirty="0" err="1">
                <a:latin typeface="Calibri" panose="020F0502020204030204" pitchFamily="34" charset="0"/>
              </a:rPr>
              <a:t>ankilozan</a:t>
            </a:r>
            <a:r>
              <a:rPr lang="tr-TR" altLang="en-US" sz="3200" dirty="0">
                <a:latin typeface="Calibri" panose="020F0502020204030204" pitchFamily="34" charset="0"/>
              </a:rPr>
              <a:t> </a:t>
            </a:r>
            <a:r>
              <a:rPr lang="tr-TR" altLang="en-US" sz="3200" dirty="0" err="1" smtClean="0">
                <a:latin typeface="Calibri" panose="020F0502020204030204" pitchFamily="34" charset="0"/>
              </a:rPr>
              <a:t>spondilit</a:t>
            </a:r>
            <a:r>
              <a:rPr lang="tr-TR" altLang="en-US" sz="3200" dirty="0" smtClean="0">
                <a:latin typeface="Calibri" panose="020F0502020204030204" pitchFamily="34" charset="0"/>
              </a:rPr>
              <a:t> </a:t>
            </a:r>
            <a:r>
              <a:rPr lang="tr-TR" altLang="en-US" sz="3200" dirty="0">
                <a:latin typeface="Calibri" panose="020F0502020204030204" pitchFamily="34" charset="0"/>
              </a:rPr>
              <a:t>ve kalça </a:t>
            </a:r>
            <a:endParaRPr lang="tr-TR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dirty="0" err="1" smtClean="0">
                <a:latin typeface="Calibri" panose="020F0502020204030204" pitchFamily="34" charset="0"/>
              </a:rPr>
              <a:t>osteoartritinde</a:t>
            </a:r>
            <a:r>
              <a:rPr lang="tr-TR" altLang="en-US" sz="3200" dirty="0" smtClean="0">
                <a:latin typeface="Calibri" panose="020F0502020204030204" pitchFamily="34" charset="0"/>
              </a:rPr>
              <a:t> kullanılır</a:t>
            </a:r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sz="3200" i="1" dirty="0" err="1">
                <a:solidFill>
                  <a:srgbClr val="00B050"/>
                </a:solidFill>
                <a:latin typeface="Calibri" panose="020F0502020204030204" pitchFamily="34" charset="0"/>
              </a:rPr>
              <a:t>Naproksen</a:t>
            </a:r>
            <a:r>
              <a:rPr lang="tr-TR" altLang="en-US" sz="3200" dirty="0">
                <a:latin typeface="Calibri" panose="020F0502020204030204" pitchFamily="34" charset="0"/>
              </a:rPr>
              <a:t> ve </a:t>
            </a:r>
            <a:r>
              <a:rPr lang="tr-TR" altLang="en-US" sz="3200" i="1" dirty="0" err="1">
                <a:solidFill>
                  <a:srgbClr val="00B050"/>
                </a:solidFill>
                <a:latin typeface="Calibri" panose="020F0502020204030204" pitchFamily="34" charset="0"/>
              </a:rPr>
              <a:t>piroksikam</a:t>
            </a:r>
            <a:r>
              <a:rPr lang="tr-TR" altLang="en-US" sz="3200" dirty="0" err="1">
                <a:latin typeface="Calibri" panose="020F0502020204030204" pitchFamily="34" charset="0"/>
              </a:rPr>
              <a:t>’ın</a:t>
            </a:r>
            <a:r>
              <a:rPr lang="tr-TR" altLang="en-US" sz="3200" dirty="0">
                <a:latin typeface="Calibri" panose="020F0502020204030204" pitchFamily="34" charset="0"/>
              </a:rPr>
              <a:t> yarılanma</a:t>
            </a:r>
          </a:p>
          <a:p>
            <a:pPr eaLnBrk="1" hangingPunct="1"/>
            <a:r>
              <a:rPr lang="tr-TR" altLang="en-US" sz="3200" dirty="0">
                <a:latin typeface="Calibri" panose="020F0502020204030204" pitchFamily="34" charset="0"/>
              </a:rPr>
              <a:t>ömürleri uzun (12-24 saat</a:t>
            </a:r>
            <a:r>
              <a:rPr lang="tr-TR" altLang="en-US" sz="3200" dirty="0" smtClean="0">
                <a:latin typeface="Calibri" panose="020F0502020204030204" pitchFamily="34" charset="0"/>
              </a:rPr>
              <a:t>) </a:t>
            </a:r>
            <a:endParaRPr lang="tr-TR" altLang="en-US" sz="3200" dirty="0">
              <a:latin typeface="Calibri" panose="020F0502020204030204" pitchFamily="34" charset="0"/>
            </a:endParaRPr>
          </a:p>
          <a:p>
            <a:pPr eaLnBrk="1" hangingPunct="1"/>
            <a:endParaRPr lang="tr-TR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03092"/>
            <a:ext cx="4187337" cy="90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liquid medication dosing err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" y="168468"/>
            <a:ext cx="3011098" cy="35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quid medication dosing err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79" y="492038"/>
            <a:ext cx="3573816" cy="28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liquid medication dosing errors"/>
          <p:cNvSpPr>
            <a:spLocks noChangeAspect="1" noChangeArrowheads="1"/>
          </p:cNvSpPr>
          <p:nvPr/>
        </p:nvSpPr>
        <p:spPr bwMode="auto">
          <a:xfrm>
            <a:off x="107706" y="-208668"/>
            <a:ext cx="21101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ttp://www.med.nyu.edu/helpix/sites/default/files/helpix/instruments.jpg"/>
          <p:cNvSpPr>
            <a:spLocks noChangeAspect="1" noChangeArrowheads="1"/>
          </p:cNvSpPr>
          <p:nvPr/>
        </p:nvSpPr>
        <p:spPr bwMode="auto">
          <a:xfrm>
            <a:off x="213214" y="11465"/>
            <a:ext cx="21101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liquid medication dosing errors"/>
          <p:cNvSpPr>
            <a:spLocks noChangeAspect="1" noChangeArrowheads="1"/>
          </p:cNvSpPr>
          <p:nvPr/>
        </p:nvSpPr>
        <p:spPr bwMode="auto">
          <a:xfrm>
            <a:off x="318721" y="231599"/>
            <a:ext cx="21101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liquid medication dosing err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62" y="3912884"/>
            <a:ext cx="239596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SAÄ°D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2" b="9677"/>
          <a:stretch/>
        </p:blipFill>
        <p:spPr bwMode="auto">
          <a:xfrm>
            <a:off x="228600" y="533400"/>
            <a:ext cx="5029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eroidal anti inflammatory drugs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4"/>
          <a:stretch/>
        </p:blipFill>
        <p:spPr bwMode="auto">
          <a:xfrm>
            <a:off x="457200" y="6096000"/>
            <a:ext cx="6076950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04813" y="3444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8131" y="863600"/>
            <a:ext cx="677986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dirty="0">
                <a:solidFill>
                  <a:srgbClr val="FF0066"/>
                </a:solidFill>
                <a:latin typeface="Calibri" panose="020F0502020204030204" pitchFamily="34" charset="0"/>
              </a:rPr>
              <a:t> NSAİ İlaçların Tedavide Kullanımı:</a:t>
            </a:r>
          </a:p>
          <a:p>
            <a:pPr eaLnBrk="1" hangingPunct="1"/>
            <a:r>
              <a:rPr lang="tr-TR" altLang="en-US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tr-TR" altLang="en-US" dirty="0">
                <a:latin typeface="Calibri" panose="020F0502020204030204" pitchFamily="34" charset="0"/>
              </a:rPr>
              <a:t> </a:t>
            </a:r>
            <a:r>
              <a:rPr lang="tr-TR" altLang="en-US" dirty="0">
                <a:solidFill>
                  <a:srgbClr val="FF0066"/>
                </a:solidFill>
                <a:latin typeface="Calibri" panose="020F0502020204030204" pitchFamily="34" charset="0"/>
              </a:rPr>
              <a:t>1.</a:t>
            </a:r>
            <a:r>
              <a:rPr lang="tr-TR" altLang="en-US" dirty="0">
                <a:latin typeface="Calibri" panose="020F0502020204030204" pitchFamily="34" charset="0"/>
              </a:rPr>
              <a:t> Gut (aspirin kullanılmaz), </a:t>
            </a:r>
            <a:r>
              <a:rPr lang="tr-TR" altLang="en-US" dirty="0" err="1">
                <a:latin typeface="Calibri" panose="020F0502020204030204" pitchFamily="34" charset="0"/>
              </a:rPr>
              <a:t>romatizmal</a:t>
            </a:r>
            <a:r>
              <a:rPr lang="tr-TR" altLang="en-US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tr-TR" altLang="en-US" dirty="0">
                <a:latin typeface="Calibri" panose="020F0502020204030204" pitchFamily="34" charset="0"/>
              </a:rPr>
              <a:t>   ateş, </a:t>
            </a:r>
            <a:r>
              <a:rPr lang="tr-TR" altLang="en-US" dirty="0" err="1">
                <a:latin typeface="Calibri" panose="020F0502020204030204" pitchFamily="34" charset="0"/>
              </a:rPr>
              <a:t>romatoid</a:t>
            </a:r>
            <a:r>
              <a:rPr lang="tr-TR" altLang="en-US" dirty="0">
                <a:latin typeface="Calibri" panose="020F0502020204030204" pitchFamily="34" charset="0"/>
              </a:rPr>
              <a:t> </a:t>
            </a:r>
            <a:r>
              <a:rPr lang="tr-TR" altLang="en-US" dirty="0" err="1">
                <a:latin typeface="Calibri" panose="020F0502020204030204" pitchFamily="34" charset="0"/>
              </a:rPr>
              <a:t>artrit</a:t>
            </a:r>
            <a:r>
              <a:rPr lang="tr-TR" altLang="en-US" dirty="0">
                <a:latin typeface="Calibri" panose="020F0502020204030204" pitchFamily="34" charset="0"/>
              </a:rPr>
              <a:t> tedavisinde </a:t>
            </a:r>
            <a:r>
              <a:rPr lang="tr-TR" altLang="en-US" dirty="0" err="1">
                <a:latin typeface="Calibri" panose="020F0502020204030204" pitchFamily="34" charset="0"/>
              </a:rPr>
              <a:t>antipiretik</a:t>
            </a:r>
            <a:r>
              <a:rPr lang="tr-TR" altLang="en-US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tr-TR" altLang="en-US" dirty="0">
                <a:latin typeface="Calibri" panose="020F0502020204030204" pitchFamily="34" charset="0"/>
              </a:rPr>
              <a:t>   ve analjezik </a:t>
            </a:r>
            <a:r>
              <a:rPr lang="tr-TR" altLang="en-US" dirty="0" smtClean="0">
                <a:latin typeface="Calibri" panose="020F0502020204030204" pitchFamily="34" charset="0"/>
              </a:rPr>
              <a:t>olarak </a:t>
            </a:r>
            <a:endParaRPr lang="tr-TR" altLang="en-US" dirty="0">
              <a:latin typeface="Calibri" panose="020F0502020204030204" pitchFamily="34" charset="0"/>
            </a:endParaRPr>
          </a:p>
          <a:p>
            <a:pPr eaLnBrk="1" hangingPunct="1"/>
            <a:endParaRPr lang="tr-TR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tr-TR" altLang="en-US" i="1" dirty="0">
                <a:solidFill>
                  <a:srgbClr val="FF0066"/>
                </a:solidFill>
                <a:latin typeface="Calibri" panose="020F0502020204030204" pitchFamily="34" charset="0"/>
              </a:rPr>
              <a:t>2.</a:t>
            </a:r>
            <a:r>
              <a:rPr lang="tr-TR" altLang="en-US" i="1" dirty="0">
                <a:latin typeface="Calibri" panose="020F0502020204030204" pitchFamily="34" charset="0"/>
              </a:rPr>
              <a:t> Nasırlarda ve </a:t>
            </a:r>
            <a:r>
              <a:rPr lang="tr-TR" altLang="en-US" i="1" dirty="0" err="1">
                <a:latin typeface="Calibri" panose="020F0502020204030204" pitchFamily="34" charset="0"/>
              </a:rPr>
              <a:t>epidermofitozlarda</a:t>
            </a:r>
            <a:r>
              <a:rPr lang="tr-TR" altLang="en-US" i="1" dirty="0">
                <a:latin typeface="Calibri" panose="020F0502020204030204" pitchFamily="34" charset="0"/>
              </a:rPr>
              <a:t> </a:t>
            </a:r>
            <a:r>
              <a:rPr lang="tr-TR" altLang="en-US" i="1" dirty="0" err="1">
                <a:latin typeface="Calibri" panose="020F0502020204030204" pitchFamily="34" charset="0"/>
              </a:rPr>
              <a:t>topikal</a:t>
            </a:r>
            <a:endParaRPr lang="tr-TR" altLang="en-US" i="1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i="1" dirty="0">
                <a:latin typeface="Calibri" panose="020F0502020204030204" pitchFamily="34" charset="0"/>
              </a:rPr>
              <a:t> olarak </a:t>
            </a:r>
            <a:r>
              <a:rPr lang="tr-TR" altLang="en-US" sz="4800" i="1" dirty="0">
                <a:solidFill>
                  <a:srgbClr val="00B050"/>
                </a:solidFill>
                <a:latin typeface="Calibri" panose="020F0502020204030204" pitchFamily="34" charset="0"/>
              </a:rPr>
              <a:t>salisilik asit </a:t>
            </a:r>
            <a:r>
              <a:rPr lang="tr-TR" altLang="en-US" sz="4000" i="1" dirty="0">
                <a:latin typeface="Calibri" panose="020F0502020204030204" pitchFamily="34" charset="0"/>
              </a:rPr>
              <a:t>lokal</a:t>
            </a:r>
            <a:r>
              <a:rPr lang="tr-TR" altLang="en-US" i="1" dirty="0">
                <a:latin typeface="Calibri" panose="020F0502020204030204" pitchFamily="34" charset="0"/>
              </a:rPr>
              <a:t> </a:t>
            </a:r>
            <a:endParaRPr lang="tr-TR" altLang="en-US" i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i="1" dirty="0" smtClean="0">
                <a:latin typeface="Calibri" panose="020F0502020204030204" pitchFamily="34" charset="0"/>
              </a:rPr>
              <a:t>olarak </a:t>
            </a:r>
            <a:r>
              <a:rPr lang="tr-TR" altLang="en-US" i="1" dirty="0">
                <a:latin typeface="Calibri" panose="020F0502020204030204" pitchFamily="34" charset="0"/>
              </a:rPr>
              <a:t>kullanılır </a:t>
            </a:r>
          </a:p>
          <a:p>
            <a:pPr eaLnBrk="1" hangingPunct="1"/>
            <a:endParaRPr lang="tr-TR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en-US" dirty="0">
                <a:latin typeface="Calibri" panose="020F0502020204030204" pitchFamily="34" charset="0"/>
              </a:rPr>
              <a:t> </a:t>
            </a:r>
            <a:r>
              <a:rPr lang="tr-TR" altLang="en-US" dirty="0">
                <a:solidFill>
                  <a:srgbClr val="FF0066"/>
                </a:solidFill>
                <a:latin typeface="Calibri" panose="020F0502020204030204" pitchFamily="34" charset="0"/>
              </a:rPr>
              <a:t>3.</a:t>
            </a:r>
            <a:r>
              <a:rPr lang="tr-TR" altLang="en-US" dirty="0">
                <a:latin typeface="Calibri" panose="020F0502020204030204" pitchFamily="34" charset="0"/>
              </a:rPr>
              <a:t> </a:t>
            </a:r>
            <a:r>
              <a:rPr lang="tr-TR" altLang="en-US" dirty="0" err="1">
                <a:latin typeface="Calibri" panose="020F0502020204030204" pitchFamily="34" charset="0"/>
              </a:rPr>
              <a:t>Trombosit</a:t>
            </a:r>
            <a:r>
              <a:rPr lang="tr-TR" altLang="en-US" dirty="0">
                <a:latin typeface="Calibri" panose="020F0502020204030204" pitchFamily="34" charset="0"/>
              </a:rPr>
              <a:t> </a:t>
            </a:r>
            <a:r>
              <a:rPr lang="tr-TR" altLang="en-US" dirty="0" err="1">
                <a:latin typeface="Calibri" panose="020F0502020204030204" pitchFamily="34" charset="0"/>
              </a:rPr>
              <a:t>agregasyonunu</a:t>
            </a:r>
            <a:r>
              <a:rPr lang="tr-TR" altLang="en-US" dirty="0">
                <a:latin typeface="Calibri" panose="020F0502020204030204" pitchFamily="34" charset="0"/>
              </a:rPr>
              <a:t> engellemede </a:t>
            </a:r>
          </a:p>
          <a:p>
            <a:pPr eaLnBrk="1" hangingPunct="1"/>
            <a:r>
              <a:rPr lang="tr-TR" altLang="en-US" dirty="0">
                <a:latin typeface="Calibri" panose="020F0502020204030204" pitchFamily="34" charset="0"/>
              </a:rPr>
              <a:t> salisilat </a:t>
            </a:r>
            <a:r>
              <a:rPr lang="tr-TR" altLang="en-US" dirty="0" smtClean="0">
                <a:latin typeface="Calibri" panose="020F0502020204030204" pitchFamily="34" charset="0"/>
              </a:rPr>
              <a:t>kullanılır</a:t>
            </a:r>
          </a:p>
          <a:p>
            <a:pPr eaLnBrk="1" hangingPunct="1"/>
            <a:endParaRPr lang="tr-T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9042" y="272480"/>
            <a:ext cx="2390078" cy="1200329"/>
          </a:xfrm>
          <a:prstGeom prst="rect">
            <a:avLst/>
          </a:prstGeom>
          <a:solidFill>
            <a:srgbClr val="7030A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tr-TR" sz="7200" spc="300" dirty="0" smtClean="0"/>
              <a:t>NSAİİ</a:t>
            </a:r>
            <a:endParaRPr lang="en-US" sz="7200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188640" y="1495444"/>
            <a:ext cx="5296386" cy="8217634"/>
          </a:xfrm>
          <a:prstGeom prst="rect">
            <a:avLst/>
          </a:prstGeom>
          <a:solidFill>
            <a:srgbClr val="00B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Reçetesiz olarak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ateş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minör baş ağrısı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soğukalgınlığı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diş ağrısı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ağrısı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artrit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menstruel kramplar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9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1798300"/>
            <a:ext cx="6172200" cy="6802120"/>
          </a:xfrm>
        </p:spPr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bg1"/>
                </a:solidFill>
              </a:rPr>
              <a:t>Bu ilaçlar 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-(</a:t>
            </a:r>
            <a:r>
              <a:rPr lang="tr-TR" sz="4400" dirty="0" err="1" smtClean="0">
                <a:solidFill>
                  <a:schemeClr val="bg1"/>
                </a:solidFill>
              </a:rPr>
              <a:t>parasetamol</a:t>
            </a:r>
            <a:r>
              <a:rPr lang="tr-TR" sz="4400" dirty="0" smtClean="0">
                <a:solidFill>
                  <a:schemeClr val="bg1"/>
                </a:solidFill>
              </a:rPr>
              <a:t> NSAİİ değil!!) </a:t>
            </a:r>
            <a:r>
              <a:rPr lang="tr-TR" sz="4400" u="sng" dirty="0" err="1" smtClean="0">
                <a:solidFill>
                  <a:schemeClr val="bg1"/>
                </a:solidFill>
              </a:rPr>
              <a:t>antiinflammatuar</a:t>
            </a:r>
            <a:r>
              <a:rPr lang="tr-TR" sz="4400" dirty="0" smtClean="0">
                <a:solidFill>
                  <a:schemeClr val="bg1"/>
                </a:solidFill>
              </a:rPr>
              <a:t> etki de göstermektedirler</a:t>
            </a:r>
          </a:p>
          <a:p>
            <a:endParaRPr lang="tr-TR" sz="4400" dirty="0">
              <a:solidFill>
                <a:schemeClr val="bg1"/>
              </a:solidFill>
            </a:endParaRPr>
          </a:p>
          <a:p>
            <a:r>
              <a:rPr lang="tr-TR" sz="4400" dirty="0" smtClean="0">
                <a:solidFill>
                  <a:schemeClr val="bg1"/>
                </a:solidFill>
              </a:rPr>
              <a:t>Ancak bu etki REÇETELİ OLARAK, UZMAN DOKTOR önerisi ile YÜKSEK DOZDA kullanımda gözlenir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Grp="1"/>
          </p:cNvSpPr>
          <p:nvPr>
            <p:ph type="title"/>
          </p:nvPr>
        </p:nvSpPr>
        <p:spPr>
          <a:xfrm>
            <a:off x="2197765" y="622034"/>
            <a:ext cx="2462469" cy="1200329"/>
          </a:xfrm>
          <a:prstGeom prst="rect">
            <a:avLst/>
          </a:prstGeom>
          <a:solidFill>
            <a:srgbClr val="7030A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tr-TR" sz="7200" spc="300" dirty="0" smtClean="0">
                <a:solidFill>
                  <a:schemeClr val="tx1"/>
                </a:solidFill>
              </a:rPr>
              <a:t>NSAİİ</a:t>
            </a:r>
            <a:endParaRPr lang="en-US" sz="7200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457200"/>
            <a:ext cx="6096000" cy="2677418"/>
            <a:chOff x="304800" y="457200"/>
            <a:chExt cx="6096000" cy="2677418"/>
          </a:xfrm>
        </p:grpSpPr>
        <p:pic>
          <p:nvPicPr>
            <p:cNvPr id="2" name="Picture 10" descr="aspir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457200"/>
              <a:ext cx="152548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304800" y="2057400"/>
              <a:ext cx="6096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spc="300" dirty="0" smtClean="0">
                  <a:solidFill>
                    <a:schemeClr val="bg1"/>
                  </a:solidFill>
                </a:rPr>
                <a:t>SORU: </a:t>
              </a:r>
              <a:r>
                <a:rPr lang="tr-TR" sz="3200" spc="300" dirty="0" smtClean="0">
                  <a:solidFill>
                    <a:schemeClr val="bg1"/>
                  </a:solidFill>
                </a:rPr>
                <a:t>Aspirin içersem neler olur?</a:t>
              </a:r>
              <a:endParaRPr lang="en-US" sz="3200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429000"/>
            <a:ext cx="63373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Baş ağrısı varsa azalır/kesilir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Adet sancısı varsa azalır/kesilir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Ateş varsa düşer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715000"/>
            <a:ext cx="63373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Mide rahatsızlığı hissedilebilir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Kanın pıhtılaşması azalır</a:t>
            </a:r>
          </a:p>
          <a:p>
            <a:pPr>
              <a:lnSpc>
                <a:spcPct val="120000"/>
              </a:lnSpc>
            </a:pP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Ateş düşürücüler ve Ağrı Kesiciler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447800"/>
            <a:ext cx="674136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Parasetamol ve ibuprofen en sık kullanılan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antipiretikler 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Yetişkinlerde naproksen ve aspirin de kullanılıyor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Normal dozda antipiretik, ateşi 2 saatte düşürmeli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  Bu ilaçların en sık gözlenen istenmeyen etkileri: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-- </a:t>
            </a:r>
            <a:r>
              <a:rPr lang="tr-TR" sz="2800" i="1" dirty="0" smtClean="0">
                <a:solidFill>
                  <a:schemeClr val="bg2">
                    <a:lumMod val="50000"/>
                  </a:schemeClr>
                </a:solidFill>
              </a:rPr>
              <a:t>bu etkiler </a:t>
            </a:r>
            <a:r>
              <a:rPr lang="tr-TR" sz="2800" i="1" u="sng" dirty="0" smtClean="0">
                <a:solidFill>
                  <a:schemeClr val="bg2">
                    <a:lumMod val="50000"/>
                  </a:schemeClr>
                </a:solidFill>
              </a:rPr>
              <a:t>pediatrik formülasyon </a:t>
            </a:r>
            <a:r>
              <a:rPr lang="tr-TR" sz="2800" i="1" dirty="0" smtClean="0">
                <a:solidFill>
                  <a:schemeClr val="bg2">
                    <a:lumMod val="50000"/>
                  </a:schemeClr>
                </a:solidFill>
              </a:rPr>
              <a:t>kullanan çocuklarda bile görülebiliyor-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2800" u="sng" dirty="0" smtClean="0">
                <a:solidFill>
                  <a:schemeClr val="bg2">
                    <a:lumMod val="50000"/>
                  </a:schemeClr>
                </a:solidFill>
              </a:rPr>
              <a:t>dispepsi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, bulantı, iştahsızlık, mide ağrısı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İlaçlar gıda, süt, antasitle alınabilir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2800" u="sng" dirty="0" smtClean="0">
                <a:solidFill>
                  <a:schemeClr val="bg2">
                    <a:lumMod val="50000"/>
                  </a:schemeClr>
                </a:solidFill>
              </a:rPr>
              <a:t>Gastrointestinal 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(GI) </a:t>
            </a:r>
            <a:r>
              <a:rPr lang="tr-TR" sz="2800" u="sng" dirty="0" smtClean="0">
                <a:solidFill>
                  <a:schemeClr val="bg2">
                    <a:lumMod val="50000"/>
                  </a:schemeClr>
                </a:solidFill>
              </a:rPr>
              <a:t>ülserasyon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tr-TR" sz="2800" u="sng" dirty="0" smtClean="0">
                <a:solidFill>
                  <a:schemeClr val="bg2">
                    <a:lumMod val="50000"/>
                  </a:schemeClr>
                </a:solidFill>
              </a:rPr>
              <a:t>perforasyon</a:t>
            </a:r>
            <a:r>
              <a:rPr lang="tr-TR" sz="2800" dirty="0" smtClean="0">
                <a:solidFill>
                  <a:schemeClr val="bg2">
                    <a:lumMod val="50000"/>
                  </a:schemeClr>
                </a:solidFill>
              </a:rPr>
              <a:t>, kanama sık değil ama olabiliyor (&gt; 60 yaş, GI hastalık hikayesi..)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450" y="23813"/>
            <a:ext cx="6769225" cy="98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en-US" dirty="0">
                <a:solidFill>
                  <a:schemeClr val="hlink"/>
                </a:solidFill>
                <a:latin typeface="Calibri" panose="020F0502020204030204" pitchFamily="34" charset="0"/>
              </a:rPr>
              <a:t>Salisilat Zehirlenmesi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dirty="0" smtClean="0">
                <a:latin typeface="Calibri" panose="020F0502020204030204" pitchFamily="34" charset="0"/>
              </a:rPr>
              <a:t>Hafif şekli </a:t>
            </a:r>
            <a:r>
              <a:rPr lang="tr-TR" altLang="en-US" dirty="0" err="1" smtClean="0">
                <a:latin typeface="Calibri" panose="020F0502020204030204" pitchFamily="34" charset="0"/>
              </a:rPr>
              <a:t>salisilizm</a:t>
            </a:r>
            <a:r>
              <a:rPr lang="tr-TR" altLang="en-US" dirty="0" smtClean="0">
                <a:latin typeface="Calibri" panose="020F0502020204030204" pitchFamily="34" charset="0"/>
              </a:rPr>
              <a:t>: bulantı</a:t>
            </a:r>
            <a:r>
              <a:rPr lang="tr-TR" altLang="en-US" dirty="0">
                <a:latin typeface="Calibri" panose="020F0502020204030204" pitchFamily="34" charset="0"/>
              </a:rPr>
              <a:t>, kusma,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dirty="0">
                <a:latin typeface="Calibri" panose="020F0502020204030204" pitchFamily="34" charset="0"/>
              </a:rPr>
              <a:t>baş ağrısı, </a:t>
            </a:r>
            <a:r>
              <a:rPr lang="tr-TR" altLang="en-US" dirty="0" err="1">
                <a:latin typeface="Calibri" panose="020F0502020204030204" pitchFamily="34" charset="0"/>
              </a:rPr>
              <a:t>hiperventilasyon</a:t>
            </a:r>
            <a:r>
              <a:rPr lang="tr-TR" altLang="en-US" dirty="0">
                <a:latin typeface="Calibri" panose="020F0502020204030204" pitchFamily="34" charset="0"/>
              </a:rPr>
              <a:t>, </a:t>
            </a:r>
            <a:r>
              <a:rPr lang="tr-TR" altLang="en-US" dirty="0" err="1">
                <a:latin typeface="Calibri" panose="020F0502020204030204" pitchFamily="34" charset="0"/>
              </a:rPr>
              <a:t>mental</a:t>
            </a:r>
            <a:r>
              <a:rPr lang="tr-TR" altLang="en-US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dirty="0" err="1">
                <a:latin typeface="Calibri" panose="020F0502020204030204" pitchFamily="34" charset="0"/>
              </a:rPr>
              <a:t>konfüzyon</a:t>
            </a:r>
            <a:r>
              <a:rPr lang="tr-TR" altLang="en-US" dirty="0">
                <a:latin typeface="Calibri" panose="020F0502020204030204" pitchFamily="34" charset="0"/>
              </a:rPr>
              <a:t>, baş dönmesi, kulak çınlaması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u="sng" dirty="0" smtClean="0">
                <a:latin typeface="Calibri" panose="020F0502020204030204" pitchFamily="34" charset="0"/>
              </a:rPr>
              <a:t>Ağır </a:t>
            </a:r>
            <a:r>
              <a:rPr lang="tr-TR" altLang="en-US" u="sng" dirty="0">
                <a:latin typeface="Calibri" panose="020F0502020204030204" pitchFamily="34" charset="0"/>
              </a:rPr>
              <a:t>şeklinde </a:t>
            </a:r>
            <a:r>
              <a:rPr lang="tr-TR" altLang="en-US" dirty="0" smtClean="0">
                <a:latin typeface="Calibri" panose="020F0502020204030204" pitchFamily="34" charset="0"/>
              </a:rPr>
              <a:t>huzursuzluk</a:t>
            </a:r>
            <a:r>
              <a:rPr lang="tr-TR" altLang="en-US" dirty="0">
                <a:latin typeface="Calibri" panose="020F0502020204030204" pitchFamily="34" charset="0"/>
              </a:rPr>
              <a:t>, </a:t>
            </a:r>
            <a:r>
              <a:rPr lang="tr-TR" altLang="en-US" dirty="0" err="1">
                <a:latin typeface="Calibri" panose="020F0502020204030204" pitchFamily="34" charset="0"/>
              </a:rPr>
              <a:t>deliryum</a:t>
            </a:r>
            <a:r>
              <a:rPr lang="tr-TR" altLang="en-US" dirty="0">
                <a:latin typeface="Calibri" panose="020F0502020204030204" pitchFamily="34" charset="0"/>
              </a:rPr>
              <a:t>, </a:t>
            </a:r>
            <a:endParaRPr lang="tr-TR" altLang="en-US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en-US" dirty="0" err="1" smtClean="0">
                <a:latin typeface="Calibri" panose="020F0502020204030204" pitchFamily="34" charset="0"/>
              </a:rPr>
              <a:t>halusinasyonlar</a:t>
            </a:r>
            <a:r>
              <a:rPr lang="tr-TR" altLang="en-US" dirty="0">
                <a:latin typeface="Calibri" panose="020F0502020204030204" pitchFamily="34" charset="0"/>
              </a:rPr>
              <a:t>, koma, </a:t>
            </a:r>
            <a:r>
              <a:rPr lang="tr-TR" altLang="en-US" dirty="0" err="1">
                <a:latin typeface="Calibri" panose="020F0502020204030204" pitchFamily="34" charset="0"/>
              </a:rPr>
              <a:t>respiratuvar</a:t>
            </a:r>
            <a:r>
              <a:rPr lang="tr-TR" altLang="en-US" dirty="0">
                <a:latin typeface="Calibri" panose="020F0502020204030204" pitchFamily="34" charset="0"/>
              </a:rPr>
              <a:t> ve </a:t>
            </a:r>
            <a:endParaRPr lang="tr-TR" altLang="en-US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en-US" dirty="0" err="1" smtClean="0">
                <a:latin typeface="Calibri" panose="020F0502020204030204" pitchFamily="34" charset="0"/>
              </a:rPr>
              <a:t>metabolik</a:t>
            </a:r>
            <a:r>
              <a:rPr lang="tr-TR" altLang="en-US" dirty="0" smtClean="0">
                <a:latin typeface="Calibri" panose="020F0502020204030204" pitchFamily="34" charset="0"/>
              </a:rPr>
              <a:t> </a:t>
            </a:r>
            <a:r>
              <a:rPr lang="tr-TR" altLang="en-US" dirty="0" err="1" smtClean="0">
                <a:latin typeface="Calibri" panose="020F0502020204030204" pitchFamily="34" charset="0"/>
              </a:rPr>
              <a:t>asidoz</a:t>
            </a:r>
            <a:r>
              <a:rPr lang="tr-TR" altLang="en-US" dirty="0">
                <a:latin typeface="Calibri" panose="020F0502020204030204" pitchFamily="34" charset="0"/>
              </a:rPr>
              <a:t>, solunum yetmezliğine </a:t>
            </a:r>
            <a:endParaRPr lang="tr-TR" altLang="en-US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en-US" dirty="0" smtClean="0">
                <a:latin typeface="Calibri" panose="020F0502020204030204" pitchFamily="34" charset="0"/>
              </a:rPr>
              <a:t>bağlı </a:t>
            </a:r>
            <a:r>
              <a:rPr lang="tr-TR" altLang="en-US" dirty="0">
                <a:latin typeface="Calibri" panose="020F0502020204030204" pitchFamily="34" charset="0"/>
              </a:rPr>
              <a:t>ölüm</a:t>
            </a:r>
          </a:p>
          <a:p>
            <a:pPr eaLnBrk="1" hangingPunct="1">
              <a:lnSpc>
                <a:spcPct val="150000"/>
              </a:lnSpc>
            </a:pPr>
            <a:endParaRPr lang="tr-TR" altLang="en-US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en-US" sz="3200" u="sng" dirty="0">
                <a:latin typeface="Calibri" panose="020F0502020204030204" pitchFamily="34" charset="0"/>
              </a:rPr>
              <a:t>Çocuklar salisilat zehirlenmesine </a:t>
            </a:r>
            <a:r>
              <a:rPr lang="tr-TR" altLang="en-US" sz="3200" u="sng" dirty="0" smtClean="0">
                <a:latin typeface="Calibri" panose="020F0502020204030204" pitchFamily="34" charset="0"/>
              </a:rPr>
              <a:t>yatkın </a:t>
            </a:r>
            <a:endParaRPr lang="tr-TR" altLang="en-US" sz="3200" u="sng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en-US" dirty="0">
                <a:latin typeface="Calibri" panose="020F0502020204030204" pitchFamily="34" charset="0"/>
              </a:rPr>
              <a:t>Hafif zehirlenmede idrarın </a:t>
            </a:r>
            <a:r>
              <a:rPr lang="tr-TR" altLang="en-US" dirty="0" err="1">
                <a:latin typeface="Calibri" panose="020F0502020204030204" pitchFamily="34" charset="0"/>
              </a:rPr>
              <a:t>alkalileştirilmesi</a:t>
            </a:r>
            <a:endParaRPr lang="tr-TR" altLang="en-US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en-US" dirty="0">
                <a:latin typeface="Calibri" panose="020F0502020204030204" pitchFamily="34" charset="0"/>
              </a:rPr>
              <a:t>ilacın atılmasını </a:t>
            </a:r>
            <a:r>
              <a:rPr lang="tr-TR" altLang="en-US" dirty="0" smtClean="0">
                <a:latin typeface="Calibri" panose="020F0502020204030204" pitchFamily="34" charset="0"/>
              </a:rPr>
              <a:t>artırır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dirty="0" smtClean="0">
                <a:latin typeface="Calibri" panose="020F0502020204030204" pitchFamily="34" charset="0"/>
              </a:rPr>
              <a:t>Daha </a:t>
            </a:r>
            <a:r>
              <a:rPr lang="tr-TR" altLang="en-US" dirty="0">
                <a:latin typeface="Calibri" panose="020F0502020204030204" pitchFamily="34" charset="0"/>
              </a:rPr>
              <a:t>ağır </a:t>
            </a:r>
            <a:r>
              <a:rPr lang="tr-TR" altLang="en-US" dirty="0" smtClean="0">
                <a:latin typeface="Calibri" panose="020F0502020204030204" pitchFamily="34" charset="0"/>
              </a:rPr>
              <a:t>zehirlenmede iv </a:t>
            </a:r>
            <a:r>
              <a:rPr lang="tr-TR" altLang="en-US" dirty="0">
                <a:latin typeface="Calibri" panose="020F0502020204030204" pitchFamily="34" charset="0"/>
              </a:rPr>
              <a:t>sıvı uygulanması </a:t>
            </a:r>
            <a:endParaRPr lang="tr-TR" altLang="en-US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altLang="en-US" dirty="0" smtClean="0">
                <a:latin typeface="Calibri" panose="020F0502020204030204" pitchFamily="34" charset="0"/>
              </a:rPr>
              <a:t>gerekebilir</a:t>
            </a:r>
          </a:p>
          <a:p>
            <a:pPr eaLnBrk="1" hangingPunct="1">
              <a:lnSpc>
                <a:spcPct val="15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5999162" cy="737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sz="3200" dirty="0" smtClean="0">
                <a:solidFill>
                  <a:srgbClr val="FF0000"/>
                </a:solidFill>
              </a:rPr>
              <a:t>	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 Sendromu</a:t>
            </a:r>
          </a:p>
          <a:p>
            <a:pPr>
              <a:lnSpc>
                <a:spcPct val="130000"/>
              </a:lnSpc>
            </a:pPr>
            <a:endParaRPr lang="tr-TR" sz="32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Özellikle beyin ve karaciğerde olmak üzere pek çok organda hasar bırakan ve ölümcül olabilen bir hastalık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3200" u="sng" dirty="0" smtClean="0">
                <a:solidFill>
                  <a:schemeClr val="bg2">
                    <a:lumMod val="50000"/>
                  </a:schemeClr>
                </a:solidFill>
              </a:rPr>
              <a:t>Hipoglisemiye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neden olabiliyor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Kesin nedeni bilinmiyor ama </a:t>
            </a:r>
            <a:r>
              <a:rPr lang="tr-TR" sz="3200" u="sng" dirty="0" smtClean="0">
                <a:solidFill>
                  <a:schemeClr val="bg2">
                    <a:lumMod val="50000"/>
                  </a:schemeClr>
                </a:solidFill>
              </a:rPr>
              <a:t>viral hastalığı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olan çocuklarda </a:t>
            </a:r>
          </a:p>
          <a:p>
            <a:pPr>
              <a:lnSpc>
                <a:spcPct val="130000"/>
              </a:lnSpc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aspirin kullanıldığında ortaya çıkabiliyor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29825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SORU: </a:t>
            </a:r>
            <a:r>
              <a:rPr lang="tr-TR" sz="3200" spc="300" dirty="0" smtClean="0">
                <a:solidFill>
                  <a:schemeClr val="bg1"/>
                </a:solidFill>
              </a:rPr>
              <a:t>Küçük çocukların ateşini düşürmek için ilaç kullanılması gerekirse hangi ateş düşürücü tercih edilmelidir?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901625"/>
            <a:ext cx="4659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CEVAP: </a:t>
            </a:r>
            <a:r>
              <a:rPr lang="tr-TR" sz="3200" spc="300" dirty="0" smtClean="0">
                <a:solidFill>
                  <a:schemeClr val="bg1"/>
                </a:solidFill>
              </a:rPr>
              <a:t>PARASETAMOL</a:t>
            </a:r>
            <a:endParaRPr lang="en-US" sz="3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336537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Kas-İskelet Ağrıları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4" y="1280592"/>
            <a:ext cx="6862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Kaslar, kemikler, eklemler ve </a:t>
            </a:r>
            <a:r>
              <a:rPr lang="tr-TR" sz="2800" u="sng" dirty="0" smtClean="0">
                <a:solidFill>
                  <a:schemeClr val="bg1"/>
                </a:solidFill>
              </a:rPr>
              <a:t>bağ dokusunda </a:t>
            </a:r>
          </a:p>
          <a:p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973" y="2590800"/>
            <a:ext cx="66248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Kas hasarı: </a:t>
            </a:r>
            <a:r>
              <a:rPr lang="tr-TR" sz="2800" dirty="0" smtClean="0">
                <a:solidFill>
                  <a:schemeClr val="bg1"/>
                </a:solidFill>
                <a:latin typeface="Berlin Sans FB" pitchFamily="34" charset="0"/>
              </a:rPr>
              <a:t>yırtılma</a:t>
            </a:r>
            <a:r>
              <a:rPr lang="tr-TR" sz="2800" dirty="0" smtClean="0">
                <a:solidFill>
                  <a:schemeClr val="bg1"/>
                </a:solidFill>
              </a:rPr>
              <a:t>,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ezik</a:t>
            </a:r>
            <a:r>
              <a:rPr lang="tr-TR" sz="2800" dirty="0" smtClean="0">
                <a:solidFill>
                  <a:schemeClr val="bg1"/>
                </a:solidFill>
              </a:rPr>
              <a:t>, </a:t>
            </a:r>
            <a:r>
              <a:rPr lang="tr-TR" sz="2800" dirty="0" smtClean="0">
                <a:solidFill>
                  <a:schemeClr val="bg1"/>
                </a:solidFill>
                <a:latin typeface="Bodoni MT" pitchFamily="18" charset="0"/>
              </a:rPr>
              <a:t>geç başlayan kas</a:t>
            </a:r>
          </a:p>
          <a:p>
            <a:r>
              <a:rPr lang="tr-TR" sz="2800" dirty="0" smtClean="0">
                <a:solidFill>
                  <a:schemeClr val="bg1"/>
                </a:solidFill>
                <a:latin typeface="Bodoni MT" pitchFamily="18" charset="0"/>
              </a:rPr>
              <a:t>ağrısı</a:t>
            </a:r>
            <a:r>
              <a:rPr lang="tr-TR" sz="2800" dirty="0" smtClean="0">
                <a:solidFill>
                  <a:schemeClr val="bg1"/>
                </a:solidFill>
              </a:rPr>
              <a:t> şeklinde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Berlin Sans FB" pitchFamily="34" charset="0"/>
              </a:rPr>
              <a:t>Yırtılma</a:t>
            </a:r>
            <a:r>
              <a:rPr lang="tr-TR" sz="2800" dirty="0" smtClean="0">
                <a:solidFill>
                  <a:schemeClr val="bg1"/>
                </a:solidFill>
              </a:rPr>
              <a:t>: kas ya da tendon aşırı gerilme 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ya da kopması </a:t>
            </a:r>
            <a:endParaRPr lang="tr-TR" sz="28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81400" y="4343400"/>
            <a:ext cx="2590800" cy="4154507"/>
            <a:chOff x="4267200" y="4038600"/>
            <a:chExt cx="2590800" cy="4154507"/>
          </a:xfrm>
        </p:grpSpPr>
        <p:grpSp>
          <p:nvGrpSpPr>
            <p:cNvPr id="11" name="Group 10"/>
            <p:cNvGrpSpPr/>
            <p:nvPr/>
          </p:nvGrpSpPr>
          <p:grpSpPr>
            <a:xfrm>
              <a:off x="4343400" y="4648200"/>
              <a:ext cx="2514600" cy="3544907"/>
              <a:chOff x="4114800" y="4648200"/>
              <a:chExt cx="2514600" cy="3544907"/>
            </a:xfrm>
          </p:grpSpPr>
          <p:pic>
            <p:nvPicPr>
              <p:cNvPr id="8198" name="Picture 6" descr="http://www.activemotionphysio.ca/media/img/565/foot_achilles_tendon_anatomy0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14800" y="4648200"/>
                <a:ext cx="1524000" cy="26270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181600" y="7239000"/>
                <a:ext cx="1447800" cy="9541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http://www.activemotionphysio.ca/article.php?aid=253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267200" y="4038600"/>
              <a:ext cx="2057400" cy="954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2800" i="1" dirty="0" smtClean="0">
                  <a:solidFill>
                    <a:schemeClr val="bg1"/>
                  </a:solidFill>
                </a:rPr>
                <a:t>Aşil tendon yırtılması</a:t>
              </a:r>
              <a:endParaRPr lang="en-US" sz="2800" i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344488"/>
            <a:ext cx="6336704" cy="82791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Osteoartrit</a:t>
            </a:r>
          </a:p>
          <a:p>
            <a:endParaRPr lang="tr-TR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Kemikler arasındaki kıkırdakların yumuşaması, hasarlanması: </a:t>
            </a:r>
            <a:r>
              <a:rPr lang="tr-TR" sz="2800" u="sng" dirty="0" smtClean="0">
                <a:solidFill>
                  <a:schemeClr val="bg1"/>
                </a:solidFill>
              </a:rPr>
              <a:t>dejeneratif </a:t>
            </a:r>
            <a:r>
              <a:rPr lang="tr-TR" sz="2800" dirty="0" smtClean="0">
                <a:solidFill>
                  <a:schemeClr val="bg1"/>
                </a:solidFill>
              </a:rPr>
              <a:t>eklem hastalığı</a:t>
            </a:r>
          </a:p>
          <a:p>
            <a:endParaRPr lang="tr-TR" sz="28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i="1" dirty="0" smtClean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Genetik, metabolik ya da çevresel etkenlerden...</a:t>
            </a:r>
          </a:p>
          <a:p>
            <a:pPr>
              <a:buFont typeface="Arial" pitchFamily="34" charset="0"/>
              <a:buChar char="•"/>
            </a:pPr>
            <a:endParaRPr lang="tr-TR" sz="28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i="1" dirty="0" smtClean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Ağırlık taşıyan eklemlerde sık : diz, kalça,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sırt ve eller 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u="sng" dirty="0" smtClean="0">
                <a:solidFill>
                  <a:schemeClr val="bg1"/>
                </a:solidFill>
              </a:rPr>
              <a:t>İnflamasyon</a:t>
            </a:r>
            <a:r>
              <a:rPr lang="tr-TR" sz="2800" dirty="0" smtClean="0">
                <a:solidFill>
                  <a:schemeClr val="bg1"/>
                </a:solidFill>
              </a:rPr>
              <a:t> yok, eklem boşluğu azalır,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kemik ve kıkırdak yapısı değişir, eklemlerde şişlikler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Künt eklem ağrısı, dinlenince azalır</a:t>
            </a:r>
          </a:p>
          <a:p>
            <a:pPr>
              <a:buFont typeface="Arial" pitchFamily="34" charset="0"/>
              <a:buChar char="•"/>
            </a:pP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Eklem sertliği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A5EDC1F2-EF3E-4309-BCB2-C455F0CE4F23}" type="slidenum">
              <a:rPr lang="tr-TR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 eaLnBrk="1" hangingPunct="1">
                <a:defRPr/>
              </a:pPr>
              <a:t>3</a:t>
            </a:fld>
            <a:endParaRPr lang="tr-TR" altLang="en-US" sz="14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4312" y="95250"/>
            <a:ext cx="6643687" cy="100642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B050"/>
              </a:buClr>
              <a:defRPr/>
            </a:pPr>
            <a:r>
              <a:rPr lang="tr-TR" alt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Siklooksijenaz</a:t>
            </a:r>
            <a:r>
              <a:rPr lang="tr-TR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(COX) enzimi</a:t>
            </a:r>
          </a:p>
          <a:p>
            <a:pPr eaLnBrk="1" hangingPunct="1">
              <a:buClr>
                <a:srgbClr val="00B050"/>
              </a:buClr>
              <a:buFontTx/>
              <a:buChar char="•"/>
              <a:defRPr/>
            </a:pPr>
            <a:r>
              <a:rPr lang="tr-TR" altLang="en-US" sz="5400" dirty="0" smtClean="0">
                <a:cs typeface="+mn-cs"/>
              </a:rPr>
              <a:t> Bu enzim bütün dokularda var ve fonksiyonları çok</a:t>
            </a:r>
          </a:p>
          <a:p>
            <a:pPr eaLnBrk="1" hangingPunct="1">
              <a:buClr>
                <a:srgbClr val="00B050"/>
              </a:buClr>
              <a:buFontTx/>
              <a:buChar char="•"/>
              <a:defRPr/>
            </a:pPr>
            <a:r>
              <a:rPr lang="tr-TR" altLang="en-US" sz="5400" dirty="0" smtClean="0">
                <a:cs typeface="+mn-cs"/>
              </a:rPr>
              <a:t> </a:t>
            </a:r>
            <a:r>
              <a:rPr lang="tr-TR" altLang="en-US" sz="5400" dirty="0" err="1" smtClean="0">
                <a:cs typeface="+mn-cs"/>
              </a:rPr>
              <a:t>İnflamasyon</a:t>
            </a:r>
            <a:r>
              <a:rPr lang="tr-TR" altLang="en-US" sz="5400" dirty="0" smtClean="0">
                <a:cs typeface="+mn-cs"/>
              </a:rPr>
              <a:t> ve ağrı hissine neden olan </a:t>
            </a:r>
            <a:r>
              <a:rPr lang="tr-TR" altLang="en-US" sz="5400" dirty="0" err="1" smtClean="0">
                <a:cs typeface="+mn-cs"/>
              </a:rPr>
              <a:t>PGler</a:t>
            </a:r>
            <a:r>
              <a:rPr lang="tr-TR" altLang="en-US" sz="5400" dirty="0" smtClean="0">
                <a:cs typeface="+mn-cs"/>
              </a:rPr>
              <a:t> de mide mukozasını aside karşı koruyan </a:t>
            </a:r>
            <a:r>
              <a:rPr lang="tr-TR" altLang="en-US" sz="5400" dirty="0" err="1" smtClean="0">
                <a:cs typeface="+mn-cs"/>
              </a:rPr>
              <a:t>PGler</a:t>
            </a:r>
            <a:r>
              <a:rPr lang="tr-TR" altLang="en-US" sz="5400" dirty="0" smtClean="0">
                <a:cs typeface="+mn-cs"/>
              </a:rPr>
              <a:t> de COX ürünü</a:t>
            </a:r>
          </a:p>
          <a:p>
            <a:pPr eaLnBrk="1" hangingPunct="1">
              <a:buClr>
                <a:srgbClr val="00B050"/>
              </a:buClr>
              <a:buFontTx/>
              <a:buChar char="•"/>
              <a:defRPr/>
            </a:pPr>
            <a:endParaRPr lang="tr-TR" altLang="en-US" sz="5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4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877" y="381000"/>
            <a:ext cx="37687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İlaçla Tedavi</a:t>
            </a:r>
          </a:p>
          <a:p>
            <a:pPr algn="ctr"/>
            <a:endParaRPr lang="tr-TR" sz="32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Aspirin ve benzerleri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ya da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Parasetamol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4" y="3013025"/>
            <a:ext cx="69303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Analjezik etkinlik yönünden hepsi benzer</a:t>
            </a:r>
          </a:p>
          <a:p>
            <a:pPr>
              <a:buFont typeface="Arial" pitchFamily="34" charset="0"/>
              <a:buChar char="•"/>
            </a:pP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Osteoartritte parasetamol</a:t>
            </a:r>
          </a:p>
          <a:p>
            <a:pPr>
              <a:buFont typeface="Arial" pitchFamily="34" charset="0"/>
              <a:buChar char="•"/>
            </a:pP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 Topikal analjezikler, kas ve eklemlerin 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hafif ağrılarında: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Bunlar sinir stimülasyonu yaparak daha yoğun 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ağrı hissini engelliyorlar   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spc="300" dirty="0" smtClean="0">
                <a:solidFill>
                  <a:schemeClr val="bg1"/>
                </a:solidFill>
              </a:rPr>
              <a:t>Ağrı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5715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Vücudun hasar görmesi ya da başka bir başka normal olmayan durumda, </a:t>
            </a:r>
            <a:r>
              <a:rPr lang="tr-TR" sz="3200" u="sng" dirty="0" smtClean="0">
                <a:solidFill>
                  <a:schemeClr val="bg1"/>
                </a:solidFill>
              </a:rPr>
              <a:t>sinirler</a:t>
            </a:r>
            <a:r>
              <a:rPr lang="tr-TR" sz="3200" dirty="0" smtClean="0">
                <a:solidFill>
                  <a:schemeClr val="bg1"/>
                </a:solidFill>
              </a:rPr>
              <a:t> bunu beyne iletirler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Bu normal olmayan durum, hücrelerin ürettikleri ve salıverdikleri bazı kimyasal maddeler aracılığıyla beyne iletilir </a:t>
            </a: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Beyin, ağrıyı hissetmemizi sağlar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181600"/>
            <a:ext cx="2438400" cy="180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24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88" y="609600"/>
            <a:ext cx="6333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Vücut sıcaklığı mutlaka ilaçla </a:t>
            </a:r>
          </a:p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düşürülmeli midir? 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6538649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i="1" dirty="0" smtClean="0">
                <a:solidFill>
                  <a:srgbClr val="FF0000"/>
                </a:solidFill>
              </a:rPr>
              <a:t>Küçük çocuk ve bebekler hariç</a:t>
            </a:r>
            <a:r>
              <a:rPr lang="tr-TR" sz="3200" dirty="0" smtClean="0">
                <a:solidFill>
                  <a:schemeClr val="bg1"/>
                </a:solidFill>
              </a:rPr>
              <a:t>, ateş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hastaya rahatsızlık vermiyorsa ilaçla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düşürmek şart değil </a:t>
            </a: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Sıvı tüketimini artırmak çoğunlukla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yeterli olur</a:t>
            </a: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Küçük çocuk ve bebeklerde ateş 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yükselmesi </a:t>
            </a:r>
            <a:r>
              <a:rPr lang="tr-TR" sz="3200" u="sng" dirty="0" smtClean="0">
                <a:solidFill>
                  <a:schemeClr val="bg1"/>
                </a:solidFill>
              </a:rPr>
              <a:t>nöbete</a:t>
            </a:r>
            <a:r>
              <a:rPr lang="tr-TR" sz="3200" dirty="0" smtClean="0">
                <a:solidFill>
                  <a:schemeClr val="bg1"/>
                </a:solidFill>
              </a:rPr>
              <a:t> dönüşebilir</a:t>
            </a: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Ateş, yetişkinlerde 3 günden daha 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uzun sürerse mutlaka doktor kontrolü 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gereklidir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70" y="609600"/>
            <a:ext cx="6534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SORU: </a:t>
            </a:r>
            <a:r>
              <a:rPr lang="tr-TR" sz="3200" spc="300" dirty="0" smtClean="0">
                <a:solidFill>
                  <a:schemeClr val="bg1"/>
                </a:solidFill>
              </a:rPr>
              <a:t>BEYNİN BU HASARI 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“HİSSETMESİNİ” ENGELLEMEK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İÇİN NE YAPILABİLİR? 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6932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CEVAP: </a:t>
            </a:r>
            <a:r>
              <a:rPr lang="tr-TR" sz="3200" spc="300" dirty="0" smtClean="0">
                <a:solidFill>
                  <a:schemeClr val="bg1"/>
                </a:solidFill>
              </a:rPr>
              <a:t>HABERCİ</a:t>
            </a:r>
            <a:r>
              <a:rPr lang="tr-TR" sz="3200" b="1" spc="300" dirty="0" smtClean="0">
                <a:solidFill>
                  <a:schemeClr val="bg1"/>
                </a:solidFill>
              </a:rPr>
              <a:t> </a:t>
            </a:r>
            <a:r>
              <a:rPr lang="tr-TR" sz="3200" spc="300" dirty="0" smtClean="0">
                <a:solidFill>
                  <a:schemeClr val="bg1"/>
                </a:solidFill>
              </a:rPr>
              <a:t>KİMYASALLARIN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(Prostaglandinler ve benzerleri)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SENTEZLENMESİ AZALTILABİLİR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3921" y="6583740"/>
            <a:ext cx="69241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SORU: </a:t>
            </a:r>
            <a:r>
              <a:rPr lang="tr-TR" sz="3200" spc="300" dirty="0" smtClean="0">
                <a:solidFill>
                  <a:schemeClr val="bg1"/>
                </a:solidFill>
              </a:rPr>
              <a:t>peki hasar etkeni ortadan </a:t>
            </a:r>
          </a:p>
          <a:p>
            <a:pPr algn="ctr"/>
            <a:r>
              <a:rPr lang="tr-TR" sz="3200" spc="300" dirty="0" smtClean="0">
                <a:solidFill>
                  <a:schemeClr val="bg1"/>
                </a:solidFill>
              </a:rPr>
              <a:t>kaldırılmış olur mu?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5654" y="4572000"/>
            <a:ext cx="6589946" cy="4572000"/>
            <a:chOff x="115654" y="4572000"/>
            <a:chExt cx="6589946" cy="4572000"/>
          </a:xfrm>
        </p:grpSpPr>
        <p:sp>
          <p:nvSpPr>
            <p:cNvPr id="7" name="TextBox 6"/>
            <p:cNvSpPr txBox="1"/>
            <p:nvPr/>
          </p:nvSpPr>
          <p:spPr>
            <a:xfrm>
              <a:off x="115654" y="4572000"/>
              <a:ext cx="658994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dirty="0" smtClean="0">
                  <a:solidFill>
                    <a:schemeClr val="bg1"/>
                  </a:solidFill>
                </a:rPr>
                <a:t>Gerçekten de </a:t>
              </a:r>
              <a:r>
                <a:rPr lang="tr-TR" sz="3200" u="sng" dirty="0" smtClean="0">
                  <a:solidFill>
                    <a:schemeClr val="bg1"/>
                  </a:solidFill>
                </a:rPr>
                <a:t>aspirin</a:t>
              </a:r>
              <a:r>
                <a:rPr lang="tr-TR" sz="3200" dirty="0" smtClean="0">
                  <a:solidFill>
                    <a:schemeClr val="bg1"/>
                  </a:solidFill>
                </a:rPr>
                <a:t>, </a:t>
              </a:r>
              <a:r>
                <a:rPr lang="tr-TR" sz="3200" u="sng" dirty="0" smtClean="0">
                  <a:solidFill>
                    <a:schemeClr val="bg1"/>
                  </a:solidFill>
                </a:rPr>
                <a:t>ibuprofen</a:t>
              </a:r>
              <a:r>
                <a:rPr lang="tr-TR" sz="3200" dirty="0" smtClean="0">
                  <a:solidFill>
                    <a:schemeClr val="bg1"/>
                  </a:solidFill>
                </a:rPr>
                <a:t>, </a:t>
              </a:r>
            </a:p>
            <a:p>
              <a:r>
                <a:rPr lang="tr-TR" sz="3200" u="sng" dirty="0" smtClean="0">
                  <a:solidFill>
                    <a:schemeClr val="bg1"/>
                  </a:solidFill>
                </a:rPr>
                <a:t>naproksen</a:t>
              </a:r>
              <a:r>
                <a:rPr lang="tr-TR" sz="3200" dirty="0" smtClean="0">
                  <a:solidFill>
                    <a:schemeClr val="bg1"/>
                  </a:solidFill>
                </a:rPr>
                <a:t>, </a:t>
              </a:r>
              <a:r>
                <a:rPr lang="tr-TR" sz="3200" u="sng" dirty="0" smtClean="0">
                  <a:solidFill>
                    <a:schemeClr val="bg1"/>
                  </a:solidFill>
                </a:rPr>
                <a:t>parasetamol</a:t>
              </a:r>
              <a:r>
                <a:rPr lang="tr-TR" sz="3200" dirty="0" smtClean="0">
                  <a:solidFill>
                    <a:schemeClr val="bg1"/>
                  </a:solidFill>
                </a:rPr>
                <a:t> gibi maddeler</a:t>
              </a:r>
            </a:p>
            <a:p>
              <a:r>
                <a:rPr lang="tr-TR" sz="3200" dirty="0" smtClean="0">
                  <a:solidFill>
                    <a:schemeClr val="bg1"/>
                  </a:solidFill>
                </a:rPr>
                <a:t>bu şekilde ağrı hissini keserler</a:t>
              </a:r>
            </a:p>
          </p:txBody>
        </p:sp>
        <p:pic>
          <p:nvPicPr>
            <p:cNvPr id="9" name="Picture 10" descr="aspir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8001000"/>
              <a:ext cx="152548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iahealth.net/wp-content/uploads/2009/08/inflammation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858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85750" y="4524375"/>
            <a:ext cx="4032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/>
              <a:t>İnf</a:t>
            </a:r>
          </a:p>
          <a:p>
            <a:pPr eaLnBrk="1" hangingPunct="1"/>
            <a:r>
              <a:rPr lang="tr-TR" altLang="en-US"/>
              <a:t>la</a:t>
            </a:r>
          </a:p>
          <a:p>
            <a:pPr eaLnBrk="1" hangingPunct="1"/>
            <a:r>
              <a:rPr lang="tr-TR" altLang="en-US"/>
              <a:t>masyon</a:t>
            </a:r>
            <a:endParaRPr lang="en-US" altLang="en-US"/>
          </a:p>
        </p:txBody>
      </p:sp>
      <p:pic>
        <p:nvPicPr>
          <p:cNvPr id="2052" name="Picture 6" descr="http://www.health.bcu.ac.uk/physiology/inflam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524375"/>
            <a:ext cx="60293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99" y="956352"/>
            <a:ext cx="655320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dirty="0" err="1">
                <a:solidFill>
                  <a:schemeClr val="bg1"/>
                </a:solidFill>
              </a:rPr>
              <a:t>Prostaglandinler</a:t>
            </a:r>
            <a:r>
              <a:rPr lang="tr-TR" sz="3200" dirty="0">
                <a:solidFill>
                  <a:schemeClr val="bg1"/>
                </a:solidFill>
              </a:rPr>
              <a:t> ve </a:t>
            </a:r>
            <a:r>
              <a:rPr lang="tr-TR" sz="3200" dirty="0" smtClean="0">
                <a:solidFill>
                  <a:schemeClr val="bg1"/>
                </a:solidFill>
              </a:rPr>
              <a:t>benzerleri </a:t>
            </a:r>
            <a:endParaRPr lang="tr-TR" sz="3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3276600"/>
            <a:ext cx="6858000" cy="6229350"/>
            <a:chOff x="0" y="3276600"/>
            <a:chExt cx="6858000" cy="6229350"/>
          </a:xfrm>
        </p:grpSpPr>
        <p:pic>
          <p:nvPicPr>
            <p:cNvPr id="5" name="Picture 6" descr="prostaglandins%20adul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3581400"/>
              <a:ext cx="4891199" cy="592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86200" y="3276600"/>
              <a:ext cx="2362200" cy="107721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3200" dirty="0" smtClean="0">
                  <a:solidFill>
                    <a:srgbClr val="FF0000"/>
                  </a:solidFill>
                </a:rPr>
                <a:t>ağrı hissini beyne iletir</a:t>
              </a:r>
              <a:endParaRPr lang="en-US" sz="32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276600"/>
              <a:ext cx="2590800" cy="18158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rgbClr val="0070C0"/>
                  </a:solidFill>
                </a:rPr>
                <a:t>hafıza ve öteki beyin fonksiyonlarına aracılık eder </a:t>
              </a:r>
              <a:endParaRPr lang="en-US" sz="2800" dirty="0" smtClean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4343400"/>
              <a:ext cx="2667000" cy="129266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600" dirty="0" smtClean="0">
                  <a:solidFill>
                    <a:srgbClr val="92D050"/>
                  </a:solidFill>
                </a:rPr>
                <a:t>akciğerlerin çalışmasına aracılık eder</a:t>
              </a:r>
              <a:endParaRPr lang="en-US" sz="2600" dirty="0" smtClean="0">
                <a:solidFill>
                  <a:srgbClr val="92D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5800" y="5638800"/>
              <a:ext cx="2057400" cy="49244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CC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600" dirty="0" smtClean="0">
                  <a:solidFill>
                    <a:srgbClr val="CC00CC"/>
                  </a:solidFill>
                </a:rPr>
                <a:t>mideyi korur</a:t>
              </a:r>
              <a:endParaRPr lang="en-US" sz="2600" dirty="0" smtClean="0">
                <a:solidFill>
                  <a:srgbClr val="CC00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2057400" cy="12926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600" dirty="0" smtClean="0">
                  <a:solidFill>
                    <a:schemeClr val="accent6">
                      <a:lumMod val="50000"/>
                    </a:schemeClr>
                  </a:solidFill>
                </a:rPr>
                <a:t>böbreklerin çalışmasına aracılık eder</a:t>
              </a:r>
              <a:endParaRPr lang="en-US" sz="26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7162800"/>
              <a:ext cx="2362200" cy="13849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chemeClr val="bg2">
                      <a:lumMod val="50000"/>
                    </a:schemeClr>
                  </a:solidFill>
                </a:rPr>
                <a:t>uterusun kasılmasına aracılık eder </a:t>
              </a:r>
              <a:endParaRPr lang="en-US" sz="2800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91000" y="7162800"/>
              <a:ext cx="2057400" cy="209288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600" dirty="0" smtClean="0">
                  <a:solidFill>
                    <a:srgbClr val="0000FF"/>
                  </a:solidFill>
                </a:rPr>
                <a:t>kılcal damarların kasılma-gevşemesine aracılık eder</a:t>
              </a:r>
              <a:endParaRPr lang="en-US" sz="26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5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spc="300" dirty="0" smtClean="0">
                <a:solidFill>
                  <a:schemeClr val="bg1"/>
                </a:solidFill>
              </a:rPr>
              <a:t>SORU: </a:t>
            </a:r>
            <a:r>
              <a:rPr lang="tr-TR" sz="3200" spc="300" dirty="0" smtClean="0">
                <a:solidFill>
                  <a:schemeClr val="bg1"/>
                </a:solidFill>
              </a:rPr>
              <a:t>Bu kimyasallar vücudun hangi bölgesinde bulunur?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2133600"/>
            <a:ext cx="633730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3200" u="sng" dirty="0" smtClean="0">
                <a:solidFill>
                  <a:schemeClr val="bg2">
                    <a:lumMod val="50000"/>
                  </a:schemeClr>
                </a:solidFill>
              </a:rPr>
              <a:t>Trombositlerde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bulunan 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ve 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kanın pıhtılaşmasına neden 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olan 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da bu ürünler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 Mideyi koruyan da bu ürünler 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Beyinde ateş 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ve ağrı hissine neden 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olan da bu ürünler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Uterus kasılmasına neden olan da bu ürünler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1386</TotalTime>
  <Words>988</Words>
  <Application>Microsoft Office PowerPoint</Application>
  <PresentationFormat>A4 Kağıt (210x297 mm)</PresentationFormat>
  <Paragraphs>232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0" baseType="lpstr">
      <vt:lpstr>Arial</vt:lpstr>
      <vt:lpstr>Berlin Sans FB</vt:lpstr>
      <vt:lpstr>Bodoni MT</vt:lpstr>
      <vt:lpstr>Calibri</vt:lpstr>
      <vt:lpstr>Symbol</vt:lpstr>
      <vt:lpstr>Times New Roman</vt:lpstr>
      <vt:lpstr>Wingdings</vt:lpstr>
      <vt:lpstr>Wingdings 2</vt:lpstr>
      <vt:lpstr>Wingdings 3</vt:lpstr>
      <vt:lpstr>Apex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NSAİİ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ARZUONAY</dc:creator>
  <cp:lastModifiedBy>Windows Kullanıcısı</cp:lastModifiedBy>
  <cp:revision>223</cp:revision>
  <dcterms:created xsi:type="dcterms:W3CDTF">2010-09-17T06:58:33Z</dcterms:created>
  <dcterms:modified xsi:type="dcterms:W3CDTF">2020-02-24T10:39:06Z</dcterms:modified>
</cp:coreProperties>
</file>