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15E09E4-8C1D-4DD7-A2B2-DF09FA16F85E}"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1290716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5E09E4-8C1D-4DD7-A2B2-DF09FA16F85E}"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343353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5E09E4-8C1D-4DD7-A2B2-DF09FA16F85E}"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1099957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5E09E4-8C1D-4DD7-A2B2-DF09FA16F85E}"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4067382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15E09E4-8C1D-4DD7-A2B2-DF09FA16F85E}" type="datetimeFigureOut">
              <a:rPr lang="tr-TR" smtClean="0"/>
              <a:t>24.01.2018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3703021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15E09E4-8C1D-4DD7-A2B2-DF09FA16F85E}"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26581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15E09E4-8C1D-4DD7-A2B2-DF09FA16F85E}" type="datetimeFigureOut">
              <a:rPr lang="tr-TR" smtClean="0"/>
              <a:t>24.01.2018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2330348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5E09E4-8C1D-4DD7-A2B2-DF09FA16F85E}" type="datetimeFigureOut">
              <a:rPr lang="tr-TR" smtClean="0"/>
              <a:t>24.01.2018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3039242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5E09E4-8C1D-4DD7-A2B2-DF09FA16F85E}" type="datetimeFigureOut">
              <a:rPr lang="tr-TR" smtClean="0"/>
              <a:t>24.01.2018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24863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5E09E4-8C1D-4DD7-A2B2-DF09FA16F85E}"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4233759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5E09E4-8C1D-4DD7-A2B2-DF09FA16F85E}" type="datetimeFigureOut">
              <a:rPr lang="tr-TR" smtClean="0"/>
              <a:t>24.01.2018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FB43D-79C3-44AC-8D5F-4CF5EB987C06}" type="slidenum">
              <a:rPr lang="tr-TR" smtClean="0"/>
              <a:t>‹#›</a:t>
            </a:fld>
            <a:endParaRPr lang="tr-TR"/>
          </a:p>
        </p:txBody>
      </p:sp>
    </p:spTree>
    <p:extLst>
      <p:ext uri="{BB962C8B-B14F-4D97-AF65-F5344CB8AC3E}">
        <p14:creationId xmlns:p14="http://schemas.microsoft.com/office/powerpoint/2010/main" val="180881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5E09E4-8C1D-4DD7-A2B2-DF09FA16F85E}" type="datetimeFigureOut">
              <a:rPr lang="tr-TR" smtClean="0"/>
              <a:t>24.01.2018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FB43D-79C3-44AC-8D5F-4CF5EB987C06}" type="slidenum">
              <a:rPr lang="tr-TR" smtClean="0"/>
              <a:t>‹#›</a:t>
            </a:fld>
            <a:endParaRPr lang="tr-TR"/>
          </a:p>
        </p:txBody>
      </p:sp>
    </p:spTree>
    <p:extLst>
      <p:ext uri="{BB962C8B-B14F-4D97-AF65-F5344CB8AC3E}">
        <p14:creationId xmlns:p14="http://schemas.microsoft.com/office/powerpoint/2010/main" val="964849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Küreselleşme ve Kentler</a:t>
            </a:r>
            <a:endParaRPr lang="tr-TR" b="1" dirty="0"/>
          </a:p>
        </p:txBody>
      </p:sp>
      <p:sp>
        <p:nvSpPr>
          <p:cNvPr id="3" name="İçerik Yer Tutucusu 2"/>
          <p:cNvSpPr>
            <a:spLocks noGrp="1"/>
          </p:cNvSpPr>
          <p:nvPr>
            <p:ph idx="1"/>
          </p:nvPr>
        </p:nvSpPr>
        <p:spPr/>
        <p:txBody>
          <a:bodyPr/>
          <a:lstStyle/>
          <a:p>
            <a:pPr marL="0" indent="0" algn="ctr">
              <a:buNone/>
            </a:pPr>
            <a:r>
              <a:rPr lang="tr-TR" b="1" dirty="0" smtClean="0"/>
              <a:t>5. </a:t>
            </a:r>
            <a:r>
              <a:rPr lang="tr-TR" b="1" dirty="0"/>
              <a:t>Hafta Ders İçeriğinin Başlıkları</a:t>
            </a:r>
          </a:p>
          <a:p>
            <a:endParaRPr lang="tr-TR" b="1" dirty="0" smtClean="0"/>
          </a:p>
          <a:p>
            <a:r>
              <a:rPr lang="tr-TR" b="1" dirty="0"/>
              <a:t>Değişen Kent Ekonomileri ve Hizmet Sektörünün Yükselişi</a:t>
            </a:r>
          </a:p>
          <a:p>
            <a:r>
              <a:rPr lang="tr-TR" b="1" dirty="0" smtClean="0"/>
              <a:t>Küresel </a:t>
            </a:r>
            <a:r>
              <a:rPr lang="tr-TR" b="1" dirty="0" smtClean="0"/>
              <a:t>Kent Ağı ve Hiyerarşisi</a:t>
            </a:r>
          </a:p>
          <a:p>
            <a:r>
              <a:rPr lang="tr-TR" b="1" dirty="0" smtClean="0"/>
              <a:t>Dünya </a:t>
            </a:r>
            <a:r>
              <a:rPr lang="tr-TR" b="1" dirty="0" smtClean="0"/>
              <a:t>Kenti</a:t>
            </a:r>
          </a:p>
          <a:p>
            <a:r>
              <a:rPr lang="tr-TR" b="1" dirty="0" smtClean="0"/>
              <a:t>Enformel </a:t>
            </a:r>
            <a:r>
              <a:rPr lang="tr-TR" b="1" dirty="0" smtClean="0"/>
              <a:t>Sektör</a:t>
            </a:r>
          </a:p>
          <a:p>
            <a:endParaRPr lang="tr-TR" dirty="0" smtClean="0"/>
          </a:p>
          <a:p>
            <a:endParaRPr lang="tr-TR" dirty="0" smtClean="0"/>
          </a:p>
        </p:txBody>
      </p:sp>
    </p:spTree>
    <p:extLst>
      <p:ext uri="{BB962C8B-B14F-4D97-AF65-F5344CB8AC3E}">
        <p14:creationId xmlns:p14="http://schemas.microsoft.com/office/powerpoint/2010/main" val="67967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Değişen </a:t>
            </a:r>
            <a:r>
              <a:rPr lang="tr-TR" b="1" dirty="0"/>
              <a:t>Kent Ekonomileri ve Hizmet Sektörünün Yükselişi</a:t>
            </a:r>
            <a:br>
              <a:rPr lang="tr-TR" b="1" dirty="0"/>
            </a:br>
            <a:endParaRPr lang="tr-TR" dirty="0"/>
          </a:p>
        </p:txBody>
      </p:sp>
      <p:sp>
        <p:nvSpPr>
          <p:cNvPr id="3" name="İçerik Yer Tutucusu 2"/>
          <p:cNvSpPr>
            <a:spLocks noGrp="1"/>
          </p:cNvSpPr>
          <p:nvPr>
            <p:ph idx="1"/>
          </p:nvPr>
        </p:nvSpPr>
        <p:spPr/>
        <p:txBody>
          <a:bodyPr/>
          <a:lstStyle/>
          <a:p>
            <a:pPr algn="just"/>
            <a:r>
              <a:rPr lang="tr-TR" dirty="0" smtClean="0"/>
              <a:t>19.yüzyılda Batı ekonomilerinde yaşanan büyüme süreçlerinin büyük ölçüde sanayi odaklı sanayi kentleriyle gerçekleştiği bilinmektedir. 1980’li yıllarla birlikte bir dizi kent ekonomisinde sanayi görece önemini kaybederken hizmetler sektörünün yükselişe geçtiği ortaya konulmuştur. Kent ekonomilerinin bileşenlerinin değişmesinin  kentlerin istihdam yapısında ve sosyal yapısında değişimler meydana getirmesinin yanı sıra izlenen kentsel politikaların içeriğinin de değiştiği vurgulanabilir. Kent ekonomisinin değişen yapısına bağlı olarak yeni kavramsal çerçeveler kapsamında yeni kentsel politikaların özelliklerinin irdelenmesi ihtiyacı ortaya çıkmaktadır.  </a:t>
            </a:r>
            <a:endParaRPr lang="tr-TR" dirty="0"/>
          </a:p>
        </p:txBody>
      </p:sp>
    </p:spTree>
    <p:extLst>
      <p:ext uri="{BB962C8B-B14F-4D97-AF65-F5344CB8AC3E}">
        <p14:creationId xmlns:p14="http://schemas.microsoft.com/office/powerpoint/2010/main" val="3738960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Küresel </a:t>
            </a:r>
            <a:r>
              <a:rPr lang="tr-TR" b="1" dirty="0"/>
              <a:t>Kent Ağı ve Hiyerarşisi</a:t>
            </a:r>
            <a:br>
              <a:rPr lang="tr-TR" b="1" dirty="0"/>
            </a:br>
            <a:endParaRPr lang="tr-TR" dirty="0"/>
          </a:p>
        </p:txBody>
      </p:sp>
      <p:sp>
        <p:nvSpPr>
          <p:cNvPr id="3" name="İçerik Yer Tutucusu 2"/>
          <p:cNvSpPr>
            <a:spLocks noGrp="1"/>
          </p:cNvSpPr>
          <p:nvPr>
            <p:ph idx="1"/>
          </p:nvPr>
        </p:nvSpPr>
        <p:spPr/>
        <p:txBody>
          <a:bodyPr>
            <a:normAutofit lnSpcReduction="10000"/>
          </a:bodyPr>
          <a:lstStyle/>
          <a:p>
            <a:pPr algn="just"/>
            <a:r>
              <a:rPr lang="tr-TR" dirty="0"/>
              <a:t>Küresel ekonominin üretim coğrafyasının özellikle </a:t>
            </a:r>
            <a:r>
              <a:rPr lang="tr-TR" dirty="0" err="1"/>
              <a:t>sanayisizleştirim</a:t>
            </a:r>
            <a:r>
              <a:rPr lang="tr-TR" dirty="0"/>
              <a:t> süreçleriyle birlikte sanayi üretimi ve imalat sektörlerinin gelişmiş Batı ülkelerinden diğer coğrafyalara yönelmesi kapsamında dünya ekonomisinin yönetim merkezlerinin </a:t>
            </a:r>
            <a:r>
              <a:rPr lang="tr-TR" dirty="0" smtClean="0"/>
              <a:t>hangi mekanlar </a:t>
            </a:r>
            <a:r>
              <a:rPr lang="tr-TR" dirty="0"/>
              <a:t>olduğu literatürde </a:t>
            </a:r>
            <a:r>
              <a:rPr lang="tr-TR" dirty="0" smtClean="0"/>
              <a:t>tartışılmaktadır. Bu kapsamda küresel düzeyde </a:t>
            </a:r>
            <a:r>
              <a:rPr lang="tr-TR" dirty="0" err="1" smtClean="0"/>
              <a:t>kentlerarası</a:t>
            </a:r>
            <a:r>
              <a:rPr lang="tr-TR" dirty="0" smtClean="0"/>
              <a:t> iktidar ilişkilerinin niteliğinin dönüştüğü yaklaşımı kapsamında küresel kent ağı çerçevesinde hiyerarşik ilişkilerin varlığı değerlendirme konusu olmaktadır. Buna göre küresel düzeyde kentleşme dinamikleri, </a:t>
            </a:r>
            <a:r>
              <a:rPr lang="tr-TR" dirty="0" err="1" smtClean="0"/>
              <a:t>kentlerarası</a:t>
            </a:r>
            <a:r>
              <a:rPr lang="tr-TR" dirty="0" smtClean="0"/>
              <a:t> ilişkilerin niteliği, kent yönetimlerinin küresel ekonominin gerekleri kapsamında izledikleri kentsel politikaların unsurları gibi konular kentsel politika alanının güncel tartışma konuları arasında yer almaktadır.</a:t>
            </a:r>
            <a:endParaRPr lang="tr-TR" dirty="0"/>
          </a:p>
        </p:txBody>
      </p:sp>
    </p:spTree>
    <p:extLst>
      <p:ext uri="{BB962C8B-B14F-4D97-AF65-F5344CB8AC3E}">
        <p14:creationId xmlns:p14="http://schemas.microsoft.com/office/powerpoint/2010/main" val="2289220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Dünya </a:t>
            </a:r>
            <a:r>
              <a:rPr lang="tr-TR" b="1" dirty="0"/>
              <a:t>Kenti</a:t>
            </a:r>
            <a:br>
              <a:rPr lang="tr-TR" b="1" dirty="0"/>
            </a:br>
            <a:endParaRPr lang="tr-TR" dirty="0"/>
          </a:p>
        </p:txBody>
      </p:sp>
      <p:sp>
        <p:nvSpPr>
          <p:cNvPr id="3" name="İçerik Yer Tutucusu 2"/>
          <p:cNvSpPr>
            <a:spLocks noGrp="1"/>
          </p:cNvSpPr>
          <p:nvPr>
            <p:ph idx="1"/>
          </p:nvPr>
        </p:nvSpPr>
        <p:spPr/>
        <p:txBody>
          <a:bodyPr>
            <a:normAutofit/>
          </a:bodyPr>
          <a:lstStyle/>
          <a:p>
            <a:pPr algn="just"/>
            <a:r>
              <a:rPr lang="tr-TR" dirty="0" smtClean="0"/>
              <a:t>Dünya kenti kavramı, dünya ekonomisinin kumanda merkezleri konumunda olduğu öne sürülen New York, Londra ve Tokyo gibi kentlerin durumunu ele almaktadır. Dünya kentleri olarak tanımlanan bu kentlerin ayırt edici özellikleri arasında kentler arasında olduğu kabul edilen hiyerarşinin en tepesinde yer almaları, bu kentlerde küresel sermayenin yoğun olması ve bu kapsamda küresel sermayenin bileşenlerinden olan bankacılık, finans, muhasebe, sigortacılık, danışmanlık, iletişim ve medya, bilişim ve benzeri hizmetler sektörünün en büyük şirket merkezlerinin yer almasıdır.   Dünya kenti incelemeleri, küresel kent tartışmaları kapsamında gelişmekte olan ülkelerin büyük metropol kentleri için de söz konusu olmaktadır. </a:t>
            </a:r>
            <a:endParaRPr lang="tr-TR" dirty="0"/>
          </a:p>
        </p:txBody>
      </p:sp>
    </p:spTree>
    <p:extLst>
      <p:ext uri="{BB962C8B-B14F-4D97-AF65-F5344CB8AC3E}">
        <p14:creationId xmlns:p14="http://schemas.microsoft.com/office/powerpoint/2010/main" val="727124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Enformel </a:t>
            </a:r>
            <a:r>
              <a:rPr lang="tr-TR" b="1" dirty="0"/>
              <a:t>Sektör</a:t>
            </a:r>
            <a:br>
              <a:rPr lang="tr-TR" b="1" dirty="0"/>
            </a:br>
            <a:endParaRPr lang="tr-TR" dirty="0"/>
          </a:p>
        </p:txBody>
      </p:sp>
      <p:sp>
        <p:nvSpPr>
          <p:cNvPr id="3" name="İçerik Yer Tutucusu 2"/>
          <p:cNvSpPr>
            <a:spLocks noGrp="1"/>
          </p:cNvSpPr>
          <p:nvPr>
            <p:ph idx="1"/>
          </p:nvPr>
        </p:nvSpPr>
        <p:spPr/>
        <p:txBody>
          <a:bodyPr>
            <a:normAutofit/>
          </a:bodyPr>
          <a:lstStyle/>
          <a:p>
            <a:pPr algn="just"/>
            <a:r>
              <a:rPr lang="tr-TR" dirty="0" smtClean="0"/>
              <a:t>Dünya Kentlerinde hizmetler sektörünün yükselişi sonucunda iki farklı sosyal grup yaratmaktadır. İlk olarak şirket merkezlerinin, finans ve uluslararası kurumların varlığı nedeniyle bu kentlerde yüksek ücretli bir kesim ortaya çıkmaktadır. İkincisi hizmet sektörünün niteliksiz işgücü   istihdam alanlarında çalışan, ortak özellikleri düşük gelir düzeyi olan gruplar oluşmaktadır. Böylece, kentsel mekanda gelir kutuplaşması, sosyal ayrışmayı derinleştirmektedir. Kentsel hizmetlere ulaşım da düşük gelir grupları, yüksek gelir gruplarına oranla oldukça dezavantajlı konumdadırlar. Bu durum, düşük gelirli grupları sosyal </a:t>
            </a:r>
            <a:r>
              <a:rPr lang="tr-TR" dirty="0" err="1" smtClean="0"/>
              <a:t>mobilizasyon</a:t>
            </a:r>
            <a:r>
              <a:rPr lang="tr-TR" dirty="0" smtClean="0"/>
              <a:t> amacıyla enformel sektörlerde kazanç elde etme çabasına itmektedir. </a:t>
            </a:r>
            <a:endParaRPr lang="tr-TR" dirty="0"/>
          </a:p>
        </p:txBody>
      </p:sp>
    </p:spTree>
    <p:extLst>
      <p:ext uri="{BB962C8B-B14F-4D97-AF65-F5344CB8AC3E}">
        <p14:creationId xmlns:p14="http://schemas.microsoft.com/office/powerpoint/2010/main" val="37794244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TotalTime>
  <Words>383</Words>
  <Application>Microsoft Office PowerPoint</Application>
  <PresentationFormat>Geniş ekran</PresentationFormat>
  <Paragraphs>15</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Küreselleşme ve Kentler</vt:lpstr>
      <vt:lpstr> Değişen Kent Ekonomileri ve Hizmet Sektörünün Yükselişi </vt:lpstr>
      <vt:lpstr> Küresel Kent Ağı ve Hiyerarşisi </vt:lpstr>
      <vt:lpstr> Dünya Kenti </vt:lpstr>
      <vt:lpstr> Enformel Sektör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Küreselleşme ve Kentler</dc:title>
  <dc:creator>Windows User</dc:creator>
  <cp:lastModifiedBy>TAYFUN CINAR</cp:lastModifiedBy>
  <cp:revision>15</cp:revision>
  <dcterms:created xsi:type="dcterms:W3CDTF">2018-01-20T17:14:08Z</dcterms:created>
  <dcterms:modified xsi:type="dcterms:W3CDTF">2018-01-24T13:10:54Z</dcterms:modified>
</cp:coreProperties>
</file>