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6" r:id="rId2"/>
    <p:sldId id="267" r:id="rId3"/>
    <p:sldId id="268" r:id="rId4"/>
    <p:sldId id="269" r:id="rId5"/>
    <p:sldId id="270" r:id="rId6"/>
    <p:sldId id="273" r:id="rId7"/>
    <p:sldId id="275" r:id="rId8"/>
    <p:sldId id="274" r:id="rId9"/>
    <p:sldId id="276" r:id="rId10"/>
    <p:sldId id="27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95993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94125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4682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4095786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7556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464095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4171190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878708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303478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84699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87564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F4829F-FC24-46D0-AEBD-96700BF9439C}" type="datetimeFigureOut">
              <a:rPr lang="tr-TR" smtClean="0"/>
              <a:t>23.04.2020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563830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4F4829F-FC24-46D0-AEBD-96700BF9439C}" type="datetimeFigureOut">
              <a:rPr lang="tr-TR" smtClean="0"/>
              <a:t>23.04.2020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662954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F4829F-FC24-46D0-AEBD-96700BF9439C}" type="datetimeFigureOut">
              <a:rPr lang="tr-TR" smtClean="0"/>
              <a:t>23.04.2020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51449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336921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99372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4F4829F-FC24-46D0-AEBD-96700BF9439C}" type="datetimeFigureOut">
              <a:rPr lang="tr-TR" smtClean="0"/>
              <a:t>23.04.2020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A6DF8B8-F5B2-4EB4-B0CF-CE3AC7B62040}" type="slidenum">
              <a:rPr lang="tr-TR" smtClean="0"/>
              <a:t>‹#›</a:t>
            </a:fld>
            <a:endParaRPr lang="tr-TR"/>
          </a:p>
        </p:txBody>
      </p:sp>
    </p:spTree>
    <p:extLst>
      <p:ext uri="{BB962C8B-B14F-4D97-AF65-F5344CB8AC3E}">
        <p14:creationId xmlns:p14="http://schemas.microsoft.com/office/powerpoint/2010/main" val="15717143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Beşinci Kalkınma Planı (1985-1989)</a:t>
            </a:r>
            <a:endParaRPr lang="tr-TR" dirty="0"/>
          </a:p>
        </p:txBody>
      </p:sp>
      <p:sp>
        <p:nvSpPr>
          <p:cNvPr id="3" name="İçerik Yer Tutucusu 2"/>
          <p:cNvSpPr>
            <a:spLocks noGrp="1"/>
          </p:cNvSpPr>
          <p:nvPr>
            <p:ph idx="1"/>
          </p:nvPr>
        </p:nvSpPr>
        <p:spPr/>
        <p:txBody>
          <a:bodyPr/>
          <a:lstStyle/>
          <a:p>
            <a:r>
              <a:rPr lang="tr-TR" dirty="0"/>
              <a:t> </a:t>
            </a:r>
            <a:r>
              <a:rPr lang="tr-TR" b="1" dirty="0"/>
              <a:t>Beşinci Kalkınma Planı (1985-1989) </a:t>
            </a:r>
            <a:r>
              <a:rPr lang="tr-TR" dirty="0"/>
              <a:t>döneminde, “beden eğitimi ve sporun yaygınlaştırılması ve amatör sporun teşvik edilmesi, geleneksel spor dallarının geliştirilmesi, kamu ve özel sektör kuruluşlarında çalıştırılan işçi sayısının belli bir oranı kadar sporcu istihdam eden kuruluşların teşvik edilmesi” benimsenmiştir. Ayrıca “sporun semtlere ve köylere yayılabilmesi için basit, ekonomik tesisler yapılması, kamunun ve özel sektörün spor tesisleri yapımının teşvik edilmesi, kitle sporuna önem verilmesi, beden eğitimi ve spor alanında gerekli insan gücünün yetiştirilmesi ve okullarda spora ve spor eğitimine ağırlık verilmesi” görüşleri benimsenmiştir (BKP, 1985). </a:t>
            </a:r>
          </a:p>
        </p:txBody>
      </p:sp>
    </p:spTree>
    <p:extLst>
      <p:ext uri="{BB962C8B-B14F-4D97-AF65-F5344CB8AC3E}">
        <p14:creationId xmlns:p14="http://schemas.microsoft.com/office/powerpoint/2010/main" val="666430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KALKINMA PLANLARINI DEĞERLENDİRME </a:t>
            </a:r>
            <a:br>
              <a:rPr lang="tr-TR" dirty="0"/>
            </a:br>
            <a:endParaRPr lang="tr-TR" dirty="0"/>
          </a:p>
        </p:txBody>
      </p:sp>
      <p:sp>
        <p:nvSpPr>
          <p:cNvPr id="3" name="İçerik Yer Tutucusu 2"/>
          <p:cNvSpPr>
            <a:spLocks noGrp="1"/>
          </p:cNvSpPr>
          <p:nvPr>
            <p:ph idx="1"/>
          </p:nvPr>
        </p:nvSpPr>
        <p:spPr/>
        <p:txBody>
          <a:bodyPr/>
          <a:lstStyle/>
          <a:p>
            <a:pPr marL="0" indent="0">
              <a:buNone/>
            </a:pPr>
            <a:endParaRPr lang="tr-TR" dirty="0"/>
          </a:p>
          <a:p>
            <a:pPr algn="just"/>
            <a:r>
              <a:rPr lang="tr-TR" dirty="0"/>
              <a:t> Kalkınma planlarında, kitle sporunu ve okul sporunu yaygınlaştırma, lisanslı sporcu sayısını artırma, spor tesislerini etkin kullanma, spor tesis sayısını artırma, amatör ve profesyonel sporu geliştirme, sponsorluk uygulamaları, Türkiye’de Olimpiyat düzenleme gibi konuların yer aldığı görülmektedir. Bir plan döneminde yer alan konu, bir sonraki plan döneminde de yer almış, sorunlar beş yıllık </a:t>
            </a:r>
            <a:r>
              <a:rPr lang="tr-TR"/>
              <a:t>sürelerde çözülememiştir. </a:t>
            </a:r>
            <a:endParaRPr lang="tr-TR" dirty="0"/>
          </a:p>
          <a:p>
            <a:pPr algn="just"/>
            <a:endParaRPr lang="tr-TR" dirty="0"/>
          </a:p>
        </p:txBody>
      </p:sp>
    </p:spTree>
    <p:extLst>
      <p:ext uri="{BB962C8B-B14F-4D97-AF65-F5344CB8AC3E}">
        <p14:creationId xmlns:p14="http://schemas.microsoft.com/office/powerpoint/2010/main" val="1252521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Altıncı Kalkınma Planı (1990-1994</a:t>
            </a:r>
            <a:r>
              <a:rPr lang="tr-TR" dirty="0"/>
              <a:t>)</a:t>
            </a:r>
          </a:p>
        </p:txBody>
      </p:sp>
      <p:sp>
        <p:nvSpPr>
          <p:cNvPr id="3" name="İçerik Yer Tutucusu 2"/>
          <p:cNvSpPr>
            <a:spLocks noGrp="1"/>
          </p:cNvSpPr>
          <p:nvPr>
            <p:ph idx="1"/>
          </p:nvPr>
        </p:nvSpPr>
        <p:spPr/>
        <p:txBody>
          <a:bodyPr/>
          <a:lstStyle/>
          <a:p>
            <a:r>
              <a:rPr lang="tr-TR" b="1" dirty="0"/>
              <a:t>Altıncı Kalkınma Planı (1990-1994</a:t>
            </a:r>
            <a:r>
              <a:rPr lang="tr-TR" dirty="0"/>
              <a:t>) döneminde, “her yaştan kişilerin seyirci durumundan kurtarılarak, aktif spor yapmalarını sağlayacak imkânların artırılması ve amatör sporda uluslararası seviyede başarı gösterecek sporcuların yetiştirilmesi, spor yapmak isteyen herkese açık spor tesislerinin semtlere ve köylere kadar yaygınlaştırılması” görüşleri benimsenmiştir. Ayrıca bu plan döneminde önceki plan dönemlerinin tersine “profesyonelliğe uygun olan dallarda, profesyonelliğin teşvik edilmesi” görüşü benimsenmiştir (AKP, 1990).</a:t>
            </a:r>
          </a:p>
        </p:txBody>
      </p:sp>
    </p:spTree>
    <p:extLst>
      <p:ext uri="{BB962C8B-B14F-4D97-AF65-F5344CB8AC3E}">
        <p14:creationId xmlns:p14="http://schemas.microsoft.com/office/powerpoint/2010/main" val="3534506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Yedinci Kalkınma Planı (1995- 2000</a:t>
            </a:r>
            <a:r>
              <a:rPr lang="tr-TR" dirty="0"/>
              <a:t>)</a:t>
            </a:r>
          </a:p>
        </p:txBody>
      </p:sp>
      <p:sp>
        <p:nvSpPr>
          <p:cNvPr id="3" name="İçerik Yer Tutucusu 2"/>
          <p:cNvSpPr>
            <a:spLocks noGrp="1"/>
          </p:cNvSpPr>
          <p:nvPr>
            <p:ph idx="1"/>
          </p:nvPr>
        </p:nvSpPr>
        <p:spPr/>
        <p:txBody>
          <a:bodyPr/>
          <a:lstStyle/>
          <a:p>
            <a:r>
              <a:rPr lang="tr-TR" b="1" dirty="0"/>
              <a:t>Yedinci Kalkınma Planı (1995- 2000</a:t>
            </a:r>
            <a:r>
              <a:rPr lang="tr-TR" dirty="0"/>
              <a:t>) döneminde, “sporun geniş kitlelerce yapılmasını teşvik etme, olimpik sporların tüm branşlarına ağırlık verilmesi, devletin spordaki ağırlığı azaltılırken özel kesimin katkısının artırılması” görüşleri benimsenmiştir (YKP, 1995).</a:t>
            </a:r>
          </a:p>
        </p:txBody>
      </p:sp>
    </p:spTree>
    <p:extLst>
      <p:ext uri="{BB962C8B-B14F-4D97-AF65-F5344CB8AC3E}">
        <p14:creationId xmlns:p14="http://schemas.microsoft.com/office/powerpoint/2010/main" val="434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Sekizinci Kalkınma Planı (2001–2005)</a:t>
            </a:r>
            <a:endParaRPr lang="tr-TR" dirty="0"/>
          </a:p>
        </p:txBody>
      </p:sp>
      <p:sp>
        <p:nvSpPr>
          <p:cNvPr id="3" name="İçerik Yer Tutucusu 2"/>
          <p:cNvSpPr>
            <a:spLocks noGrp="1"/>
          </p:cNvSpPr>
          <p:nvPr>
            <p:ph idx="1"/>
          </p:nvPr>
        </p:nvSpPr>
        <p:spPr/>
        <p:txBody>
          <a:bodyPr/>
          <a:lstStyle/>
          <a:p>
            <a:r>
              <a:rPr lang="tr-TR" b="1" dirty="0"/>
              <a:t>Sekizinci Kalkınma Planı (2001–2005)</a:t>
            </a:r>
            <a:r>
              <a:rPr lang="tr-TR" dirty="0"/>
              <a:t> döneminde, “sporun toplumun tüm kesimlerine yaygınlaştırılması, sporcu ve spor elemanlarının eğitim ve istihdam sorunlarının giderilmesi, spor tesis sayısının artırılması ve rasyonel kullanılması, Olimpiyat Oyunları için gerekli altyapının oluşturulması, okulların spor alt yapı imkânlarının geliştirilmesi, sponsorluk uygulamalarının yaygınlaştırılması” görüşleri benimsenmiştir  (SKP, 2000).</a:t>
            </a:r>
          </a:p>
        </p:txBody>
      </p:sp>
    </p:spTree>
    <p:extLst>
      <p:ext uri="{BB962C8B-B14F-4D97-AF65-F5344CB8AC3E}">
        <p14:creationId xmlns:p14="http://schemas.microsoft.com/office/powerpoint/2010/main" val="2125497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Onuncu Kalkınma Planı (2014 – 2018)</a:t>
            </a:r>
            <a:endParaRPr lang="tr-TR" dirty="0"/>
          </a:p>
        </p:txBody>
      </p:sp>
      <p:sp>
        <p:nvSpPr>
          <p:cNvPr id="3" name="İçerik Yer Tutucusu 2"/>
          <p:cNvSpPr>
            <a:spLocks noGrp="1"/>
          </p:cNvSpPr>
          <p:nvPr>
            <p:ph idx="1"/>
          </p:nvPr>
        </p:nvSpPr>
        <p:spPr/>
        <p:txBody>
          <a:bodyPr/>
          <a:lstStyle/>
          <a:p>
            <a:r>
              <a:rPr lang="tr-TR" b="1" dirty="0"/>
              <a:t>Onuncu Kalkınma Planı (2014 – 2018)</a:t>
            </a:r>
            <a:r>
              <a:rPr lang="tr-TR" dirty="0"/>
              <a:t> döneminde “yerel yönetimlerin spor alanındaki etkinliğinin artırılması, sponsorluk uygulamalarının teşvik edilmesi, spor federasyonlarının idari, mali ve sportif yönden güçlendirilmesi, Olimpiyat Oyunlarının Türkiye’de düzenlenmesi, uluslararası müsabakalarda başarılı olan sporcu sayısının artırılması, lisanslı sporcu sayısının artırılması, Olimpik dallarda olimpik sporcu yetiştirme kamp ve eğitim merkezleri kurulması, engellilere yönelik spor hizmetlerinin iyileştirilmesi” görüşleri benimsenmiştir (OKP- ÖİK, 2014). 2006 ile 2012 yılları arasında önceki yıllara göre,  antrenör sayısı 3,2 kat, sporcu sayısı % 98,  spor kulübü sayısı % 55 artmıştır (OKP, 2014).</a:t>
            </a:r>
          </a:p>
          <a:p>
            <a:endParaRPr lang="tr-TR" dirty="0"/>
          </a:p>
        </p:txBody>
      </p:sp>
    </p:spTree>
    <p:extLst>
      <p:ext uri="{BB962C8B-B14F-4D97-AF65-F5344CB8AC3E}">
        <p14:creationId xmlns:p14="http://schemas.microsoft.com/office/powerpoint/2010/main" val="392405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AEB00D-A67A-464A-9DB2-B2F4673DE631}"/>
              </a:ext>
            </a:extLst>
          </p:cNvPr>
          <p:cNvSpPr>
            <a:spLocks noGrp="1"/>
          </p:cNvSpPr>
          <p:nvPr>
            <p:ph type="title" idx="4294967295"/>
          </p:nvPr>
        </p:nvSpPr>
        <p:spPr>
          <a:xfrm>
            <a:off x="2535702" y="147197"/>
            <a:ext cx="8912225" cy="648920"/>
          </a:xfrm>
        </p:spPr>
        <p:txBody>
          <a:bodyPr>
            <a:normAutofit/>
          </a:bodyPr>
          <a:lstStyle/>
          <a:p>
            <a:r>
              <a:rPr lang="fi-FI" sz="2800" b="1"/>
              <a:t>ONBİRİNCİ </a:t>
            </a:r>
            <a:r>
              <a:rPr lang="fi-FI" sz="2800" b="1" dirty="0"/>
              <a:t>KALKINMA PLANI (2019-2023)</a:t>
            </a:r>
            <a:endParaRPr lang="tr-TR" sz="2800" b="1" dirty="0"/>
          </a:p>
        </p:txBody>
      </p:sp>
      <p:sp>
        <p:nvSpPr>
          <p:cNvPr id="3" name="İçerik Yer Tutucusu 2">
            <a:extLst>
              <a:ext uri="{FF2B5EF4-FFF2-40B4-BE49-F238E27FC236}">
                <a16:creationId xmlns:a16="http://schemas.microsoft.com/office/drawing/2014/main" id="{B2C39F2A-8989-4A5A-BBC8-C27563D9FEEC}"/>
              </a:ext>
            </a:extLst>
          </p:cNvPr>
          <p:cNvSpPr>
            <a:spLocks noGrp="1"/>
          </p:cNvSpPr>
          <p:nvPr>
            <p:ph idx="4294967295"/>
          </p:nvPr>
        </p:nvSpPr>
        <p:spPr>
          <a:xfrm>
            <a:off x="1659988" y="951639"/>
            <a:ext cx="10297550" cy="5914687"/>
          </a:xfrm>
        </p:spPr>
        <p:txBody>
          <a:bodyPr>
            <a:normAutofit fontScale="32500" lnSpcReduction="20000"/>
          </a:bodyPr>
          <a:lstStyle/>
          <a:p>
            <a:pPr marL="0" indent="0">
              <a:buNone/>
            </a:pPr>
            <a:r>
              <a:rPr lang="tr-TR" sz="4900" dirty="0">
                <a:latin typeface="Arial" panose="020B0604020202020204" pitchFamily="34" charset="0"/>
                <a:cs typeface="Arial" panose="020B0604020202020204" pitchFamily="34" charset="0"/>
              </a:rPr>
              <a:t>11. Kalkınma planı Cumhurbaşkanlığı Strateji Ve Bütçe Başkanlığı tarafından hazırlanmıştır.</a:t>
            </a:r>
          </a:p>
          <a:p>
            <a:r>
              <a:rPr lang="tr-TR" sz="4900" b="1" dirty="0">
                <a:latin typeface="Arial" panose="020B0604020202020204" pitchFamily="34" charset="0"/>
                <a:cs typeface="Arial" panose="020B0604020202020204" pitchFamily="34" charset="0"/>
              </a:rPr>
              <a:t>Amaç;</a:t>
            </a:r>
            <a:r>
              <a:rPr lang="tr-TR" sz="4900" dirty="0">
                <a:latin typeface="Arial" panose="020B0604020202020204" pitchFamily="34" charset="0"/>
                <a:cs typeface="Arial" panose="020B0604020202020204" pitchFamily="34" charset="0"/>
              </a:rPr>
              <a:t> Sporun bir yaşam alışkanlığı haline geldiği, talep eden herkesin spor faaliyetlerine eriştiği, uluslararası şampiyonalarda başarı elde eden, prestijli spor organizasyonlarına ev sahipliği yapan ve böylelikle sporun her dalında dünya çapında rekabet edebilen bir seviyeye ulaşmaktır.</a:t>
            </a:r>
          </a:p>
          <a:p>
            <a:r>
              <a:rPr lang="tr-TR" sz="4900" b="1" dirty="0">
                <a:latin typeface="Arial" panose="020B0604020202020204" pitchFamily="34" charset="0"/>
                <a:cs typeface="Arial" panose="020B0604020202020204" pitchFamily="34" charset="0"/>
              </a:rPr>
              <a:t>Politika ve Tedbirler</a:t>
            </a:r>
            <a:r>
              <a:rPr lang="tr-TR" sz="4900" dirty="0">
                <a:latin typeface="Arial" panose="020B0604020202020204" pitchFamily="34" charset="0"/>
                <a:cs typeface="Arial" panose="020B0604020202020204" pitchFamily="34" charset="0"/>
              </a:rPr>
              <a:t> </a:t>
            </a:r>
          </a:p>
          <a:p>
            <a:pPr lvl="0"/>
            <a:r>
              <a:rPr lang="tr-TR" sz="4900" b="1" dirty="0">
                <a:latin typeface="Arial" panose="020B0604020202020204" pitchFamily="34" charset="0"/>
                <a:cs typeface="Arial" panose="020B0604020202020204" pitchFamily="34" charset="0"/>
              </a:rPr>
              <a:t>Erken yaşlardan itibaren spor eğitimi verilecek; örgün eğitimde beden eğitimi ve spor derslerinin niteliği artırılacak; mahallinde spor imkânları geliştirilerek her yaştan vatandaşların sportif faaliyetlere düzenli katılımı teşvik edilecektir.</a:t>
            </a:r>
          </a:p>
          <a:p>
            <a:pPr lvl="0"/>
            <a:r>
              <a:rPr lang="tr-TR" sz="4900" dirty="0">
                <a:latin typeface="Arial" panose="020B0604020202020204" pitchFamily="34" charset="0"/>
                <a:cs typeface="Arial" panose="020B0604020202020204" pitchFamily="34" charset="0"/>
              </a:rPr>
              <a:t>Halkın spora olan ilgisini artıracak proje ve kampanyalar geliştirilecek, spor tesislerine erişim imkânları iyileştirilecektir. </a:t>
            </a:r>
          </a:p>
          <a:p>
            <a:pPr lvl="0"/>
            <a:r>
              <a:rPr lang="tr-TR" sz="4900" b="1" dirty="0">
                <a:latin typeface="Arial" panose="020B0604020202020204" pitchFamily="34" charset="0"/>
                <a:cs typeface="Arial" panose="020B0604020202020204" pitchFamily="34" charset="0"/>
              </a:rPr>
              <a:t>Spor eğitimi, okul öncesinden başlayarak ilk ve ortaöğretim kademelerinde yaygınlaştırılacak, okul spor müsabakaları faaliyet çeşitliliği ile okul spor kulübü sayısı artırılarak çocukların farklı spor branşlarına yönlendirilmesi sağlanacaktır. </a:t>
            </a:r>
          </a:p>
          <a:p>
            <a:pPr lvl="0"/>
            <a:r>
              <a:rPr lang="tr-TR" sz="4900" b="1" dirty="0">
                <a:latin typeface="Arial" panose="020B0604020202020204" pitchFamily="34" charset="0"/>
                <a:cs typeface="Arial" panose="020B0604020202020204" pitchFamily="34" charset="0"/>
              </a:rPr>
              <a:t>Başta engelli vatandaşlar olmak üzere herkesin sportif faaliyetlere katılımı teşvik edilecektir. </a:t>
            </a:r>
          </a:p>
          <a:p>
            <a:pPr lvl="0"/>
            <a:r>
              <a:rPr lang="tr-TR" sz="4900" b="1" dirty="0">
                <a:latin typeface="Arial" panose="020B0604020202020204" pitchFamily="34" charset="0"/>
                <a:cs typeface="Arial" panose="020B0604020202020204" pitchFamily="34" charset="0"/>
              </a:rPr>
              <a:t>Engelli bireylerin spora katılımına yönelik antrenör-öğretmen yeterlilikleri geliştirilecek; zenginleştirilmiş eğitim materyalleri, görsel ve yazılı dokümanlar hazırlanarak uygulamaya konulacaktır. </a:t>
            </a:r>
          </a:p>
          <a:p>
            <a:pPr lvl="0"/>
            <a:r>
              <a:rPr lang="tr-TR" sz="4900" dirty="0">
                <a:latin typeface="Arial" panose="020B0604020202020204" pitchFamily="34" charset="0"/>
                <a:cs typeface="Arial" panose="020B0604020202020204" pitchFamily="34" charset="0"/>
              </a:rPr>
              <a:t>Okul ve mahalle spor kulüplerinin dijital ortamda da entegrasyonu ile bu kulüplerin izleme ve değerlendirme işlemi kolaylaştırılacak ve performans göstergelerinin doğrulanabilir olması sağlanacaktır. </a:t>
            </a:r>
          </a:p>
          <a:p>
            <a:pPr lvl="0"/>
            <a:r>
              <a:rPr lang="tr-TR" sz="4900" b="1" dirty="0">
                <a:latin typeface="Arial" panose="020B0604020202020204" pitchFamily="34" charset="0"/>
                <a:cs typeface="Arial" panose="020B0604020202020204" pitchFamily="34" charset="0"/>
              </a:rPr>
              <a:t>İlköğretim çağındaki öğrencilere yönelik yetenek taraması ile öğrenciler, sportif anlamda başarılı olabileceği branşlara yönlendirilecek, elit sporcu yetiştirilmesi sağlanacak ve yaşam boyu aktif spor katılımını teşvik edecek branş yönlendirmesi yapılacaktır. </a:t>
            </a:r>
          </a:p>
          <a:p>
            <a:pPr lvl="0"/>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821388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4B9D7B2-81F6-4768-A952-5F7E19517DA7}"/>
              </a:ext>
            </a:extLst>
          </p:cNvPr>
          <p:cNvSpPr/>
          <p:nvPr/>
        </p:nvSpPr>
        <p:spPr>
          <a:xfrm>
            <a:off x="3837540" y="149442"/>
            <a:ext cx="4742004" cy="369332"/>
          </a:xfrm>
          <a:prstGeom prst="rect">
            <a:avLst/>
          </a:prstGeom>
        </p:spPr>
        <p:txBody>
          <a:bodyPr wrap="none">
            <a:spAutoFit/>
          </a:bodyPr>
          <a:lstStyle/>
          <a:p>
            <a:r>
              <a:rPr lang="fi-FI" b="1" dirty="0"/>
              <a:t>ONBİRİNCİ KALKINMA PLANI (2019-2023)</a:t>
            </a:r>
            <a:endParaRPr lang="tr-TR" dirty="0"/>
          </a:p>
        </p:txBody>
      </p:sp>
      <p:sp>
        <p:nvSpPr>
          <p:cNvPr id="3" name="Dikdörtgen 2">
            <a:extLst>
              <a:ext uri="{FF2B5EF4-FFF2-40B4-BE49-F238E27FC236}">
                <a16:creationId xmlns:a16="http://schemas.microsoft.com/office/drawing/2014/main" id="{6769B7D4-D980-4D07-9779-2669B16751B5}"/>
              </a:ext>
            </a:extLst>
          </p:cNvPr>
          <p:cNvSpPr/>
          <p:nvPr/>
        </p:nvSpPr>
        <p:spPr>
          <a:xfrm>
            <a:off x="1533379" y="518774"/>
            <a:ext cx="10156873" cy="6186309"/>
          </a:xfrm>
          <a:prstGeom prst="rect">
            <a:avLst/>
          </a:prstGeom>
        </p:spPr>
        <p:txBody>
          <a:bodyPr wrap="square">
            <a:spAutoFit/>
          </a:bodyPr>
          <a:lstStyle/>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Elit kategorisinde yer alma potansiyeli taşıyan sporcuları seçme, yönlendirme ve </a:t>
            </a:r>
            <a:r>
              <a:rPr lang="tr-TR" b="1" dirty="0" err="1">
                <a:latin typeface="Arial" panose="020B0604020202020204" pitchFamily="34" charset="0"/>
                <a:cs typeface="Arial" panose="020B0604020202020204" pitchFamily="34" charset="0"/>
              </a:rPr>
              <a:t>normlandırma</a:t>
            </a:r>
            <a:r>
              <a:rPr lang="tr-TR" b="1" dirty="0">
                <a:latin typeface="Arial" panose="020B0604020202020204" pitchFamily="34" charset="0"/>
                <a:cs typeface="Arial" panose="020B0604020202020204" pitchFamily="34" charset="0"/>
              </a:rPr>
              <a:t> sistemleri geliştirilecektir. </a:t>
            </a:r>
          </a:p>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Ülke genelinde uygulanacak standart yetenek tarama modeli oluşturulacaktır. </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Eğitim kurumlarındaki sportif faaliyetler yeniden düzenlenerek yetenekli sporcuların bireysel gelişimi desteklenecektir.</a:t>
            </a:r>
          </a:p>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Coğrafi konum, iklim ve demografik yapıyı dikkate alan ulusal düzeyde spor tesislerinin yapımı ve etkin kullanılması sağlanacaktır. </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Tesislerin yapımı ve özellikle etkin işletimine dair modeller geliştirilecektir. </a:t>
            </a:r>
          </a:p>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Eğitim kurumları ile kamuya ait spor tesislerinin Gençlik ve Spor Bakanlığı koordinasyonunda ortak kullanıma ve vatandaşların erişimine açılması sağlanacaktır.</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Spor alanına ait veri setleri yeniden yapılandırılarak veri kalitesi artırılacak ve uluslararası karşılaştırmalara imkân veren bir veri altyapısı oluşturulacaktır. </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Uluslararası düzeyde rekabet gücüne sahip yüksek katma değerli spor ürünleri geliştirmeye yönelik çalışmalar başlatılarak ülkemizin dünya spor endüstrisinden aldığı pay artırılacaktır.</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Spor endüstrisi ve teknolojileri alanındaki çalışmalar desteklenecektir. </a:t>
            </a:r>
            <a:r>
              <a:rPr lang="tr-TR" dirty="0"/>
              <a:t>Spor endüstrisinde faaliyette bulunan firmaların bilişim teknolojileri ve e-ticaret uygulamalarının sundukları imkânlardan faydalanılması suretiyle rekabetçi bir yapıya kavuşturulmaları sağlanacaktır. </a:t>
            </a:r>
          </a:p>
          <a:p>
            <a:pPr marL="285750" lvl="0" indent="-285750">
              <a:buFont typeface="Arial" panose="020B0604020202020204" pitchFamily="34" charset="0"/>
              <a:buChar char="•"/>
            </a:pPr>
            <a:r>
              <a:rPr lang="tr-TR" dirty="0"/>
              <a:t>Spor sektöründe mal ve hizmet üretiminde uluslararası kriterlere uygun rekabet şartlarını yerine getirecek marka ve kalite konusunda Ar-Ge çalışmaları gerçekleştirilecektir. </a:t>
            </a:r>
          </a:p>
          <a:p>
            <a:pPr marL="285750" lvl="0" indent="-285750">
              <a:buFont typeface="Arial" panose="020B0604020202020204" pitchFamily="34" charset="0"/>
              <a:buChar char="•"/>
            </a:pPr>
            <a:r>
              <a:rPr lang="tr-TR" dirty="0"/>
              <a:t>Sporcu sağlığı merkezleri, hizmet kalitesi ve çeşitliliği artırılarak yaygınlaştırılacak, spor hekimi ihtiyacının giderilmesine yönelik tedbirler alınacaktır.</a:t>
            </a:r>
          </a:p>
        </p:txBody>
      </p:sp>
    </p:spTree>
    <p:extLst>
      <p:ext uri="{BB962C8B-B14F-4D97-AF65-F5344CB8AC3E}">
        <p14:creationId xmlns:p14="http://schemas.microsoft.com/office/powerpoint/2010/main" val="376644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B79C1B-B0D0-48F0-BE3E-A602D48E2514}"/>
              </a:ext>
            </a:extLst>
          </p:cNvPr>
          <p:cNvSpPr>
            <a:spLocks noGrp="1"/>
          </p:cNvSpPr>
          <p:nvPr>
            <p:ph type="title" idx="4294967295"/>
          </p:nvPr>
        </p:nvSpPr>
        <p:spPr>
          <a:xfrm>
            <a:off x="3279775" y="203200"/>
            <a:ext cx="8912225" cy="684213"/>
          </a:xfrm>
        </p:spPr>
        <p:txBody>
          <a:bodyPr>
            <a:normAutofit/>
          </a:bodyPr>
          <a:lstStyle/>
          <a:p>
            <a:r>
              <a:rPr lang="fi-FI" sz="2800" b="1" dirty="0"/>
              <a:t>ONBİRİNCİ KALKINMA PLANI (2019-2023)</a:t>
            </a:r>
            <a:endParaRPr lang="tr-TR" sz="2800" dirty="0"/>
          </a:p>
        </p:txBody>
      </p:sp>
      <p:sp>
        <p:nvSpPr>
          <p:cNvPr id="4" name="Dikdörtgen 3">
            <a:extLst>
              <a:ext uri="{FF2B5EF4-FFF2-40B4-BE49-F238E27FC236}">
                <a16:creationId xmlns:a16="http://schemas.microsoft.com/office/drawing/2014/main" id="{D8E2BF46-2025-49F5-99B1-B5F6881C702A}"/>
              </a:ext>
            </a:extLst>
          </p:cNvPr>
          <p:cNvSpPr/>
          <p:nvPr/>
        </p:nvSpPr>
        <p:spPr>
          <a:xfrm>
            <a:off x="1434905" y="747528"/>
            <a:ext cx="10398710" cy="8335359"/>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Sporcu sağlığı merkezleri konusunda bölgeler itibarıyla mevcut durum ve ihtiyaç tespiti çalışması yapılacak, ihtiyaca göre yeni merkezlerin kurulması sağlanacaktır.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 hekimi ihtiyacı tespit edilerek yeterli sayıda uzman hekimin yetiştirilmesi sağlanacaktır.</a:t>
            </a:r>
          </a:p>
          <a:p>
            <a:pPr marL="342900" lvl="0" indent="-342900" algn="just">
              <a:spcAft>
                <a:spcPts val="0"/>
              </a:spcAft>
              <a:buFont typeface="Symbol" panose="05050102010706020507" pitchFamily="18" charset="2"/>
              <a:buChar char=""/>
            </a:pPr>
            <a:r>
              <a:rPr lang="tr-TR" b="1" dirty="0">
                <a:latin typeface="Calibri" panose="020F0502020204030204" pitchFamily="34" charset="0"/>
                <a:ea typeface="Calibri" panose="020F0502020204030204" pitchFamily="34" charset="0"/>
                <a:cs typeface="Times New Roman" panose="02020603050405020304" pitchFamily="18" charset="0"/>
              </a:rPr>
              <a:t>Spor turizminin uzun vadeli ve sağlıklı gelişmesini sağlamak üzere bölge potansiyelini ve rekabet gücü yüksek spor branşlarını dikkate alan Türkiye Spor Turizmi Stratejisi hazırlanarak ülkemizin dünya spor turizm pazarından alacağı pay artırılacaktır.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 turizmine elverişli bölgelerin ve alanların tespiti ve değerlendirilmesi için kapsamlı bir envanter analiz çalışması hazırlanarak spor turizmi yol haritası oluşturulacaktır. </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Geleneksel spor dallarının uluslararası düzeyde tanıtımının yapılması ve Türkiye’nin spor organizasyonlarına ev sahipliği yapması suretiyle spor turizminin gelişmesi sağlanacaktır.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Sporun bir iş kolu ve meslek haline getirilerek kayıt dışı istihdamın önlenmesi amacıyla spor sektöründe mesleki yeterlilikler ve alt meslek tanımları belirlenecek, sporun birincil iş kolu rolü güçlendirilecektir. </a:t>
            </a:r>
          </a:p>
          <a:p>
            <a:pPr marL="342900" lvl="0" indent="-342900" algn="just">
              <a:spcAft>
                <a:spcPts val="0"/>
              </a:spcAft>
              <a:buFont typeface="Symbol" panose="05050102010706020507" pitchFamily="18" charset="2"/>
              <a:buChar char=""/>
            </a:pPr>
            <a:r>
              <a:rPr lang="tr-TR" b="1" dirty="0">
                <a:latin typeface="Calibri" panose="020F0502020204030204" pitchFamily="34" charset="0"/>
                <a:ea typeface="Calibri" panose="020F0502020204030204" pitchFamily="34" charset="0"/>
                <a:cs typeface="Times New Roman" panose="02020603050405020304" pitchFamily="18" charset="0"/>
              </a:rPr>
              <a:t>Milli sporcuların ortaöğretim ve yükseköğretim kademesine geçişlerini kolaylaştırıcı düzenlemeler yapılacaktır. </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 liselerinin ve spor bilimleri fakültelerinin öğretim programları güncellenerek spor alanında istihdam imkânları iyileştirilecektir.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Sporla profesyonel olarak ilgilenen bireylerin spor yaşamları sonrasında aktif ve verimli bireyler olarak spora veya başka alanlara katkı vermeleri için mesleki rehberlik uygulamaları oluşturulacaktır.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Antrenörlüğe ilişkin eğitimler mevzuat, yöntemler, eğitim sonrası sınav ve değerlendirme süreçleri yeniden düzenlenecek ve antrenörlüğün niteliği artırılacaktır. </a:t>
            </a:r>
          </a:p>
          <a:p>
            <a:pPr marL="342900" lvl="0" indent="-342900" algn="just">
              <a:spcAft>
                <a:spcPts val="0"/>
              </a:spcAft>
              <a:buFont typeface="Symbol" panose="05050102010706020507" pitchFamily="18" charset="2"/>
              <a:buChar char=""/>
            </a:pPr>
            <a:r>
              <a:rPr lang="tr-TR" b="1" dirty="0">
                <a:latin typeface="Calibri" panose="020F0502020204030204" pitchFamily="34" charset="0"/>
                <a:ea typeface="Calibri" panose="020F0502020204030204" pitchFamily="34" charset="0"/>
                <a:cs typeface="Times New Roman" panose="02020603050405020304" pitchFamily="18" charset="0"/>
              </a:rPr>
              <a:t>Antrenörlük kariyer sistemi hayata geçirilecektir.</a:t>
            </a:r>
          </a:p>
          <a:p>
            <a:pPr algn="just">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7297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87F7AFF-D69A-4641-8775-030EE7B1AA31}"/>
              </a:ext>
            </a:extLst>
          </p:cNvPr>
          <p:cNvSpPr/>
          <p:nvPr/>
        </p:nvSpPr>
        <p:spPr>
          <a:xfrm>
            <a:off x="3724998" y="669946"/>
            <a:ext cx="4742004" cy="369332"/>
          </a:xfrm>
          <a:prstGeom prst="rect">
            <a:avLst/>
          </a:prstGeom>
        </p:spPr>
        <p:txBody>
          <a:bodyPr wrap="none">
            <a:spAutoFit/>
          </a:bodyPr>
          <a:lstStyle/>
          <a:p>
            <a:r>
              <a:rPr lang="fi-FI" b="1" dirty="0"/>
              <a:t>ON BİRİNCİ KALKINMA PLANI (2019-2023)</a:t>
            </a:r>
            <a:endParaRPr lang="tr-TR" dirty="0"/>
          </a:p>
        </p:txBody>
      </p:sp>
      <p:graphicFrame>
        <p:nvGraphicFramePr>
          <p:cNvPr id="4" name="Tablo 3">
            <a:extLst>
              <a:ext uri="{FF2B5EF4-FFF2-40B4-BE49-F238E27FC236}">
                <a16:creationId xmlns:a16="http://schemas.microsoft.com/office/drawing/2014/main" id="{D47642BF-DF84-4E96-A4B1-12DB35327588}"/>
              </a:ext>
            </a:extLst>
          </p:cNvPr>
          <p:cNvGraphicFramePr>
            <a:graphicFrameLocks noGrp="1"/>
          </p:cNvGraphicFramePr>
          <p:nvPr>
            <p:extLst>
              <p:ext uri="{D42A27DB-BD31-4B8C-83A1-F6EECF244321}">
                <p14:modId xmlns:p14="http://schemas.microsoft.com/office/powerpoint/2010/main" val="497406104"/>
              </p:ext>
            </p:extLst>
          </p:nvPr>
        </p:nvGraphicFramePr>
        <p:xfrm>
          <a:off x="2194559" y="1688124"/>
          <a:ext cx="9355016" cy="3165228"/>
        </p:xfrm>
        <a:graphic>
          <a:graphicData uri="http://schemas.openxmlformats.org/drawingml/2006/table">
            <a:tbl>
              <a:tblPr firstRow="1" firstCol="1" bandRow="1">
                <a:tableStyleId>{5C22544A-7EE6-4342-B048-85BDC9FD1C3A}</a:tableStyleId>
              </a:tblPr>
              <a:tblGrid>
                <a:gridCol w="7274866">
                  <a:extLst>
                    <a:ext uri="{9D8B030D-6E8A-4147-A177-3AD203B41FA5}">
                      <a16:colId xmlns:a16="http://schemas.microsoft.com/office/drawing/2014/main" val="3181350520"/>
                    </a:ext>
                  </a:extLst>
                </a:gridCol>
                <a:gridCol w="966592">
                  <a:extLst>
                    <a:ext uri="{9D8B030D-6E8A-4147-A177-3AD203B41FA5}">
                      <a16:colId xmlns:a16="http://schemas.microsoft.com/office/drawing/2014/main" val="4208720693"/>
                    </a:ext>
                  </a:extLst>
                </a:gridCol>
                <a:gridCol w="1113558">
                  <a:extLst>
                    <a:ext uri="{9D8B030D-6E8A-4147-A177-3AD203B41FA5}">
                      <a16:colId xmlns:a16="http://schemas.microsoft.com/office/drawing/2014/main" val="2493169262"/>
                    </a:ext>
                  </a:extLst>
                </a:gridCol>
              </a:tblGrid>
              <a:tr h="278790">
                <a:tc gridSpan="3">
                  <a:txBody>
                    <a:bodyPr/>
                    <a:lstStyle/>
                    <a:p>
                      <a:pPr algn="ctr">
                        <a:lnSpc>
                          <a:spcPct val="115000"/>
                        </a:lnSpc>
                        <a:spcAft>
                          <a:spcPts val="0"/>
                        </a:spcAft>
                      </a:pPr>
                      <a:r>
                        <a:rPr lang="tr-TR" sz="1400" dirty="0">
                          <a:effectLst/>
                        </a:rPr>
                        <a:t>Çizelge 1. </a:t>
                      </a:r>
                      <a:r>
                        <a:rPr lang="tr-TR" sz="1400" dirty="0" err="1">
                          <a:effectLst/>
                        </a:rPr>
                        <a:t>Onbirinci</a:t>
                      </a:r>
                      <a:r>
                        <a:rPr lang="tr-TR" sz="1400" dirty="0">
                          <a:effectLst/>
                        </a:rPr>
                        <a:t> kalkınma Planı Spor Hedefleri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206671796"/>
                  </a:ext>
                </a:extLst>
              </a:tr>
              <a:tr h="278944">
                <a:tc>
                  <a:txBody>
                    <a:bodyPr/>
                    <a:lstStyle/>
                    <a:p>
                      <a:pPr algn="just">
                        <a:lnSpc>
                          <a:spcPct val="115000"/>
                        </a:lnSpc>
                        <a:spcAft>
                          <a:spcPts val="0"/>
                        </a:spcAft>
                      </a:pPr>
                      <a:r>
                        <a:rPr lang="tr-TR" sz="1400" dirty="0">
                          <a:effectLst/>
                        </a:rPr>
                        <a:t>Yıl</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2018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2023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1660099"/>
                  </a:ext>
                </a:extLst>
              </a:tr>
              <a:tr h="278944">
                <a:tc>
                  <a:txBody>
                    <a:bodyPr/>
                    <a:lstStyle/>
                    <a:p>
                      <a:pPr algn="just">
                        <a:lnSpc>
                          <a:spcPct val="115000"/>
                        </a:lnSpc>
                        <a:spcAft>
                          <a:spcPts val="0"/>
                        </a:spcAft>
                      </a:pPr>
                      <a:r>
                        <a:rPr lang="tr-TR" sz="1400" dirty="0">
                          <a:effectLst/>
                        </a:rPr>
                        <a:t>Tesislerden Yararlanan Kişi Sayısı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8.500.000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15.000.000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7770875"/>
                  </a:ext>
                </a:extLst>
              </a:tr>
              <a:tr h="577195">
                <a:tc>
                  <a:txBody>
                    <a:bodyPr/>
                    <a:lstStyle/>
                    <a:p>
                      <a:pPr algn="just">
                        <a:lnSpc>
                          <a:spcPct val="115000"/>
                        </a:lnSpc>
                        <a:spcAft>
                          <a:spcPts val="0"/>
                        </a:spcAft>
                      </a:pPr>
                      <a:r>
                        <a:rPr lang="tr-TR" sz="1400" dirty="0">
                          <a:effectLst/>
                        </a:rPr>
                        <a:t>Sportif Yetenek Taramasına Katılan Genç/Öğrenci Sayısı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1.000.000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1.500.000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3403088"/>
                  </a:ext>
                </a:extLst>
              </a:tr>
              <a:tr h="875755">
                <a:tc>
                  <a:txBody>
                    <a:bodyPr/>
                    <a:lstStyle/>
                    <a:p>
                      <a:pPr algn="just">
                        <a:lnSpc>
                          <a:spcPct val="115000"/>
                        </a:lnSpc>
                        <a:spcAft>
                          <a:spcPts val="0"/>
                        </a:spcAft>
                      </a:pPr>
                      <a:r>
                        <a:rPr lang="tr-TR" sz="1400" dirty="0">
                          <a:effectLst/>
                        </a:rPr>
                        <a:t>Uluslararası Müsabakalarda Kazanılan Madalya Sayısı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5.739</a:t>
                      </a:r>
                    </a:p>
                    <a:p>
                      <a:pPr algn="just">
                        <a:lnSpc>
                          <a:spcPct val="115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8425" algn="just">
                        <a:lnSpc>
                          <a:spcPct val="115000"/>
                        </a:lnSpc>
                        <a:spcAft>
                          <a:spcPts val="0"/>
                        </a:spcAft>
                      </a:pPr>
                      <a:r>
                        <a:rPr lang="tr-TR" sz="1400">
                          <a:effectLst/>
                        </a:rPr>
                        <a:t>13.400 </a:t>
                      </a:r>
                    </a:p>
                    <a:p>
                      <a:pPr algn="just">
                        <a:lnSpc>
                          <a:spcPct val="115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0376944"/>
                  </a:ext>
                </a:extLst>
              </a:tr>
              <a:tr h="875600">
                <a:tc gridSpan="3">
                  <a:txBody>
                    <a:bodyPr/>
                    <a:lstStyle/>
                    <a:p>
                      <a:pPr algn="just">
                        <a:lnSpc>
                          <a:spcPct val="115000"/>
                        </a:lnSpc>
                        <a:spcAft>
                          <a:spcPts val="0"/>
                        </a:spcAft>
                      </a:pPr>
                      <a:r>
                        <a:rPr lang="tr-TR" sz="1400" dirty="0">
                          <a:effectLst/>
                        </a:rPr>
                        <a:t>  Kaynak: 2018 yılı verileri Gençlik ve Spor Bakanlığına aittir. 2023 yılı verileri On Birinci Kalkınma  Planı tahminleridir.</a:t>
                      </a:r>
                    </a:p>
                    <a:p>
                      <a:pPr marL="98425" algn="just">
                        <a:lnSpc>
                          <a:spcPct val="115000"/>
                        </a:lnSpc>
                        <a:spcAft>
                          <a:spcPts val="0"/>
                        </a:spcAft>
                      </a:pPr>
                      <a:r>
                        <a:rPr lang="tr-TR" sz="1400" dirty="0">
                          <a:effectLst/>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226577538"/>
                  </a:ext>
                </a:extLst>
              </a:tr>
            </a:tbl>
          </a:graphicData>
        </a:graphic>
      </p:graphicFrame>
    </p:spTree>
    <p:extLst>
      <p:ext uri="{BB962C8B-B14F-4D97-AF65-F5344CB8AC3E}">
        <p14:creationId xmlns:p14="http://schemas.microsoft.com/office/powerpoint/2010/main" val="153947214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98</TotalTime>
  <Words>1190</Words>
  <Application>Microsoft Office PowerPoint</Application>
  <PresentationFormat>Geniş ekran</PresentationFormat>
  <Paragraphs>74</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Symbol</vt:lpstr>
      <vt:lpstr>Wingdings 3</vt:lpstr>
      <vt:lpstr>Duman</vt:lpstr>
      <vt:lpstr>Beşinci Kalkınma Planı (1985-1989)</vt:lpstr>
      <vt:lpstr>Altıncı Kalkınma Planı (1990-1994)</vt:lpstr>
      <vt:lpstr>Yedinci Kalkınma Planı (1995- 2000)</vt:lpstr>
      <vt:lpstr>Sekizinci Kalkınma Planı (2001–2005)</vt:lpstr>
      <vt:lpstr>Onuncu Kalkınma Planı (2014 – 2018)</vt:lpstr>
      <vt:lpstr>ONBİRİNCİ KALKINMA PLANI (2019-2023)</vt:lpstr>
      <vt:lpstr>PowerPoint Sunusu</vt:lpstr>
      <vt:lpstr>ONBİRİNCİ KALKINMA PLANI (2019-2023)</vt:lpstr>
      <vt:lpstr>PowerPoint Sunusu</vt:lpstr>
      <vt:lpstr>KALKINMA PLANLARINI DEĞERLENDİRME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FUTBOLDA PROFESYONELLİK DÖNEMİ </dc:title>
  <dc:creator>Oğuz Özbek</dc:creator>
  <cp:lastModifiedBy>Oguz.Ozbek</cp:lastModifiedBy>
  <cp:revision>18</cp:revision>
  <dcterms:created xsi:type="dcterms:W3CDTF">2017-11-23T19:04:17Z</dcterms:created>
  <dcterms:modified xsi:type="dcterms:W3CDTF">2020-04-23T10:00:25Z</dcterms:modified>
</cp:coreProperties>
</file>