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69" r:id="rId4"/>
    <p:sldId id="256" r:id="rId5"/>
    <p:sldId id="272" r:id="rId6"/>
    <p:sldId id="273" r:id="rId7"/>
    <p:sldId id="274" r:id="rId8"/>
    <p:sldId id="275" r:id="rId9"/>
    <p:sldId id="259" r:id="rId10"/>
    <p:sldId id="258" r:id="rId11"/>
    <p:sldId id="260" r:id="rId12"/>
    <p:sldId id="271" r:id="rId13"/>
    <p:sldId id="265" r:id="rId14"/>
    <p:sldId id="276" r:id="rId15"/>
    <p:sldId id="263" r:id="rId16"/>
    <p:sldId id="264" r:id="rId17"/>
    <p:sldId id="277" r:id="rId18"/>
    <p:sldId id="282" r:id="rId19"/>
    <p:sldId id="278" r:id="rId20"/>
    <p:sldId id="279" r:id="rId21"/>
    <p:sldId id="280" r:id="rId22"/>
    <p:sldId id="281" r:id="rId23"/>
    <p:sldId id="262" r:id="rId24"/>
    <p:sldId id="284" r:id="rId25"/>
    <p:sldId id="285" r:id="rId26"/>
    <p:sldId id="286" r:id="rId27"/>
    <p:sldId id="283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3FE8-9644-42DF-914D-856794CA547A}" type="datetimeFigureOut">
              <a:rPr lang="tr-TR" smtClean="0"/>
              <a:t>12.04.2021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AD3E-265E-4297-A56D-9ED2F9306A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158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3FE8-9644-42DF-914D-856794CA547A}" type="datetimeFigureOut">
              <a:rPr lang="tr-TR" smtClean="0"/>
              <a:t>12.04.2021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AD3E-265E-4297-A56D-9ED2F9306A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578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3FE8-9644-42DF-914D-856794CA547A}" type="datetimeFigureOut">
              <a:rPr lang="tr-TR" smtClean="0"/>
              <a:t>12.04.2021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AD3E-265E-4297-A56D-9ED2F9306A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9978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703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271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10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572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606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012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315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60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3FE8-9644-42DF-914D-856794CA547A}" type="datetimeFigureOut">
              <a:rPr lang="tr-TR" smtClean="0"/>
              <a:t>12.04.2021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AD3E-265E-4297-A56D-9ED2F9306A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6991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430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250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337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0024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530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869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230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580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93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3FE8-9644-42DF-914D-856794CA547A}" type="datetimeFigureOut">
              <a:rPr lang="tr-TR" smtClean="0"/>
              <a:t>12.04.2021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AD3E-265E-4297-A56D-9ED2F9306A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172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3FE8-9644-42DF-914D-856794CA547A}" type="datetimeFigureOut">
              <a:rPr lang="tr-TR" smtClean="0"/>
              <a:t>12.04.2021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AD3E-265E-4297-A56D-9ED2F9306A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162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3FE8-9644-42DF-914D-856794CA547A}" type="datetimeFigureOut">
              <a:rPr lang="tr-TR" smtClean="0"/>
              <a:t>12.04.2021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AD3E-265E-4297-A56D-9ED2F9306A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770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3FE8-9644-42DF-914D-856794CA547A}" type="datetimeFigureOut">
              <a:rPr lang="tr-TR" smtClean="0"/>
              <a:t>12.04.2021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AD3E-265E-4297-A56D-9ED2F9306A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238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3FE8-9644-42DF-914D-856794CA547A}" type="datetimeFigureOut">
              <a:rPr lang="tr-TR" smtClean="0"/>
              <a:t>12.04.2021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AD3E-265E-4297-A56D-9ED2F9306A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681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3FE8-9644-42DF-914D-856794CA547A}" type="datetimeFigureOut">
              <a:rPr lang="tr-TR" smtClean="0"/>
              <a:t>12.04.2021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AD3E-265E-4297-A56D-9ED2F9306A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908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3FE8-9644-42DF-914D-856794CA547A}" type="datetimeFigureOut">
              <a:rPr lang="tr-TR" smtClean="0"/>
              <a:t>12.04.2021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AD3E-265E-4297-A56D-9ED2F9306A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626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43FE8-9644-42DF-914D-856794CA547A}" type="datetimeFigureOut">
              <a:rPr lang="tr-TR" smtClean="0"/>
              <a:t>12.04.2021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AD3E-265E-4297-A56D-9ED2F9306A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870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5D57-6BD6-4107-804F-E3D851326043}" type="datetimeFigureOut"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12.04.2021</a:t>
            </a:fld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2F58-E07C-4CB5-81B5-3F4207A0ABA7}" type="slidenum"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404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4956" y="2964873"/>
            <a:ext cx="8825657" cy="745707"/>
          </a:xfrm>
        </p:spPr>
        <p:txBody>
          <a:bodyPr/>
          <a:lstStyle/>
          <a:p>
            <a:pPr algn="ctr"/>
            <a:r>
              <a:rPr lang="tr-TR" dirty="0" smtClean="0"/>
              <a:t>LASER THERAPY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54956" y="3710580"/>
            <a:ext cx="8825658" cy="860400"/>
          </a:xfrm>
        </p:spPr>
        <p:txBody>
          <a:bodyPr/>
          <a:lstStyle/>
          <a:p>
            <a:pPr algn="ctr"/>
            <a:r>
              <a:rPr lang="tr-TR" cap="none" dirty="0" smtClean="0"/>
              <a:t>Dr. Pınar Can </a:t>
            </a:r>
          </a:p>
          <a:p>
            <a:pPr algn="ctr"/>
            <a:r>
              <a:rPr lang="tr-TR" cap="none" dirty="0" smtClean="0"/>
              <a:t>pcan@ankara.edu.tr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291240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00294" y="1471027"/>
            <a:ext cx="5893234" cy="4514136"/>
          </a:xfrm>
        </p:spPr>
        <p:txBody>
          <a:bodyPr>
            <a:normAutofit/>
          </a:bodyPr>
          <a:lstStyle/>
          <a:p>
            <a:r>
              <a:rPr lang="tr-TR" sz="2400" dirty="0"/>
              <a:t>Reduced cyclooxygenase and prostaglandin E</a:t>
            </a:r>
            <a:r>
              <a:rPr lang="tr-TR" sz="2400" baseline="-25000" dirty="0"/>
              <a:t>2</a:t>
            </a:r>
            <a:r>
              <a:rPr lang="tr-TR" sz="2400" dirty="0"/>
              <a:t> production (antiinflammatory effects</a:t>
            </a:r>
            <a:r>
              <a:rPr lang="tr-TR" sz="2400" dirty="0" smtClean="0"/>
              <a:t>)</a:t>
            </a:r>
          </a:p>
          <a:p>
            <a:r>
              <a:rPr lang="tr-TR" sz="2400" dirty="0" smtClean="0"/>
              <a:t>Increases </a:t>
            </a:r>
            <a:r>
              <a:rPr lang="tr-TR" sz="2400" dirty="0"/>
              <a:t>the release of fibroblast growth factor </a:t>
            </a:r>
            <a:r>
              <a:rPr lang="tr-TR" sz="2400" dirty="0" smtClean="0"/>
              <a:t>and </a:t>
            </a:r>
            <a:r>
              <a:rPr lang="tr-TR" sz="2400" dirty="0"/>
              <a:t>the synthesis of collagen</a:t>
            </a:r>
            <a:r>
              <a:rPr lang="tr-TR" sz="2400" dirty="0" smtClean="0"/>
              <a:t>. </a:t>
            </a:r>
          </a:p>
          <a:p>
            <a:r>
              <a:rPr lang="tr-TR" sz="2400" dirty="0"/>
              <a:t>Neurochemically, laser application has been shown to increase the metabolism of endogenous opiates, acetylcholine and serotonin</a:t>
            </a:r>
            <a:r>
              <a:rPr lang="tr-TR" sz="2400" dirty="0" smtClean="0"/>
              <a:t>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6" b="16162"/>
          <a:stretch/>
        </p:blipFill>
        <p:spPr>
          <a:xfrm>
            <a:off x="7312169" y="1191491"/>
            <a:ext cx="3857625" cy="461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53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2140295" y="942110"/>
            <a:ext cx="7460905" cy="5535070"/>
            <a:chOff x="2140295" y="942110"/>
            <a:chExt cx="7460905" cy="5535070"/>
          </a:xfrm>
        </p:grpSpPr>
        <p:pic>
          <p:nvPicPr>
            <p:cNvPr id="1026" name="Picture 2" descr="http://www.woodhavenanimalhealth.com/wp-content/uploads/2019/02/153606683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0295" y="942110"/>
              <a:ext cx="7460905" cy="5319626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3" name="Dikdörtgen 2"/>
            <p:cNvSpPr/>
            <p:nvPr/>
          </p:nvSpPr>
          <p:spPr>
            <a:xfrm>
              <a:off x="4336473" y="6261736"/>
              <a:ext cx="374072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800" dirty="0" smtClean="0"/>
                <a:t>https://litecure-assets.s3.amazonaws.com/images/1536066833.png</a:t>
              </a:r>
              <a:endParaRPr lang="tr-T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46093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1513778" y="364473"/>
            <a:ext cx="9464221" cy="6153150"/>
            <a:chOff x="1153560" y="392182"/>
            <a:chExt cx="9464221" cy="6153150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3560" y="392182"/>
              <a:ext cx="9248775" cy="6153150"/>
            </a:xfrm>
            <a:prstGeom prst="rect">
              <a:avLst/>
            </a:prstGeom>
          </p:spPr>
        </p:pic>
        <p:sp>
          <p:nvSpPr>
            <p:cNvPr id="3" name="Dikdörtgen 2"/>
            <p:cNvSpPr/>
            <p:nvPr/>
          </p:nvSpPr>
          <p:spPr>
            <a:xfrm rot="16200000">
              <a:off x="8411095" y="3361034"/>
              <a:ext cx="419792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800" dirty="0" smtClean="0"/>
                <a:t>https://respondsystems.com/wp-content/uploads/2015/12/equine_conditions.jpg</a:t>
              </a:r>
              <a:endParaRPr lang="tr-T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79842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2367" y="953927"/>
            <a:ext cx="8947522" cy="697209"/>
          </a:xfrm>
        </p:spPr>
        <p:txBody>
          <a:bodyPr/>
          <a:lstStyle/>
          <a:p>
            <a:r>
              <a:rPr lang="tr-TR" sz="3200" dirty="0" smtClean="0"/>
              <a:t>Clinical Application of Laser Therapy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2367" y="1651136"/>
            <a:ext cx="6031778" cy="4195481"/>
          </a:xfrm>
        </p:spPr>
        <p:txBody>
          <a:bodyPr>
            <a:normAutofit fontScale="92500" lnSpcReduction="10000"/>
          </a:bodyPr>
          <a:lstStyle/>
          <a:p>
            <a:r>
              <a:rPr lang="tr-TR" sz="2400" dirty="0">
                <a:solidFill>
                  <a:srgbClr val="FFFF00"/>
                </a:solidFill>
              </a:rPr>
              <a:t>Wound Healing</a:t>
            </a:r>
          </a:p>
          <a:p>
            <a:pPr marL="0" indent="0">
              <a:buNone/>
            </a:pPr>
            <a:r>
              <a:rPr lang="tr-TR" sz="2400" dirty="0" smtClean="0"/>
              <a:t>	• </a:t>
            </a:r>
            <a:r>
              <a:rPr lang="tr-TR" sz="2400" dirty="0"/>
              <a:t>Fibroblast stimulation</a:t>
            </a:r>
          </a:p>
          <a:p>
            <a:pPr marL="0" indent="0">
              <a:buNone/>
            </a:pPr>
            <a:r>
              <a:rPr lang="tr-TR" sz="2400" dirty="0" smtClean="0"/>
              <a:t>	• </a:t>
            </a:r>
            <a:r>
              <a:rPr lang="tr-TR" sz="2400" dirty="0"/>
              <a:t>Capillary formation and angiogenesis</a:t>
            </a:r>
          </a:p>
          <a:p>
            <a:pPr marL="0" indent="0">
              <a:buNone/>
            </a:pPr>
            <a:r>
              <a:rPr lang="tr-TR" sz="2400" dirty="0" smtClean="0"/>
              <a:t>	• </a:t>
            </a:r>
            <a:r>
              <a:rPr lang="tr-TR" sz="2400" dirty="0"/>
              <a:t>Collagen formation</a:t>
            </a:r>
          </a:p>
          <a:p>
            <a:pPr marL="0" indent="0">
              <a:buNone/>
            </a:pPr>
            <a:r>
              <a:rPr lang="tr-TR" sz="2400" dirty="0" smtClean="0"/>
              <a:t>	• </a:t>
            </a:r>
            <a:r>
              <a:rPr lang="tr-TR" sz="2400" dirty="0"/>
              <a:t>Enhanced </a:t>
            </a:r>
            <a:r>
              <a:rPr lang="tr-TR" sz="2400" dirty="0" smtClean="0"/>
              <a:t>ATP, </a:t>
            </a:r>
            <a:r>
              <a:rPr lang="tr-TR" sz="2400" dirty="0"/>
              <a:t>protein, and growth </a:t>
            </a:r>
            <a:r>
              <a:rPr lang="tr-TR" sz="2400" dirty="0" smtClean="0"/>
              <a:t>factor </a:t>
            </a:r>
          </a:p>
          <a:p>
            <a:pPr marL="0" indent="0">
              <a:buNone/>
            </a:pPr>
            <a:r>
              <a:rPr lang="tr-TR" sz="2400" dirty="0"/>
              <a:t>	</a:t>
            </a:r>
            <a:r>
              <a:rPr lang="tr-TR" sz="2400" dirty="0" smtClean="0"/>
              <a:t>• </a:t>
            </a:r>
            <a:r>
              <a:rPr lang="tr-TR" sz="2400" dirty="0"/>
              <a:t>Vasodilation</a:t>
            </a:r>
          </a:p>
          <a:p>
            <a:pPr marL="0" indent="0">
              <a:buNone/>
            </a:pPr>
            <a:r>
              <a:rPr lang="tr-TR" sz="2400" dirty="0" smtClean="0"/>
              <a:t>	• </a:t>
            </a:r>
            <a:r>
              <a:rPr lang="tr-TR" sz="2400" dirty="0"/>
              <a:t>Lymphatic drainage</a:t>
            </a:r>
          </a:p>
          <a:p>
            <a:pPr marL="0" indent="0">
              <a:buNone/>
            </a:pPr>
            <a:r>
              <a:rPr lang="tr-TR" sz="2400" dirty="0" smtClean="0"/>
              <a:t>	• </a:t>
            </a:r>
            <a:r>
              <a:rPr lang="tr-TR" sz="2400" dirty="0"/>
              <a:t>Potential inhibition of wound healing </a:t>
            </a:r>
            <a:r>
              <a:rPr lang="tr-TR" sz="2400" dirty="0" smtClean="0"/>
              <a:t>at 	   high doses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93"/>
          <a:stretch/>
        </p:blipFill>
        <p:spPr>
          <a:xfrm>
            <a:off x="7403523" y="1651136"/>
            <a:ext cx="4095750" cy="438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23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1282448" y="1372183"/>
            <a:ext cx="9753600" cy="4530269"/>
            <a:chOff x="1199321" y="1192074"/>
            <a:chExt cx="9753600" cy="4530269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9321" y="1192074"/>
              <a:ext cx="9753600" cy="4314825"/>
            </a:xfrm>
            <a:prstGeom prst="rect">
              <a:avLst/>
            </a:prstGeom>
          </p:spPr>
        </p:pic>
        <p:sp>
          <p:nvSpPr>
            <p:cNvPr id="3" name="Dikdörtgen 2"/>
            <p:cNvSpPr/>
            <p:nvPr/>
          </p:nvSpPr>
          <p:spPr>
            <a:xfrm>
              <a:off x="2729346" y="5506899"/>
              <a:ext cx="717665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800" dirty="0" smtClean="0"/>
                <a:t>https://cdn.shopify.com/s/files/1/0665/0095/files/Laser-Horse-Pics_df34aa45-914c-4593-822f-9806967d9260_1024x1024.jpg?10030085714472510728</a:t>
              </a:r>
              <a:endParaRPr lang="tr-T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8644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1548095" y="345913"/>
            <a:ext cx="8941357" cy="6286163"/>
            <a:chOff x="1451113" y="179658"/>
            <a:chExt cx="8941357" cy="6286163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1113" y="179658"/>
              <a:ext cx="8941357" cy="5978386"/>
            </a:xfrm>
            <a:prstGeom prst="rect">
              <a:avLst/>
            </a:prstGeom>
          </p:spPr>
        </p:pic>
        <p:sp>
          <p:nvSpPr>
            <p:cNvPr id="2" name="Dikdörtgen 1"/>
            <p:cNvSpPr/>
            <p:nvPr/>
          </p:nvSpPr>
          <p:spPr>
            <a:xfrm>
              <a:off x="1871924" y="6158044"/>
              <a:ext cx="85205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 smtClean="0"/>
                <a:t>https://images.squarespace-cdn.com/content/v1/5e9b70d660b284611b6761ee/1591846026431-4HY1BRQ7STSCBZP0WGZJ/ke17ZwdGBToddI8pDm48kCfpvOXczDhOQkbnd0wqFHpZw-zPPgdn4jUwVcJE1ZvWQUxwkmyExglNqGp0IvTJZUJFbgE-7XRK3dMEBRBhUpwk3e6tswcJUcQp3k3SR41pUcjGGmD7HwqPDxMFHpunIgM_Y9ZtngDYGaDaWGAnk34/Laser+Therapy+Patient.jpg?format=750w</a:t>
              </a:r>
              <a:endParaRPr lang="tr-TR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33399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0076" y="1561402"/>
            <a:ext cx="6710651" cy="3821408"/>
          </a:xfrm>
        </p:spPr>
        <p:txBody>
          <a:bodyPr>
            <a:normAutofit fontScale="92500"/>
          </a:bodyPr>
          <a:lstStyle/>
          <a:p>
            <a:r>
              <a:rPr lang="tr-TR" sz="2400" dirty="0">
                <a:solidFill>
                  <a:srgbClr val="FFFF00"/>
                </a:solidFill>
              </a:rPr>
              <a:t>Bone and Cartilage</a:t>
            </a:r>
          </a:p>
          <a:p>
            <a:pPr marL="0" indent="0">
              <a:buNone/>
            </a:pPr>
            <a:r>
              <a:rPr lang="tr-TR" sz="2400" dirty="0" smtClean="0"/>
              <a:t>	• </a:t>
            </a:r>
            <a:r>
              <a:rPr lang="tr-TR" sz="2400" dirty="0"/>
              <a:t>Enhanced early bone repair</a:t>
            </a:r>
          </a:p>
          <a:p>
            <a:pPr marL="0" indent="0">
              <a:buNone/>
            </a:pPr>
            <a:r>
              <a:rPr lang="tr-TR" sz="2400" dirty="0" smtClean="0"/>
              <a:t>	• </a:t>
            </a:r>
            <a:r>
              <a:rPr lang="tr-TR" sz="2400" dirty="0"/>
              <a:t>Increased collagen deposition and bone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  trabeculae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	• </a:t>
            </a:r>
            <a:r>
              <a:rPr lang="tr-TR" sz="2400" dirty="0"/>
              <a:t>Adjunct to treatment of osteomyelitis</a:t>
            </a:r>
          </a:p>
          <a:p>
            <a:pPr marL="0" indent="0">
              <a:buNone/>
            </a:pPr>
            <a:r>
              <a:rPr lang="tr-TR" sz="2400" dirty="0" smtClean="0"/>
              <a:t>	• </a:t>
            </a:r>
            <a:r>
              <a:rPr lang="tr-TR" sz="2400" dirty="0"/>
              <a:t>Fibrous healing of cartilaginous defects</a:t>
            </a:r>
          </a:p>
          <a:p>
            <a:pPr marL="0" indent="0">
              <a:buNone/>
            </a:pPr>
            <a:r>
              <a:rPr lang="tr-TR" sz="2400" dirty="0" smtClean="0"/>
              <a:t>	• </a:t>
            </a:r>
            <a:r>
              <a:rPr lang="tr-TR" sz="2400" dirty="0"/>
              <a:t>Improved maintenance of cartilage in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  immobilized </a:t>
            </a:r>
            <a:r>
              <a:rPr lang="tr-TR" sz="2400" dirty="0"/>
              <a:t>joints</a:t>
            </a:r>
          </a:p>
        </p:txBody>
      </p:sp>
      <p:grpSp>
        <p:nvGrpSpPr>
          <p:cNvPr id="5" name="Grup 4"/>
          <p:cNvGrpSpPr/>
          <p:nvPr/>
        </p:nvGrpSpPr>
        <p:grpSpPr>
          <a:xfrm>
            <a:off x="7550727" y="1561402"/>
            <a:ext cx="4302839" cy="4445242"/>
            <a:chOff x="7550727" y="1561402"/>
            <a:chExt cx="4302839" cy="4445242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0727" y="1561402"/>
              <a:ext cx="4302839" cy="4229798"/>
            </a:xfrm>
            <a:prstGeom prst="rect">
              <a:avLst/>
            </a:prstGeom>
          </p:spPr>
        </p:pic>
        <p:sp>
          <p:nvSpPr>
            <p:cNvPr id="4" name="Dikdörtgen 3"/>
            <p:cNvSpPr/>
            <p:nvPr/>
          </p:nvSpPr>
          <p:spPr>
            <a:xfrm>
              <a:off x="7734800" y="5791200"/>
              <a:ext cx="393469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800" dirty="0"/>
                <a:t>https://www.klaser.eu/wp-content/uploads/2018/04/Cube-4-VET-2.0-813x800.jpg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4061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1804097" y="312594"/>
            <a:ext cx="8572958" cy="6318993"/>
            <a:chOff x="1720970" y="215612"/>
            <a:chExt cx="8572958" cy="6318993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 rotWithShape="1">
            <a:blip r:embed="rId2"/>
            <a:srcRect b="3829"/>
            <a:stretch/>
          </p:blipFill>
          <p:spPr>
            <a:xfrm>
              <a:off x="1720970" y="215612"/>
              <a:ext cx="8572958" cy="5949661"/>
            </a:xfrm>
            <a:prstGeom prst="rect">
              <a:avLst/>
            </a:prstGeom>
          </p:spPr>
        </p:pic>
        <p:sp>
          <p:nvSpPr>
            <p:cNvPr id="3" name="Metin kutusu 2"/>
            <p:cNvSpPr txBox="1"/>
            <p:nvPr/>
          </p:nvSpPr>
          <p:spPr>
            <a:xfrm>
              <a:off x="4849090" y="6165273"/>
              <a:ext cx="19396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chemeClr val="bg1"/>
                  </a:solidFill>
                </a:rPr>
                <a:t>Kim et al., 2012</a:t>
              </a:r>
              <a:endParaRPr lang="tr-TR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9893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0077" y="1556395"/>
            <a:ext cx="6641378" cy="3765990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FFFF00"/>
                </a:solidFill>
              </a:rPr>
              <a:t>Arthritis</a:t>
            </a:r>
          </a:p>
          <a:p>
            <a:pPr marL="0" indent="0">
              <a:buNone/>
            </a:pPr>
            <a:r>
              <a:rPr lang="tr-TR" sz="2400" dirty="0" smtClean="0"/>
              <a:t>	• </a:t>
            </a:r>
            <a:r>
              <a:rPr lang="tr-TR" sz="2400" dirty="0"/>
              <a:t>Inhibition of inflammation</a:t>
            </a:r>
          </a:p>
          <a:p>
            <a:pPr marL="0" indent="0">
              <a:buNone/>
            </a:pPr>
            <a:r>
              <a:rPr lang="tr-TR" sz="2400" dirty="0" smtClean="0"/>
              <a:t>	• </a:t>
            </a:r>
            <a:r>
              <a:rPr lang="tr-TR" sz="2400" dirty="0"/>
              <a:t>Inhibition of </a:t>
            </a:r>
            <a:r>
              <a:rPr lang="tr-TR" sz="2400" dirty="0" smtClean="0"/>
              <a:t>COX-2 </a:t>
            </a:r>
            <a:r>
              <a:rPr lang="tr-TR" sz="2400" dirty="0"/>
              <a:t>enzyme and </a:t>
            </a:r>
          </a:p>
          <a:p>
            <a:pPr marL="0" indent="0">
              <a:buNone/>
            </a:pPr>
            <a:r>
              <a:rPr lang="tr-TR" sz="2400" dirty="0" smtClean="0"/>
              <a:t>        prostaglandins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	• </a:t>
            </a:r>
            <a:r>
              <a:rPr lang="tr-TR" sz="2400" dirty="0"/>
              <a:t>Reduced pain</a:t>
            </a:r>
          </a:p>
          <a:p>
            <a:pPr marL="0" indent="0">
              <a:buNone/>
            </a:pPr>
            <a:r>
              <a:rPr lang="tr-TR" sz="2400" dirty="0" smtClean="0"/>
              <a:t>	• </a:t>
            </a:r>
            <a:r>
              <a:rPr lang="tr-TR" sz="2400" dirty="0"/>
              <a:t>Possible reduction of </a:t>
            </a:r>
            <a:r>
              <a:rPr lang="tr-TR" sz="2400" dirty="0" err="1"/>
              <a:t>morning</a:t>
            </a:r>
            <a:r>
              <a:rPr lang="tr-TR" sz="2400" dirty="0"/>
              <a:t> </a:t>
            </a:r>
            <a:r>
              <a:rPr lang="tr-TR" sz="2400" dirty="0" err="1" smtClean="0"/>
              <a:t>stiffness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   in </a:t>
            </a:r>
            <a:r>
              <a:rPr lang="tr-TR" sz="2400" dirty="0" smtClean="0"/>
              <a:t>rheumatoid arthritis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5" y="622299"/>
            <a:ext cx="4225636" cy="563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88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8405" y="1789680"/>
            <a:ext cx="5879378" cy="3946101"/>
          </a:xfrm>
        </p:spPr>
        <p:txBody>
          <a:bodyPr>
            <a:normAutofit fontScale="92500"/>
          </a:bodyPr>
          <a:lstStyle/>
          <a:p>
            <a:r>
              <a:rPr lang="tr-TR" sz="2400" dirty="0">
                <a:solidFill>
                  <a:srgbClr val="FFFF00"/>
                </a:solidFill>
              </a:rPr>
              <a:t>Ligament and Tendon </a:t>
            </a:r>
          </a:p>
          <a:p>
            <a:pPr marL="0" indent="0">
              <a:buNone/>
            </a:pPr>
            <a:r>
              <a:rPr lang="tr-TR" sz="2400" dirty="0" smtClean="0"/>
              <a:t>	• </a:t>
            </a:r>
            <a:r>
              <a:rPr lang="tr-TR" sz="2400" dirty="0"/>
              <a:t>Pain reduction in acute </a:t>
            </a:r>
            <a:r>
              <a:rPr lang="tr-TR" sz="2400" dirty="0" smtClean="0"/>
              <a:t>tendinitis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	• </a:t>
            </a:r>
            <a:r>
              <a:rPr lang="tr-TR" sz="2400" dirty="0"/>
              <a:t>Improvement with </a:t>
            </a:r>
            <a:r>
              <a:rPr lang="tr-TR" sz="2400" dirty="0" smtClean="0"/>
              <a:t>lateral</a:t>
            </a:r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  epicondylitis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	• </a:t>
            </a:r>
            <a:r>
              <a:rPr lang="tr-TR" sz="2400" dirty="0"/>
              <a:t>Reduced pain and inflammation </a:t>
            </a:r>
            <a:r>
              <a:rPr lang="tr-TR" sz="2400" dirty="0" smtClean="0"/>
              <a:t>in</a:t>
            </a:r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  Achilles tendinitis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	• </a:t>
            </a:r>
            <a:r>
              <a:rPr lang="tr-TR" sz="2400" dirty="0"/>
              <a:t>Improved collagen organization</a:t>
            </a:r>
          </a:p>
          <a:p>
            <a:pPr marL="0" indent="0">
              <a:buNone/>
            </a:pPr>
            <a:r>
              <a:rPr lang="tr-TR" sz="2400" dirty="0" smtClean="0"/>
              <a:t>	• </a:t>
            </a:r>
            <a:r>
              <a:rPr lang="tr-TR" sz="2400" dirty="0"/>
              <a:t>Improved biomechanical properties</a:t>
            </a:r>
          </a:p>
        </p:txBody>
      </p:sp>
      <p:grpSp>
        <p:nvGrpSpPr>
          <p:cNvPr id="5" name="Grup 4"/>
          <p:cNvGrpSpPr/>
          <p:nvPr/>
        </p:nvGrpSpPr>
        <p:grpSpPr>
          <a:xfrm>
            <a:off x="6556087" y="1789680"/>
            <a:ext cx="5240444" cy="4391027"/>
            <a:chOff x="6556087" y="1789680"/>
            <a:chExt cx="5240444" cy="4391027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 rotWithShape="1">
            <a:blip r:embed="rId2"/>
            <a:srcRect l="3454" r="8109" b="8801"/>
            <a:stretch/>
          </p:blipFill>
          <p:spPr>
            <a:xfrm>
              <a:off x="6614392" y="1789680"/>
              <a:ext cx="5123835" cy="3867807"/>
            </a:xfrm>
            <a:prstGeom prst="rect">
              <a:avLst/>
            </a:prstGeom>
          </p:spPr>
        </p:pic>
        <p:sp>
          <p:nvSpPr>
            <p:cNvPr id="4" name="Dikdörtgen 3"/>
            <p:cNvSpPr/>
            <p:nvPr/>
          </p:nvSpPr>
          <p:spPr>
            <a:xfrm>
              <a:off x="6556087" y="5657487"/>
              <a:ext cx="524044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/>
                <a:t>https://images.squarespace-cdn.com/content/v1/5c8fbfe87d0c914f25ad6fa4/1601045832318-JJDZHNK9YJNNKSKW5QYA/ke17ZwdGBToddI8pDm48kNbkQCeViJ4YFI17nDR2t4h7gQa3H78H3Y0txjaiv_0fDoOvxcdMmMKkDsyUqMSsMWxHk725yiiHCCLfrh8O1z4YTzHvnKhyp6Da-NYroOW3ZGjoBKy3azqku80C789l0plef_PmwB6-3GP4qDbCUv982HKAH5p8lejpcYDyk26rNNG8hhNLO0e4-YkR9D2ZeQ/Emily+lasers.jpg?format=750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1848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60512" y="1233056"/>
            <a:ext cx="8946541" cy="4821381"/>
          </a:xfrm>
        </p:spPr>
        <p:txBody>
          <a:bodyPr>
            <a:normAutofit lnSpcReduction="10000"/>
          </a:bodyPr>
          <a:lstStyle/>
          <a:p>
            <a:r>
              <a:rPr lang="tr-TR" sz="2400" dirty="0"/>
              <a:t>Healing properties have been attributed to light </a:t>
            </a:r>
            <a:r>
              <a:rPr lang="tr-TR" sz="2400" dirty="0" smtClean="0"/>
              <a:t>for thousands </a:t>
            </a:r>
            <a:r>
              <a:rPr lang="tr-TR" sz="2400" dirty="0"/>
              <a:t>of years. </a:t>
            </a:r>
            <a:endParaRPr lang="tr-TR" sz="2400" dirty="0" smtClean="0"/>
          </a:p>
          <a:p>
            <a:r>
              <a:rPr lang="tr-TR" sz="2400" dirty="0" smtClean="0"/>
              <a:t>Light </a:t>
            </a:r>
            <a:r>
              <a:rPr lang="tr-TR" sz="2400" dirty="0"/>
              <a:t>provides </a:t>
            </a:r>
            <a:r>
              <a:rPr lang="tr-TR" sz="2400" dirty="0" smtClean="0"/>
              <a:t>electromagnetic radiation </a:t>
            </a:r>
            <a:r>
              <a:rPr lang="tr-TR" sz="2400" dirty="0"/>
              <a:t>in the form of photons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Up to now, different light sources have been used for therapy;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200" dirty="0" err="1" smtClean="0"/>
              <a:t>Sunlight</a:t>
            </a:r>
            <a:r>
              <a:rPr lang="tr-TR" sz="2200" dirty="0" smtClean="0"/>
              <a:t> (</a:t>
            </a:r>
            <a:r>
              <a:rPr lang="tr-TR" sz="2200" dirty="0" err="1" smtClean="0"/>
              <a:t>heliotherapy</a:t>
            </a:r>
            <a:r>
              <a:rPr lang="tr-TR" sz="2200" dirty="0" smtClean="0"/>
              <a:t>), </a:t>
            </a:r>
            <a:endParaRPr lang="tr-TR" sz="2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200" dirty="0" smtClean="0"/>
              <a:t>incandescent </a:t>
            </a:r>
            <a:r>
              <a:rPr lang="tr-TR" sz="2200" dirty="0"/>
              <a:t>light, </a:t>
            </a:r>
            <a:endParaRPr lang="tr-TR" sz="2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200" dirty="0" smtClean="0"/>
              <a:t>infrared </a:t>
            </a:r>
            <a:r>
              <a:rPr lang="tr-TR" sz="2200" dirty="0"/>
              <a:t>light, </a:t>
            </a:r>
            <a:r>
              <a:rPr lang="tr-TR" sz="2200" dirty="0" smtClean="0"/>
              <a:t>ultraviolet light</a:t>
            </a:r>
            <a:r>
              <a:rPr lang="tr-TR" sz="2200" dirty="0"/>
              <a:t>, </a:t>
            </a:r>
            <a:endParaRPr lang="tr-TR" sz="2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200" dirty="0" smtClean="0"/>
              <a:t>light-emitting </a:t>
            </a:r>
            <a:r>
              <a:rPr lang="tr-TR" sz="2200" dirty="0"/>
              <a:t>diodes (LEDs</a:t>
            </a:r>
            <a:r>
              <a:rPr lang="tr-TR" sz="2200" dirty="0" smtClean="0"/>
              <a:t>),</a:t>
            </a:r>
            <a:endParaRPr lang="tr-TR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200" dirty="0"/>
              <a:t>therapeutic </a:t>
            </a:r>
            <a:r>
              <a:rPr lang="tr-TR" sz="2200" dirty="0" smtClean="0"/>
              <a:t>lasers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829711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5493" y="1011382"/>
            <a:ext cx="7001597" cy="5334000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FF00"/>
                </a:solidFill>
              </a:rPr>
              <a:t>Analgesia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200" dirty="0" smtClean="0"/>
              <a:t>Reduced </a:t>
            </a:r>
            <a:r>
              <a:rPr lang="tr-TR" sz="2200" dirty="0"/>
              <a:t>pain in postoperative </a:t>
            </a:r>
            <a:r>
              <a:rPr lang="tr-TR" sz="2200" dirty="0" smtClean="0"/>
              <a:t>incisions,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200" dirty="0"/>
              <a:t>Potential reduction in transmission of pain signals to </a:t>
            </a:r>
            <a:r>
              <a:rPr lang="tr-TR" sz="2200" dirty="0" smtClean="0"/>
              <a:t>pain centers </a:t>
            </a:r>
            <a:r>
              <a:rPr lang="tr-TR" sz="2200" dirty="0"/>
              <a:t>in the </a:t>
            </a:r>
            <a:r>
              <a:rPr lang="tr-TR" sz="2200" dirty="0" smtClean="0"/>
              <a:t>brain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200" dirty="0"/>
              <a:t>Increased release of endorphins and </a:t>
            </a:r>
            <a:r>
              <a:rPr lang="tr-TR" sz="2200" dirty="0" smtClean="0"/>
              <a:t>enkephalins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200" dirty="0"/>
              <a:t>Stimulation of trigger points and acupuncture </a:t>
            </a:r>
            <a:r>
              <a:rPr lang="tr-TR" sz="2200" dirty="0" smtClean="0"/>
              <a:t>points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200" dirty="0"/>
              <a:t>Slowing of nerve conduction </a:t>
            </a:r>
            <a:r>
              <a:rPr lang="tr-TR" sz="2200" dirty="0" smtClean="0"/>
              <a:t>velocity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200" dirty="0"/>
              <a:t>Reduced action </a:t>
            </a:r>
            <a:r>
              <a:rPr lang="tr-TR" sz="2200" dirty="0" smtClean="0"/>
              <a:t>potential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200" dirty="0"/>
              <a:t>Suppressed substance </a:t>
            </a:r>
            <a:r>
              <a:rPr lang="tr-TR" sz="2200" dirty="0" smtClean="0"/>
              <a:t>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200" dirty="0"/>
              <a:t>Disruption of axonal flow</a:t>
            </a:r>
          </a:p>
          <a:p>
            <a:pPr marL="0" indent="0">
              <a:buNone/>
            </a:pPr>
            <a:endParaRPr lang="tr-TR" sz="24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944" y="1011382"/>
            <a:ext cx="2898631" cy="515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4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3821" y="1664990"/>
            <a:ext cx="6336579" cy="3682865"/>
          </a:xfrm>
        </p:spPr>
        <p:txBody>
          <a:bodyPr>
            <a:normAutofit fontScale="92500"/>
          </a:bodyPr>
          <a:lstStyle/>
          <a:p>
            <a:r>
              <a:rPr lang="tr-TR" sz="2400" dirty="0">
                <a:solidFill>
                  <a:srgbClr val="FFFF00"/>
                </a:solidFill>
              </a:rPr>
              <a:t>Peripheral Nerves and Spinal Cord</a:t>
            </a:r>
          </a:p>
          <a:p>
            <a:pPr marL="0" indent="0">
              <a:buNone/>
            </a:pPr>
            <a:r>
              <a:rPr lang="tr-TR" sz="2400" dirty="0" smtClean="0"/>
              <a:t>	• </a:t>
            </a:r>
            <a:r>
              <a:rPr lang="tr-TR" sz="2400" dirty="0"/>
              <a:t>Promotion of nerve recovery after injury</a:t>
            </a:r>
          </a:p>
          <a:p>
            <a:pPr marL="0" indent="0">
              <a:buNone/>
            </a:pPr>
            <a:r>
              <a:rPr lang="tr-TR" sz="2400" dirty="0" smtClean="0"/>
              <a:t>	• </a:t>
            </a:r>
            <a:r>
              <a:rPr lang="tr-TR" sz="2400" dirty="0"/>
              <a:t>Increased axonal sprouting and growth</a:t>
            </a:r>
          </a:p>
          <a:p>
            <a:pPr marL="0" indent="0">
              <a:buNone/>
            </a:pPr>
            <a:r>
              <a:rPr lang="tr-TR" sz="2400" dirty="0" smtClean="0"/>
              <a:t>	• </a:t>
            </a:r>
            <a:r>
              <a:rPr lang="tr-TR" sz="2400" dirty="0"/>
              <a:t>Increased myelinization</a:t>
            </a:r>
          </a:p>
          <a:p>
            <a:pPr marL="0" indent="0">
              <a:buNone/>
            </a:pPr>
            <a:r>
              <a:rPr lang="tr-TR" sz="2400" dirty="0" smtClean="0"/>
              <a:t>	• </a:t>
            </a:r>
            <a:r>
              <a:rPr lang="tr-TR" sz="2400" dirty="0"/>
              <a:t>Reduced degeneration of neurons</a:t>
            </a:r>
          </a:p>
          <a:p>
            <a:pPr marL="0" indent="0">
              <a:buNone/>
            </a:pPr>
            <a:r>
              <a:rPr lang="tr-TR" sz="2400" dirty="0" smtClean="0"/>
              <a:t>	• </a:t>
            </a:r>
            <a:r>
              <a:rPr lang="tr-TR" sz="2400" dirty="0"/>
              <a:t>Increased growth-associated protein-43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  and calcitonin gene–related </a:t>
            </a:r>
            <a:r>
              <a:rPr lang="tr-TR" sz="2400" dirty="0"/>
              <a:t>peptide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7107382" y="2041087"/>
            <a:ext cx="4738256" cy="2794149"/>
            <a:chOff x="6677891" y="2013378"/>
            <a:chExt cx="5375565" cy="3269270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 rotWithShape="1">
            <a:blip r:embed="rId2"/>
            <a:srcRect l="13432" r="12440"/>
            <a:stretch/>
          </p:blipFill>
          <p:spPr>
            <a:xfrm>
              <a:off x="6677891" y="2013378"/>
              <a:ext cx="5375565" cy="3069215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>
              <a:off x="6885710" y="5082593"/>
              <a:ext cx="4959927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 smtClean="0"/>
                <a:t>https://todaysveterinarypractice.com/wp-content/uploads/sites/4/2019/06/TVP-Article-Main-Image-Template-copy-2.png</a:t>
              </a:r>
              <a:endParaRPr lang="tr-TR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58800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3312" y="1006899"/>
            <a:ext cx="8947522" cy="905027"/>
          </a:xfrm>
        </p:spPr>
        <p:txBody>
          <a:bodyPr/>
          <a:lstStyle/>
          <a:p>
            <a:pPr algn="ctr"/>
            <a:r>
              <a:rPr lang="tr-TR" sz="3200" dirty="0" smtClean="0"/>
              <a:t>Clinical conditions can be treated with Laser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6949" y="1911926"/>
            <a:ext cx="6488979" cy="4292463"/>
          </a:xfrm>
        </p:spPr>
        <p:txBody>
          <a:bodyPr>
            <a:noAutofit/>
          </a:bodyPr>
          <a:lstStyle/>
          <a:p>
            <a:r>
              <a:rPr lang="tr-TR" sz="2400" dirty="0"/>
              <a:t>Wounds and ulcers: Decubitus wounds, </a:t>
            </a:r>
            <a:r>
              <a:rPr lang="tr-TR" sz="2400" dirty="0" smtClean="0"/>
              <a:t>chronic/delayed </a:t>
            </a:r>
            <a:r>
              <a:rPr lang="tr-TR" sz="2400" dirty="0"/>
              <a:t>healing wounds, diabetic ulcers, </a:t>
            </a:r>
            <a:r>
              <a:rPr lang="tr-TR" sz="2400" dirty="0" smtClean="0"/>
              <a:t>burns, licking granulomas </a:t>
            </a:r>
            <a:r>
              <a:rPr lang="tr-TR" sz="2400" dirty="0"/>
              <a:t>and skin abrasions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Acute </a:t>
            </a:r>
            <a:r>
              <a:rPr lang="tr-TR" sz="2400" dirty="0" smtClean="0"/>
              <a:t>injuries/traumas</a:t>
            </a:r>
            <a:r>
              <a:rPr lang="tr-TR" sz="2400" dirty="0"/>
              <a:t>: Tendon and muscle </a:t>
            </a:r>
            <a:r>
              <a:rPr lang="tr-TR" sz="2400" dirty="0" smtClean="0"/>
              <a:t>ruptures/hematoma; </a:t>
            </a:r>
            <a:r>
              <a:rPr lang="tr-TR" sz="2400" dirty="0"/>
              <a:t>ligament </a:t>
            </a:r>
            <a:r>
              <a:rPr lang="tr-TR" sz="2400" dirty="0" smtClean="0"/>
              <a:t>ruptures; fractures; subluxation; </a:t>
            </a:r>
            <a:r>
              <a:rPr lang="tr-TR" sz="2400" dirty="0"/>
              <a:t>various soft tissue injuries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Inflammatory conditions: Tendinitis, bursitis, myositis, synovitis</a:t>
            </a:r>
            <a:r>
              <a:rPr lang="tr-TR" sz="2400" dirty="0" smtClean="0"/>
              <a:t>.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7346627" y="1798643"/>
            <a:ext cx="4352898" cy="4713523"/>
            <a:chOff x="7346627" y="1798643"/>
            <a:chExt cx="4352898" cy="4713523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 rotWithShape="1">
            <a:blip r:embed="rId2"/>
            <a:srcRect t="5272" b="7055"/>
            <a:stretch/>
          </p:blipFill>
          <p:spPr>
            <a:xfrm>
              <a:off x="7346627" y="1798643"/>
              <a:ext cx="4352898" cy="4405746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>
              <a:off x="7744691" y="6204389"/>
              <a:ext cx="38439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/>
                <a:t>https://essexequineandcaninelasertherapy.co.uk/wp-content/uploads/2019/10/K-LASER-TREATMENT-8-887x1024.jpg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1841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23965" y="1184337"/>
            <a:ext cx="8946541" cy="2616064"/>
          </a:xfrm>
        </p:spPr>
        <p:txBody>
          <a:bodyPr>
            <a:normAutofit/>
          </a:bodyPr>
          <a:lstStyle/>
          <a:p>
            <a:r>
              <a:rPr lang="tr-TR" sz="2400" dirty="0"/>
              <a:t>Musculoskeletal disorders: Injuries due to repetitive straining, carpal tunnel syndrome, complex regional pain syndrome/reflex sympathetic dystrophy, fibromyalgia and temporomandibular joint pathologies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Arthritis </a:t>
            </a:r>
            <a:r>
              <a:rPr lang="tr-TR" sz="2400" dirty="0"/>
              <a:t>and related conditions: Rheumatoid arthritis, osteoarthritis, chondromalacia patella.</a:t>
            </a:r>
          </a:p>
        </p:txBody>
      </p:sp>
      <p:grpSp>
        <p:nvGrpSpPr>
          <p:cNvPr id="5" name="Grup 4"/>
          <p:cNvGrpSpPr/>
          <p:nvPr/>
        </p:nvGrpSpPr>
        <p:grpSpPr>
          <a:xfrm>
            <a:off x="1123965" y="4049081"/>
            <a:ext cx="5652258" cy="1965645"/>
            <a:chOff x="1394257" y="4225638"/>
            <a:chExt cx="5652258" cy="1965645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4257" y="4225638"/>
              <a:ext cx="5652258" cy="1765590"/>
            </a:xfrm>
            <a:prstGeom prst="rect">
              <a:avLst/>
            </a:prstGeom>
          </p:spPr>
        </p:pic>
        <p:sp>
          <p:nvSpPr>
            <p:cNvPr id="4" name="Dikdörtgen 3"/>
            <p:cNvSpPr/>
            <p:nvPr/>
          </p:nvSpPr>
          <p:spPr>
            <a:xfrm>
              <a:off x="2613457" y="5991228"/>
              <a:ext cx="2983779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/>
                <a:t>http://science-equine.com/images/articles/p3/f1764/laser_therapy.jpg</a:t>
              </a:r>
            </a:p>
          </p:txBody>
        </p:sp>
      </p:grpSp>
      <p:grpSp>
        <p:nvGrpSpPr>
          <p:cNvPr id="8" name="Grup 7"/>
          <p:cNvGrpSpPr/>
          <p:nvPr/>
        </p:nvGrpSpPr>
        <p:grpSpPr>
          <a:xfrm>
            <a:off x="7057536" y="3681294"/>
            <a:ext cx="4455591" cy="2716091"/>
            <a:chOff x="7057536" y="3681294"/>
            <a:chExt cx="4455591" cy="2716091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7536" y="3681294"/>
              <a:ext cx="4455591" cy="2501164"/>
            </a:xfrm>
            <a:prstGeom prst="rect">
              <a:avLst/>
            </a:prstGeom>
          </p:spPr>
        </p:pic>
        <p:sp>
          <p:nvSpPr>
            <p:cNvPr id="7" name="Dikdörtgen 6"/>
            <p:cNvSpPr/>
            <p:nvPr/>
          </p:nvSpPr>
          <p:spPr>
            <a:xfrm>
              <a:off x="7740549" y="6197330"/>
              <a:ext cx="3089564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/>
                <a:t>https://www.celticsmr.co.uk/media/1290/new-laser-pic-horse-charlie.jpg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6359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3312" y="826791"/>
            <a:ext cx="8947522" cy="683355"/>
          </a:xfrm>
        </p:spPr>
        <p:txBody>
          <a:bodyPr/>
          <a:lstStyle/>
          <a:p>
            <a:r>
              <a:rPr lang="tr-TR" sz="3200" dirty="0" smtClean="0"/>
              <a:t>Precautions and Contraindications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5495" y="2326116"/>
            <a:ext cx="6364288" cy="3491345"/>
          </a:xfrm>
        </p:spPr>
        <p:txBody>
          <a:bodyPr>
            <a:normAutofit lnSpcReduction="10000"/>
          </a:bodyPr>
          <a:lstStyle/>
          <a:p>
            <a:r>
              <a:rPr lang="tr-TR" sz="2400" dirty="0"/>
              <a:t>Use protective eye wear.</a:t>
            </a:r>
          </a:p>
          <a:p>
            <a:r>
              <a:rPr lang="tr-TR" sz="2400" dirty="0" smtClean="0"/>
              <a:t>Do </a:t>
            </a:r>
            <a:r>
              <a:rPr lang="tr-TR" sz="2400" dirty="0"/>
              <a:t>not direct laser treatment to the eye.</a:t>
            </a:r>
          </a:p>
          <a:p>
            <a:r>
              <a:rPr lang="tr-TR" sz="2400" dirty="0" smtClean="0"/>
              <a:t>Use </a:t>
            </a:r>
            <a:r>
              <a:rPr lang="tr-TR" sz="2400" dirty="0"/>
              <a:t>caution with laser beam reflection from metal surfaces.</a:t>
            </a:r>
          </a:p>
          <a:p>
            <a:r>
              <a:rPr lang="tr-TR" sz="2400" dirty="0" smtClean="0"/>
              <a:t>Dark </a:t>
            </a:r>
            <a:r>
              <a:rPr lang="tr-TR" sz="2400" dirty="0"/>
              <a:t>colored skin, tattoos, and hair can absorb laser </a:t>
            </a:r>
            <a:r>
              <a:rPr lang="tr-TR" sz="2400" dirty="0" smtClean="0"/>
              <a:t>light and </a:t>
            </a:r>
            <a:r>
              <a:rPr lang="tr-TR" sz="2400" dirty="0"/>
              <a:t>undergo excessive heating, resulting in discomfort.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7259783" y="1782889"/>
            <a:ext cx="4197927" cy="4585368"/>
            <a:chOff x="7259783" y="1782889"/>
            <a:chExt cx="4197927" cy="4585368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 rotWithShape="1">
            <a:blip r:embed="rId2"/>
            <a:srcRect l="25415" r="13100"/>
            <a:stretch/>
          </p:blipFill>
          <p:spPr>
            <a:xfrm>
              <a:off x="7259783" y="1782889"/>
              <a:ext cx="4197927" cy="4386730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>
              <a:off x="7720446" y="6169619"/>
              <a:ext cx="3276599" cy="1986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/>
                <a:t>https://pemah.com/wp-content/uploads/2019/09/LaserTherapy1-1200x771.jpg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6902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1817391"/>
            <a:ext cx="8946541" cy="3516609"/>
          </a:xfrm>
        </p:spPr>
        <p:txBody>
          <a:bodyPr>
            <a:normAutofit/>
          </a:bodyPr>
          <a:lstStyle/>
          <a:p>
            <a:r>
              <a:rPr lang="tr-TR" sz="2400" dirty="0"/>
              <a:t>Use caution with treatment in the presence of the following conditions:</a:t>
            </a:r>
          </a:p>
          <a:p>
            <a:pPr marL="0" indent="0">
              <a:buNone/>
            </a:pPr>
            <a:r>
              <a:rPr lang="tr-TR" sz="2400" dirty="0"/>
              <a:t>	• Pregnancy</a:t>
            </a:r>
          </a:p>
          <a:p>
            <a:pPr marL="0" indent="0">
              <a:buNone/>
            </a:pPr>
            <a:r>
              <a:rPr lang="tr-TR" sz="2400" dirty="0"/>
              <a:t>	• Open fontanels</a:t>
            </a:r>
          </a:p>
          <a:p>
            <a:pPr marL="0" indent="0">
              <a:buNone/>
            </a:pPr>
            <a:r>
              <a:rPr lang="tr-TR" sz="2400" dirty="0"/>
              <a:t>	• Growth plates of immature animals</a:t>
            </a:r>
          </a:p>
          <a:p>
            <a:pPr marL="0" indent="0">
              <a:buNone/>
            </a:pPr>
            <a:r>
              <a:rPr lang="tr-TR" sz="2400" dirty="0"/>
              <a:t>	• Malignancies</a:t>
            </a:r>
          </a:p>
          <a:p>
            <a:pPr marL="0" indent="0">
              <a:buNone/>
            </a:pPr>
            <a:r>
              <a:rPr lang="tr-TR" sz="2400" dirty="0"/>
              <a:t>	• Photosensitive areas of the </a:t>
            </a:r>
            <a:r>
              <a:rPr lang="tr-TR" sz="2400" dirty="0" smtClean="0"/>
              <a:t>skin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768339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3312" y="1090027"/>
            <a:ext cx="9404723" cy="586373"/>
          </a:xfrm>
        </p:spPr>
        <p:txBody>
          <a:bodyPr/>
          <a:lstStyle/>
          <a:p>
            <a:pPr algn="ctr"/>
            <a:r>
              <a:rPr lang="tr-TR" sz="3200" dirty="0" smtClean="0"/>
              <a:t>References 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Son, Jinna et al. “Bone healing effects of diode laser (808 nm) on a rat tibial fracture model.” In vivo 26 4 (2012): </a:t>
            </a:r>
            <a:r>
              <a:rPr lang="tr-TR" dirty="0" smtClean="0"/>
              <a:t>703-9.</a:t>
            </a:r>
          </a:p>
          <a:p>
            <a:r>
              <a:rPr lang="tr-TR" dirty="0"/>
              <a:t>Millis DL, Saunders </a:t>
            </a:r>
            <a:r>
              <a:rPr lang="tr-TR" dirty="0" smtClean="0"/>
              <a:t>DG (2014). </a:t>
            </a:r>
            <a:r>
              <a:rPr lang="tr-TR" dirty="0"/>
              <a:t>Laser </a:t>
            </a:r>
            <a:r>
              <a:rPr lang="tr-TR" dirty="0" smtClean="0"/>
              <a:t>therapy in canine rehabilitation. </a:t>
            </a:r>
            <a:r>
              <a:rPr lang="tr-TR" dirty="0"/>
              <a:t>In: In; Canine Rehabilitation and Physical Therapy, editors Darryl Millis, David Levine, 2nd Edition, Saunders, Philadelphia, USA.</a:t>
            </a:r>
          </a:p>
        </p:txBody>
      </p:sp>
    </p:spTree>
    <p:extLst>
      <p:ext uri="{BB962C8B-B14F-4D97-AF65-F5344CB8AC3E}">
        <p14:creationId xmlns:p14="http://schemas.microsoft.com/office/powerpoint/2010/main" val="397315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3556" y="1181230"/>
            <a:ext cx="9404723" cy="614082"/>
          </a:xfrm>
        </p:spPr>
        <p:txBody>
          <a:bodyPr/>
          <a:lstStyle/>
          <a:p>
            <a:pPr algn="ctr"/>
            <a:r>
              <a:rPr lang="tr-TR" sz="3200" dirty="0" smtClean="0"/>
              <a:t>Definition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3556" y="2289993"/>
            <a:ext cx="10326688" cy="2877752"/>
          </a:xfrm>
        </p:spPr>
        <p:txBody>
          <a:bodyPr>
            <a:noAutofit/>
          </a:bodyPr>
          <a:lstStyle/>
          <a:p>
            <a:r>
              <a:rPr lang="tr-TR" sz="2400" dirty="0"/>
              <a:t>“</a:t>
            </a:r>
            <a:r>
              <a:rPr lang="tr-TR" sz="2400" dirty="0">
                <a:solidFill>
                  <a:srgbClr val="FFFF00"/>
                </a:solidFill>
              </a:rPr>
              <a:t>L</a:t>
            </a:r>
            <a:r>
              <a:rPr lang="tr-TR" sz="2400" dirty="0"/>
              <a:t>ight </a:t>
            </a:r>
            <a:r>
              <a:rPr lang="tr-TR" sz="2400" dirty="0">
                <a:solidFill>
                  <a:srgbClr val="FFFF00"/>
                </a:solidFill>
              </a:rPr>
              <a:t>A</a:t>
            </a:r>
            <a:r>
              <a:rPr lang="tr-TR" sz="2400" dirty="0"/>
              <a:t>mplification by </a:t>
            </a:r>
            <a:r>
              <a:rPr lang="tr-TR" sz="2400" dirty="0" smtClean="0">
                <a:solidFill>
                  <a:srgbClr val="FFFF00"/>
                </a:solidFill>
              </a:rPr>
              <a:t>S</a:t>
            </a:r>
            <a:r>
              <a:rPr lang="tr-TR" sz="2400" dirty="0" smtClean="0"/>
              <a:t>timulated </a:t>
            </a:r>
            <a:r>
              <a:rPr lang="tr-TR" sz="2400" dirty="0">
                <a:solidFill>
                  <a:srgbClr val="FFFF00"/>
                </a:solidFill>
              </a:rPr>
              <a:t>E</a:t>
            </a:r>
            <a:r>
              <a:rPr lang="tr-TR" sz="2400" dirty="0"/>
              <a:t>mission of </a:t>
            </a:r>
            <a:r>
              <a:rPr lang="tr-TR" sz="2400" dirty="0">
                <a:solidFill>
                  <a:srgbClr val="FFFF00"/>
                </a:solidFill>
              </a:rPr>
              <a:t>R</a:t>
            </a:r>
            <a:r>
              <a:rPr lang="tr-TR" sz="2400" dirty="0"/>
              <a:t>adiation” </a:t>
            </a:r>
            <a:endParaRPr lang="tr-TR" sz="2400" dirty="0" smtClean="0"/>
          </a:p>
          <a:p>
            <a:r>
              <a:rPr lang="tr-TR" sz="2400" dirty="0"/>
              <a:t>The concept of the </a:t>
            </a:r>
            <a:r>
              <a:rPr lang="tr-TR" sz="2400" dirty="0" smtClean="0"/>
              <a:t>use of </a:t>
            </a:r>
            <a:r>
              <a:rPr lang="tr-TR" sz="2400" dirty="0"/>
              <a:t>light for therapeutic purposes, called </a:t>
            </a:r>
            <a:r>
              <a:rPr lang="tr-TR" sz="2400" dirty="0" smtClean="0">
                <a:solidFill>
                  <a:srgbClr val="FFFF00"/>
                </a:solidFill>
              </a:rPr>
              <a:t>phototherapy</a:t>
            </a:r>
          </a:p>
          <a:p>
            <a:r>
              <a:rPr lang="tr-TR" sz="2400" dirty="0"/>
              <a:t>The lasers used in rehabilitation help to </a:t>
            </a:r>
            <a:r>
              <a:rPr lang="tr-TR" sz="2400" dirty="0" smtClean="0"/>
              <a:t>modulate cellular </a:t>
            </a:r>
            <a:r>
              <a:rPr lang="tr-TR" sz="2400" dirty="0"/>
              <a:t>functions. </a:t>
            </a:r>
            <a:endParaRPr lang="tr-TR" sz="2400" dirty="0" smtClean="0"/>
          </a:p>
          <a:p>
            <a:r>
              <a:rPr lang="tr-TR" sz="2400" dirty="0" smtClean="0"/>
              <a:t>This </a:t>
            </a:r>
            <a:r>
              <a:rPr lang="tr-TR" sz="2400" dirty="0"/>
              <a:t>process is known as </a:t>
            </a:r>
            <a:r>
              <a:rPr lang="tr-TR" sz="2400" dirty="0" smtClean="0">
                <a:solidFill>
                  <a:srgbClr val="FFFF00"/>
                </a:solidFill>
              </a:rPr>
              <a:t>photobiostimulation</a:t>
            </a:r>
            <a:r>
              <a:rPr lang="tr-TR" sz="2400" dirty="0" smtClean="0"/>
              <a:t> and </a:t>
            </a:r>
            <a:r>
              <a:rPr lang="tr-TR" sz="2400" dirty="0"/>
              <a:t>is defined as nonthermal interaction </a:t>
            </a:r>
            <a:r>
              <a:rPr lang="tr-TR" sz="2400" dirty="0" smtClean="0"/>
              <a:t>of monochromatic </a:t>
            </a:r>
            <a:r>
              <a:rPr lang="tr-TR" sz="2400" dirty="0"/>
              <a:t>radiation with a target site</a:t>
            </a:r>
            <a:r>
              <a:rPr lang="tr-TR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715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66549" y="1942081"/>
            <a:ext cx="8946541" cy="3239519"/>
          </a:xfrm>
        </p:spPr>
        <p:txBody>
          <a:bodyPr>
            <a:normAutofit fontScale="92500"/>
          </a:bodyPr>
          <a:lstStyle/>
          <a:p>
            <a:r>
              <a:rPr lang="tr-TR" sz="2400" dirty="0"/>
              <a:t>New terminology; </a:t>
            </a:r>
            <a:r>
              <a:rPr lang="tr-TR" sz="2400" dirty="0">
                <a:solidFill>
                  <a:srgbClr val="FFFF00"/>
                </a:solidFill>
              </a:rPr>
              <a:t>photobiomodulation</a:t>
            </a:r>
            <a:r>
              <a:rPr lang="tr-TR" sz="2400" dirty="0"/>
              <a:t> therapy (PBMT), </a:t>
            </a:r>
            <a:endParaRPr lang="tr-TR" sz="2400" dirty="0" smtClean="0"/>
          </a:p>
          <a:p>
            <a:r>
              <a:rPr lang="tr-TR" sz="2400" dirty="0" smtClean="0"/>
              <a:t>A </a:t>
            </a:r>
            <a:r>
              <a:rPr lang="tr-TR" sz="2400" dirty="0"/>
              <a:t>therapy laser is a medical device, whereas laser </a:t>
            </a:r>
            <a:r>
              <a:rPr lang="tr-TR" sz="2400" dirty="0" smtClean="0"/>
              <a:t>therapy </a:t>
            </a:r>
            <a:r>
              <a:rPr lang="tr-TR" sz="2400" dirty="0" smtClean="0">
                <a:latin typeface="+mn-lt"/>
              </a:rPr>
              <a:t>is </a:t>
            </a:r>
            <a:r>
              <a:rPr lang="tr-TR" sz="2400" dirty="0">
                <a:latin typeface="+mn-lt"/>
              </a:rPr>
              <a:t>the application of the light produced by this device.</a:t>
            </a:r>
          </a:p>
          <a:p>
            <a:r>
              <a:rPr lang="tr-TR" sz="2400" dirty="0" smtClean="0"/>
              <a:t>The exact mechanism of action is still not fully understood.</a:t>
            </a:r>
          </a:p>
          <a:p>
            <a:r>
              <a:rPr lang="tr-TR" sz="2400" dirty="0" smtClean="0"/>
              <a:t>But low-energy lasers </a:t>
            </a:r>
            <a:r>
              <a:rPr lang="tr-TR" sz="2400" dirty="0"/>
              <a:t>have been reported to modulate various </a:t>
            </a:r>
            <a:r>
              <a:rPr lang="tr-TR" sz="2400" dirty="0" smtClean="0"/>
              <a:t>biologic processes</a:t>
            </a:r>
            <a:r>
              <a:rPr lang="tr-TR" sz="2400" dirty="0"/>
              <a:t>, such as mitochondrial respiration and </a:t>
            </a:r>
            <a:r>
              <a:rPr lang="tr-TR" sz="2400" dirty="0" smtClean="0"/>
              <a:t>adenosine triphosphate </a:t>
            </a:r>
            <a:r>
              <a:rPr lang="tr-TR" sz="2400" dirty="0"/>
              <a:t>(ATP) </a:t>
            </a:r>
            <a:r>
              <a:rPr lang="tr-TR" sz="2400" dirty="0" smtClean="0"/>
              <a:t>synthesis </a:t>
            </a:r>
            <a:r>
              <a:rPr lang="tr-TR" sz="2400" dirty="0"/>
              <a:t>to accelerate </a:t>
            </a:r>
            <a:r>
              <a:rPr lang="tr-TR" sz="2400" dirty="0" smtClean="0"/>
              <a:t>healing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540803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3312" y="743663"/>
            <a:ext cx="5361709" cy="808045"/>
          </a:xfrm>
        </p:spPr>
        <p:txBody>
          <a:bodyPr/>
          <a:lstStyle/>
          <a:p>
            <a:pPr algn="ctr"/>
            <a:r>
              <a:rPr lang="tr-TR" sz="3200" dirty="0" smtClean="0"/>
              <a:t>Properties of Lasers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2216727"/>
            <a:ext cx="5006543" cy="3228109"/>
          </a:xfrm>
        </p:spPr>
        <p:txBody>
          <a:bodyPr>
            <a:normAutofit/>
          </a:bodyPr>
          <a:lstStyle/>
          <a:p>
            <a:r>
              <a:rPr lang="tr-TR" sz="2400" dirty="0" smtClean="0"/>
              <a:t>Laser </a:t>
            </a:r>
            <a:r>
              <a:rPr lang="tr-TR" sz="2400" dirty="0"/>
              <a:t>light is </a:t>
            </a:r>
            <a:r>
              <a:rPr lang="tr-TR" sz="2400" dirty="0">
                <a:solidFill>
                  <a:srgbClr val="FFFF00"/>
                </a:solidFill>
              </a:rPr>
              <a:t>monochromatic; </a:t>
            </a:r>
            <a:r>
              <a:rPr lang="tr-TR" sz="2400" dirty="0" smtClean="0"/>
              <a:t>means that </a:t>
            </a:r>
            <a:r>
              <a:rPr lang="tr-TR" sz="2400" dirty="0"/>
              <a:t>all light produced by the laser is of one </a:t>
            </a:r>
            <a:r>
              <a:rPr lang="tr-TR" sz="2400" dirty="0" smtClean="0"/>
              <a:t>wavelength, and </a:t>
            </a:r>
            <a:r>
              <a:rPr lang="tr-TR" sz="2400" dirty="0"/>
              <a:t>therefore a single color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Laser light has </a:t>
            </a:r>
            <a:r>
              <a:rPr lang="tr-TR" sz="2400" dirty="0" smtClean="0"/>
              <a:t>electromagnetic radiation </a:t>
            </a:r>
            <a:r>
              <a:rPr lang="tr-TR" sz="2400" dirty="0"/>
              <a:t>of only </a:t>
            </a:r>
            <a:r>
              <a:rPr lang="tr-TR" sz="2400" dirty="0" smtClean="0">
                <a:solidFill>
                  <a:srgbClr val="FFFF00"/>
                </a:solidFill>
              </a:rPr>
              <a:t>one wavelength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6465021" y="1551708"/>
            <a:ext cx="5209327" cy="5084619"/>
            <a:chOff x="6597207" y="1551708"/>
            <a:chExt cx="5209327" cy="5084619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97207" y="1551708"/>
              <a:ext cx="4990071" cy="5084619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 rot="16200000">
              <a:off x="9934853" y="3869152"/>
              <a:ext cx="3524106" cy="219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800" dirty="0" smtClean="0"/>
                <a:t>https://useruploads.socratic.org/pYwQHlWR62LHYnNgITMY_fis1.jpg</a:t>
              </a:r>
              <a:endParaRPr lang="tr-T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999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3001" y="991745"/>
            <a:ext cx="9038216" cy="1923337"/>
          </a:xfrm>
        </p:spPr>
        <p:txBody>
          <a:bodyPr>
            <a:normAutofit/>
          </a:bodyPr>
          <a:lstStyle/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tr-TR" sz="2400" dirty="0">
                <a:solidFill>
                  <a:srgbClr val="FFFF00"/>
                </a:solidFill>
              </a:rPr>
              <a:t>The coherent </a:t>
            </a:r>
            <a:r>
              <a:rPr lang="tr-TR" sz="2400" dirty="0">
                <a:solidFill>
                  <a:prstClr val="white"/>
                </a:solidFill>
              </a:rPr>
              <a:t>properties of light mean that the photons travel in the same phase and direction.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tr-TR" sz="2400" dirty="0">
                <a:solidFill>
                  <a:prstClr val="white"/>
                </a:solidFill>
              </a:rPr>
              <a:t>Laser light is also </a:t>
            </a:r>
            <a:r>
              <a:rPr lang="tr-TR" sz="2400" dirty="0">
                <a:solidFill>
                  <a:srgbClr val="FFFF00"/>
                </a:solidFill>
              </a:rPr>
              <a:t>collimated</a:t>
            </a:r>
            <a:r>
              <a:rPr lang="tr-TR" sz="2400" dirty="0">
                <a:solidFill>
                  <a:prstClr val="white"/>
                </a:solidFill>
              </a:rPr>
              <a:t>, which means that there is minimal divergence in the laser beam over a distance</a:t>
            </a:r>
            <a:r>
              <a:rPr lang="tr-TR" sz="2400" dirty="0" smtClean="0">
                <a:solidFill>
                  <a:prstClr val="white"/>
                </a:solidFill>
              </a:rPr>
              <a:t>.</a:t>
            </a:r>
            <a:endParaRPr lang="tr-TR" sz="2400" dirty="0">
              <a:solidFill>
                <a:prstClr val="white"/>
              </a:solidFill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3028211" y="2915082"/>
            <a:ext cx="5173680" cy="3592946"/>
            <a:chOff x="3028211" y="2915082"/>
            <a:chExt cx="5173680" cy="3592946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8211" y="2915082"/>
              <a:ext cx="5173680" cy="3377502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>
              <a:off x="3530772" y="6292584"/>
              <a:ext cx="407537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800" dirty="0" smtClean="0"/>
                <a:t>https://qph.fs.quoracdn.net/main-qimg-30201d9a3339b579c936f45d95f4e51d.webp</a:t>
              </a:r>
              <a:endParaRPr lang="tr-T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431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3364209"/>
          </a:xfrm>
        </p:spPr>
        <p:txBody>
          <a:bodyPr>
            <a:normAutofit lnSpcReduction="10000"/>
          </a:bodyPr>
          <a:lstStyle/>
          <a:p>
            <a:r>
              <a:rPr lang="tr-TR" sz="2400" dirty="0" smtClean="0">
                <a:solidFill>
                  <a:srgbClr val="FFFF00"/>
                </a:solidFill>
              </a:rPr>
              <a:t>Monochromatic</a:t>
            </a:r>
            <a:r>
              <a:rPr lang="tr-TR" sz="2400" dirty="0" smtClean="0"/>
              <a:t> property allows </a:t>
            </a:r>
            <a:r>
              <a:rPr lang="tr-TR" sz="2400" dirty="0"/>
              <a:t>the </a:t>
            </a:r>
            <a:r>
              <a:rPr lang="tr-TR" sz="2400" dirty="0">
                <a:solidFill>
                  <a:srgbClr val="FFFF00"/>
                </a:solidFill>
              </a:rPr>
              <a:t>absorption of the light </a:t>
            </a:r>
            <a:r>
              <a:rPr lang="tr-TR" sz="2400" dirty="0"/>
              <a:t>to be targeted to </a:t>
            </a:r>
            <a:r>
              <a:rPr lang="tr-TR" sz="2400" dirty="0" smtClean="0"/>
              <a:t>specific wavelength-dependent </a:t>
            </a:r>
            <a:r>
              <a:rPr lang="tr-TR" sz="2400" dirty="0"/>
              <a:t>chromophores, or photon acceptors.</a:t>
            </a:r>
          </a:p>
          <a:p>
            <a:r>
              <a:rPr lang="tr-TR" sz="2400" dirty="0" smtClean="0"/>
              <a:t>The </a:t>
            </a:r>
            <a:r>
              <a:rPr lang="tr-TR" sz="2400" dirty="0"/>
              <a:t>properties of </a:t>
            </a:r>
            <a:r>
              <a:rPr lang="tr-TR" sz="2400" dirty="0">
                <a:solidFill>
                  <a:srgbClr val="FFFF00"/>
                </a:solidFill>
              </a:rPr>
              <a:t>coherence</a:t>
            </a:r>
            <a:r>
              <a:rPr lang="tr-TR" sz="2400" dirty="0"/>
              <a:t> and </a:t>
            </a:r>
            <a:r>
              <a:rPr lang="tr-TR" sz="2400" dirty="0">
                <a:solidFill>
                  <a:srgbClr val="FFFF00"/>
                </a:solidFill>
              </a:rPr>
              <a:t>collimation</a:t>
            </a:r>
            <a:r>
              <a:rPr lang="tr-TR" sz="2400" dirty="0"/>
              <a:t> </a:t>
            </a:r>
            <a:r>
              <a:rPr lang="tr-TR" sz="2400" dirty="0" smtClean="0"/>
              <a:t>provide the </a:t>
            </a:r>
            <a:r>
              <a:rPr lang="tr-TR" sz="2400" dirty="0"/>
              <a:t>light to be </a:t>
            </a:r>
            <a:r>
              <a:rPr lang="tr-TR" sz="2400" dirty="0">
                <a:solidFill>
                  <a:srgbClr val="FFFF00"/>
                </a:solidFill>
              </a:rPr>
              <a:t>focused</a:t>
            </a:r>
            <a:r>
              <a:rPr lang="tr-TR" sz="2400" dirty="0"/>
              <a:t> precisely </a:t>
            </a:r>
            <a:r>
              <a:rPr lang="tr-TR" sz="2400" dirty="0">
                <a:solidFill>
                  <a:srgbClr val="FFFF00"/>
                </a:solidFill>
              </a:rPr>
              <a:t>on small areas </a:t>
            </a:r>
            <a:r>
              <a:rPr lang="tr-TR" sz="2400" dirty="0"/>
              <a:t>of the body.</a:t>
            </a:r>
          </a:p>
          <a:p>
            <a:r>
              <a:rPr lang="tr-TR" sz="2400" dirty="0"/>
              <a:t>These properties allow low-level laser light to penetrate the surface of the skin with no heating effect, no damage </a:t>
            </a:r>
            <a:r>
              <a:rPr lang="tr-TR" sz="2400" dirty="0" smtClean="0"/>
              <a:t>to the </a:t>
            </a:r>
            <a:r>
              <a:rPr lang="tr-TR" sz="2400" dirty="0"/>
              <a:t>skin, and few or no side effects when properly used</a:t>
            </a:r>
          </a:p>
        </p:txBody>
      </p:sp>
    </p:spTree>
    <p:extLst>
      <p:ext uri="{BB962C8B-B14F-4D97-AF65-F5344CB8AC3E}">
        <p14:creationId xmlns:p14="http://schemas.microsoft.com/office/powerpoint/2010/main" val="2392466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761789" y="337327"/>
            <a:ext cx="10737484" cy="6402324"/>
            <a:chOff x="761789" y="337327"/>
            <a:chExt cx="10737484" cy="6402324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1789" y="337327"/>
              <a:ext cx="10737484" cy="6094547"/>
            </a:xfrm>
            <a:prstGeom prst="rect">
              <a:avLst/>
            </a:prstGeom>
          </p:spPr>
        </p:pic>
        <p:sp>
          <p:nvSpPr>
            <p:cNvPr id="3" name="Dikdörtgen 2"/>
            <p:cNvSpPr/>
            <p:nvPr/>
          </p:nvSpPr>
          <p:spPr>
            <a:xfrm>
              <a:off x="1842654" y="6431874"/>
              <a:ext cx="937952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 smtClean="0"/>
                <a:t>https://images.squarespace-cdn.com/content/v1/5c65c5580cf57db461b286f7/1550856195097-O6N95X70TPBBJSGI7NO9/ke17ZwdGBToddI8pDm48kAt3gXPhEeM7D9Z34DYJgpRZw-zPPgdn4jUwVcJE1ZvWQUxwkmyExglNqGp0IvTJZamWLI2zvYWH8K3-s_4yszcp2ryTI0HqTOaaUohrI8PInBIYnlwPmKznqnfMesCAIeu6Bcj6WD95nKtIOPjqSRsKMshLAGzx4R3EDFOm1kBS/laser_diagram.jpg?format=750w</a:t>
              </a:r>
              <a:endParaRPr lang="tr-TR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1109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4293" y="480427"/>
            <a:ext cx="9175631" cy="724918"/>
          </a:xfrm>
        </p:spPr>
        <p:txBody>
          <a:bodyPr/>
          <a:lstStyle/>
          <a:p>
            <a:pPr algn="ctr"/>
            <a:r>
              <a:rPr lang="tr-TR" sz="3200" dirty="0" smtClean="0"/>
              <a:t>Biological Effects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4293" y="1615598"/>
            <a:ext cx="9411307" cy="339974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Activation of respiratory chain </a:t>
            </a:r>
            <a:r>
              <a:rPr lang="tr-TR" sz="2400" dirty="0" smtClean="0"/>
              <a:t>enzymes (cytochrome C oxidase)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Oxygen production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Formation of proton gradients across cell and </a:t>
            </a:r>
            <a:r>
              <a:rPr lang="tr-TR" sz="2400" dirty="0" smtClean="0"/>
              <a:t>mitochondrial membranes</a:t>
            </a:r>
            <a:endParaRPr lang="tr-TR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Adenosine triphosphate production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/>
              <a:t>Increases DNA </a:t>
            </a:r>
            <a:r>
              <a:rPr lang="tr-TR" sz="2400" dirty="0"/>
              <a:t>production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/>
              <a:t>Induces cell proliferation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548" y="3315472"/>
            <a:ext cx="4115702" cy="308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9294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751</Words>
  <Application>Microsoft Office PowerPoint</Application>
  <PresentationFormat>Geniş ekran</PresentationFormat>
  <Paragraphs>121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Wingdings</vt:lpstr>
      <vt:lpstr>Wingdings 3</vt:lpstr>
      <vt:lpstr>Office Teması</vt:lpstr>
      <vt:lpstr>İyon</vt:lpstr>
      <vt:lpstr>LASER THERAPY</vt:lpstr>
      <vt:lpstr>PowerPoint Sunusu</vt:lpstr>
      <vt:lpstr>Definition</vt:lpstr>
      <vt:lpstr>PowerPoint Sunusu</vt:lpstr>
      <vt:lpstr>Properties of Lasers</vt:lpstr>
      <vt:lpstr>PowerPoint Sunusu</vt:lpstr>
      <vt:lpstr>PowerPoint Sunusu</vt:lpstr>
      <vt:lpstr>PowerPoint Sunusu</vt:lpstr>
      <vt:lpstr>Biological Effects</vt:lpstr>
      <vt:lpstr>PowerPoint Sunusu</vt:lpstr>
      <vt:lpstr>PowerPoint Sunusu</vt:lpstr>
      <vt:lpstr>PowerPoint Sunusu</vt:lpstr>
      <vt:lpstr>Clinical Application of Laser Therapy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Clinical conditions can be treated with Laser</vt:lpstr>
      <vt:lpstr>PowerPoint Sunusu</vt:lpstr>
      <vt:lpstr>Precautions and Contraindications</vt:lpstr>
      <vt:lpstr>PowerPoint Sunusu</vt:lpstr>
      <vt:lpstr>References 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 THERAPY</dc:title>
  <dc:creator>ronaldinho424</dc:creator>
  <cp:lastModifiedBy>Pınar</cp:lastModifiedBy>
  <cp:revision>36</cp:revision>
  <dcterms:created xsi:type="dcterms:W3CDTF">2021-04-11T07:35:43Z</dcterms:created>
  <dcterms:modified xsi:type="dcterms:W3CDTF">2021-04-12T06:11:17Z</dcterms:modified>
</cp:coreProperties>
</file>