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85"/>
  </p:notesMasterIdLst>
  <p:sldIdLst>
    <p:sldId id="435" r:id="rId3"/>
    <p:sldId id="258" r:id="rId4"/>
    <p:sldId id="257" r:id="rId5"/>
    <p:sldId id="268" r:id="rId6"/>
    <p:sldId id="272" r:id="rId7"/>
    <p:sldId id="389" r:id="rId8"/>
    <p:sldId id="273" r:id="rId9"/>
    <p:sldId id="274" r:id="rId10"/>
    <p:sldId id="277" r:id="rId11"/>
    <p:sldId id="278" r:id="rId12"/>
    <p:sldId id="279" r:id="rId13"/>
    <p:sldId id="382" r:id="rId14"/>
    <p:sldId id="417" r:id="rId15"/>
    <p:sldId id="418" r:id="rId16"/>
    <p:sldId id="425" r:id="rId17"/>
    <p:sldId id="280" r:id="rId18"/>
    <p:sldId id="281" r:id="rId19"/>
    <p:sldId id="282" r:id="rId20"/>
    <p:sldId id="283" r:id="rId21"/>
    <p:sldId id="284" r:id="rId22"/>
    <p:sldId id="415" r:id="rId23"/>
    <p:sldId id="285" r:id="rId24"/>
    <p:sldId id="286" r:id="rId25"/>
    <p:sldId id="287" r:id="rId26"/>
    <p:sldId id="288" r:id="rId27"/>
    <p:sldId id="289" r:id="rId28"/>
    <p:sldId id="290" r:id="rId29"/>
    <p:sldId id="416" r:id="rId30"/>
    <p:sldId id="291" r:id="rId31"/>
    <p:sldId id="292" r:id="rId32"/>
    <p:sldId id="293" r:id="rId33"/>
    <p:sldId id="301" r:id="rId34"/>
    <p:sldId id="302" r:id="rId35"/>
    <p:sldId id="303" r:id="rId36"/>
    <p:sldId id="305" r:id="rId37"/>
    <p:sldId id="306" r:id="rId38"/>
    <p:sldId id="307" r:id="rId39"/>
    <p:sldId id="308" r:id="rId40"/>
    <p:sldId id="428" r:id="rId41"/>
    <p:sldId id="310" r:id="rId42"/>
    <p:sldId id="390" r:id="rId43"/>
    <p:sldId id="391" r:id="rId44"/>
    <p:sldId id="392" r:id="rId45"/>
    <p:sldId id="393" r:id="rId46"/>
    <p:sldId id="423" r:id="rId47"/>
    <p:sldId id="424" r:id="rId48"/>
    <p:sldId id="321" r:id="rId49"/>
    <p:sldId id="322" r:id="rId50"/>
    <p:sldId id="323" r:id="rId51"/>
    <p:sldId id="324" r:id="rId52"/>
    <p:sldId id="325" r:id="rId53"/>
    <p:sldId id="326" r:id="rId54"/>
    <p:sldId id="429" r:id="rId55"/>
    <p:sldId id="330" r:id="rId56"/>
    <p:sldId id="430" r:id="rId57"/>
    <p:sldId id="431" r:id="rId58"/>
    <p:sldId id="432" r:id="rId59"/>
    <p:sldId id="433" r:id="rId60"/>
    <p:sldId id="434" r:id="rId61"/>
    <p:sldId id="338" r:id="rId62"/>
    <p:sldId id="349" r:id="rId63"/>
    <p:sldId id="409" r:id="rId64"/>
    <p:sldId id="340" r:id="rId65"/>
    <p:sldId id="343" r:id="rId66"/>
    <p:sldId id="344" r:id="rId67"/>
    <p:sldId id="345" r:id="rId68"/>
    <p:sldId id="346" r:id="rId69"/>
    <p:sldId id="347" r:id="rId70"/>
    <p:sldId id="408" r:id="rId71"/>
    <p:sldId id="426" r:id="rId72"/>
    <p:sldId id="427" r:id="rId73"/>
    <p:sldId id="398" r:id="rId74"/>
    <p:sldId id="399" r:id="rId75"/>
    <p:sldId id="400" r:id="rId76"/>
    <p:sldId id="401" r:id="rId77"/>
    <p:sldId id="402" r:id="rId78"/>
    <p:sldId id="403" r:id="rId79"/>
    <p:sldId id="404" r:id="rId80"/>
    <p:sldId id="405" r:id="rId81"/>
    <p:sldId id="383" r:id="rId82"/>
    <p:sldId id="384" r:id="rId83"/>
    <p:sldId id="385" r:id="rId8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DC043-D873-4214-AFB0-5EB3A67F5482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BDF90-92F9-495F-85E8-350B13DDF77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801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98251-6832-45FA-BBCA-D91A335DBD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Başlık ve Diyagram veya Kuruluş Grafiğ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SmartArt Yer Tutucusu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546F51F-C50C-4BFA-8C3A-40961E46B4F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7AA016F-26C5-4F4E-BD52-F268704FE0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C393C-6853-4AFF-9A5B-407388AE003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2" name="31 Dikdörtgen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39 Dikdörtgen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40 Dikdörtgen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41 Dikdörtgen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56" name="55 Dikdörtgen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64 Dikdörtgen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65 Dikdörtgen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66 Dikdörtgen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Serbest Form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Serbest Form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Serbest Form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Serbest Form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Serbest Form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Serbest Form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Serbest Form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20 Serbest Form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Serbest Form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22 Serbest Form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23 Serbest Form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24 Serbest Form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25 Serbest Form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Serbest Form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Dikdörtgen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Dikdörtgen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Dikdörtgen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16 Dikdörtgen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Dikdörtgen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Dikdörtgen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Dikdörtgen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Dikdörtgen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29 Dikdörtgen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8 Düz Bağlayıcı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Başlık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grpSp>
        <p:nvGrpSpPr>
          <p:cNvPr id="14" name="13 Grup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98251-6832-45FA-BBCA-D91A335DBD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3C7F3F5-2A06-4E74-8ED2-9B329E8D5AC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Başlık ve Diyagram veya Kuruluş Grafiğ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SmartArt Yer Tutucusu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546F51F-C50C-4BFA-8C3A-40961E46B4F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Dikdörtgen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15 Dikdörtgen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16 Dikdörtgen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0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4.gif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6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503189" y="4905453"/>
            <a:ext cx="8229600" cy="164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ANKARA </a:t>
            </a:r>
            <a:r>
              <a:rPr lang="tr-TR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ÜNİVERSİTESİ</a:t>
            </a:r>
            <a:br>
              <a:rPr lang="tr-TR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</a:br>
            <a:r>
              <a:rPr lang="tr-TR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SU YÖNETİMİ ENSTİTÜSÜ</a:t>
            </a:r>
          </a:p>
          <a:p>
            <a:pPr algn="ctr">
              <a:defRPr/>
            </a:pPr>
            <a:r>
              <a:rPr lang="tr-TR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ENTEGRE SU YÖNETİMİ ANABİLİM DALI</a:t>
            </a:r>
          </a:p>
          <a:p>
            <a:pPr algn="ctr">
              <a:defRPr/>
            </a:pPr>
            <a:endParaRPr lang="tr-TR" b="1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Maiandra GD" pitchFamily="34" charset="0"/>
            </a:endParaRPr>
          </a:p>
          <a:p>
            <a:pPr algn="ctr">
              <a:defRPr/>
            </a:pPr>
            <a:r>
              <a:rPr lang="tr-TR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2020-2021 Güz Yarıyılı</a:t>
            </a:r>
            <a:endParaRPr lang="tr-TR" b="1" dirty="0"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Maiandra GD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58583" y="4474918"/>
            <a:ext cx="82296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32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   </a:t>
            </a:r>
            <a:r>
              <a:rPr lang="tr-TR" sz="32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Prof. </a:t>
            </a:r>
            <a:r>
              <a:rPr lang="tr-TR" sz="32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Dr. Yeşim  </a:t>
            </a:r>
            <a:r>
              <a:rPr lang="tr-TR" sz="32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AHİ</a:t>
            </a:r>
            <a:r>
              <a:rPr lang="tr-TR" sz="32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/>
            </a:r>
            <a:br>
              <a:rPr lang="tr-TR" sz="32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</a:br>
            <a:r>
              <a:rPr lang="tr-TR" sz="32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     </a:t>
            </a:r>
            <a:br>
              <a:rPr lang="tr-TR" sz="32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</a:br>
            <a:endParaRPr lang="tr-TR" sz="32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Maiandra GD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71490" y="2350891"/>
            <a:ext cx="8692998" cy="1524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000" b="1" spc="-1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ENTEGRE HAVZA YÖNETİMİ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600" b="1" spc="-100" dirty="0" smtClean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000" b="1" spc="-1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Tezli Yüksek Lisans Dersi</a:t>
            </a:r>
            <a:endParaRPr lang="en-US" sz="4000" b="1" spc="-10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Resim 2" descr="logo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1578501" cy="166296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404664"/>
            <a:ext cx="18415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76" y="357166"/>
            <a:ext cx="7772400" cy="914400"/>
          </a:xfrm>
        </p:spPr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Uzun Tava Sulama Yöntemi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</p:txBody>
      </p:sp>
      <p:pic>
        <p:nvPicPr>
          <p:cNvPr id="23558" name="Picture 6" descr="fwslide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180108"/>
            <a:ext cx="8786874" cy="553504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9" name="Picture 5" descr="wafirr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12875"/>
            <a:ext cx="8424862" cy="5256213"/>
          </a:xfrm>
          <a:prstGeom prst="rect">
            <a:avLst/>
          </a:prstGeom>
          <a:noFill/>
        </p:spPr>
      </p:pic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611188" y="4762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tr-TR" sz="42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sz="4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Karık Sulama Yöntemi</a:t>
            </a:r>
            <a:r>
              <a:rPr lang="en-US" sz="420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66725" y="2643182"/>
            <a:ext cx="832011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  <a:latin typeface="+mj-lt"/>
              </a:rPr>
              <a:t>Basınçlı Sulama Yöntemleri ve Uygulama Teknikleri</a:t>
            </a:r>
          </a:p>
        </p:txBody>
      </p:sp>
      <p:pic>
        <p:nvPicPr>
          <p:cNvPr id="72705" name="Picture 1" descr="C:\Users\dragon\Desktop\Irrigation-picture\sprinkl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" y="-24"/>
            <a:ext cx="3786214" cy="2521648"/>
          </a:xfrm>
          <a:prstGeom prst="rect">
            <a:avLst/>
          </a:prstGeom>
          <a:noFill/>
        </p:spPr>
      </p:pic>
      <p:pic>
        <p:nvPicPr>
          <p:cNvPr id="72706" name="Picture 2" descr="C:\Users\dragon\Desktop\Irrigation-picture\Irrigation-cor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4143380"/>
            <a:ext cx="3071802" cy="2714620"/>
          </a:xfrm>
          <a:prstGeom prst="rect">
            <a:avLst/>
          </a:prstGeom>
          <a:noFill/>
        </p:spPr>
      </p:pic>
      <p:pic>
        <p:nvPicPr>
          <p:cNvPr id="72707" name="Picture 3" descr="C:\Users\dragon\Desktop\Irrigation-picture\picture\crb102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66" y="1"/>
            <a:ext cx="3071834" cy="2571744"/>
          </a:xfrm>
          <a:prstGeom prst="rect">
            <a:avLst/>
          </a:prstGeom>
          <a:noFill/>
        </p:spPr>
      </p:pic>
      <p:pic>
        <p:nvPicPr>
          <p:cNvPr id="72708" name="Picture 4" descr="C:\Users\dragon\Desktop\Irrigation-picture\picture\soccer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57236"/>
            <a:ext cx="2428860" cy="2714620"/>
          </a:xfrm>
          <a:prstGeom prst="rect">
            <a:avLst/>
          </a:prstGeom>
          <a:noFill/>
        </p:spPr>
      </p:pic>
      <p:pic>
        <p:nvPicPr>
          <p:cNvPr id="8" name="Picture 4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3942921"/>
            <a:ext cx="3643338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5" descr="C:\Users\dragon\Desktop\Irrigation-picture\sulama resimm21\Sumishower2-564x240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71414"/>
            <a:ext cx="3286148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8" descr="1000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813050" y="1071563"/>
            <a:ext cx="554513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tr-TR" sz="2000" b="1" dirty="0">
                <a:solidFill>
                  <a:srgbClr val="FF3300"/>
                </a:solidFill>
                <a:latin typeface="Comic Sans MS" pitchFamily="66" charset="0"/>
              </a:rPr>
              <a:t>POPULASYON ARTIŞI (%1.5)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9388" y="2349500"/>
            <a:ext cx="287972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tr-TR" sz="2000" b="1">
                <a:solidFill>
                  <a:srgbClr val="FF3300"/>
                </a:solidFill>
                <a:latin typeface="Comic Sans MS" pitchFamily="66" charset="0"/>
              </a:rPr>
              <a:t>TATLI SU KAYNAKLARINDA AZALIŞ ve SEKTÖRLER BAZINDAKİ KULLANIM DEĞİŞİKLERİ</a:t>
            </a:r>
          </a:p>
          <a:p>
            <a:pPr>
              <a:spcBef>
                <a:spcPct val="20000"/>
              </a:spcBef>
            </a:pPr>
            <a:r>
              <a:rPr lang="tr-TR" sz="2000" b="1">
                <a:solidFill>
                  <a:srgbClr val="FF33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478588" y="2928938"/>
            <a:ext cx="2665412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tr-TR" sz="2000" b="1">
                <a:solidFill>
                  <a:srgbClr val="FF3300"/>
                </a:solidFill>
                <a:latin typeface="Comic Sans MS" pitchFamily="66" charset="0"/>
              </a:rPr>
              <a:t>SON YILLARDAKİ KÜRESEL ISINMA SÜRECİ (+2 </a:t>
            </a:r>
            <a:r>
              <a:rPr lang="tr-TR" sz="2000" b="1" baseline="30000">
                <a:solidFill>
                  <a:srgbClr val="FF3300"/>
                </a:solidFill>
                <a:latin typeface="Comic Sans MS" pitchFamily="66" charset="0"/>
              </a:rPr>
              <a:t>0</a:t>
            </a:r>
            <a:r>
              <a:rPr lang="tr-TR" sz="2000" b="1">
                <a:solidFill>
                  <a:srgbClr val="FF3300"/>
                </a:solidFill>
                <a:latin typeface="Comic Sans MS" pitchFamily="66" charset="0"/>
              </a:rPr>
              <a:t>C)</a:t>
            </a:r>
            <a:br>
              <a:rPr lang="tr-TR" sz="2000" b="1">
                <a:solidFill>
                  <a:srgbClr val="FF3300"/>
                </a:solidFill>
                <a:latin typeface="Comic Sans MS" pitchFamily="66" charset="0"/>
              </a:rPr>
            </a:br>
            <a:endParaRPr lang="tr-TR" sz="2000" b="1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059113" y="5589588"/>
            <a:ext cx="28797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tr-TR" sz="2000" b="1">
                <a:solidFill>
                  <a:srgbClr val="FF3300"/>
                </a:solidFill>
                <a:latin typeface="Comic Sans MS" pitchFamily="66" charset="0"/>
              </a:rPr>
              <a:t>TARIMDA SUYUN ETKİN KULLANIMI (% 85-95) </a:t>
            </a:r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>
            <a:off x="4427538" y="4797425"/>
            <a:ext cx="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9" name="Line 29"/>
          <p:cNvSpPr>
            <a:spLocks noChangeShapeType="1"/>
          </p:cNvSpPr>
          <p:nvPr/>
        </p:nvSpPr>
        <p:spPr bwMode="auto">
          <a:xfrm>
            <a:off x="4427538" y="1700213"/>
            <a:ext cx="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 flipH="1">
            <a:off x="2339975" y="3429000"/>
            <a:ext cx="9366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1" name="Line 31"/>
          <p:cNvSpPr>
            <a:spLocks noChangeShapeType="1"/>
          </p:cNvSpPr>
          <p:nvPr/>
        </p:nvSpPr>
        <p:spPr bwMode="auto">
          <a:xfrm flipH="1">
            <a:off x="5580063" y="3429000"/>
            <a:ext cx="9366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3276600" y="2420938"/>
            <a:ext cx="2303463" cy="2376487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r-TR"/>
          </a:p>
        </p:txBody>
      </p:sp>
      <p:sp>
        <p:nvSpPr>
          <p:cNvPr id="15" name="Rectangle 34"/>
          <p:cNvSpPr>
            <a:spLocks noChangeArrowheads="1"/>
          </p:cNvSpPr>
          <p:nvPr/>
        </p:nvSpPr>
        <p:spPr bwMode="auto">
          <a:xfrm>
            <a:off x="3286116" y="2560643"/>
            <a:ext cx="2303462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tr-TR" sz="2400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SULAMA</a:t>
            </a:r>
          </a:p>
          <a:p>
            <a:pPr algn="ctr">
              <a:spcBef>
                <a:spcPct val="20000"/>
              </a:spcBef>
            </a:pPr>
            <a:r>
              <a:rPr lang="tr-TR" sz="2400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 = </a:t>
            </a:r>
          </a:p>
          <a:p>
            <a:pPr algn="ctr">
              <a:spcBef>
                <a:spcPct val="20000"/>
              </a:spcBef>
            </a:pPr>
            <a:r>
              <a:rPr lang="tr-TR" sz="2400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BASINÇLI SULAMA TEKNİKLERİ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 animBg="1"/>
      <p:bldP spid="9" grpId="0" animBg="1"/>
      <p:bldP spid="10" grpId="0" animBg="1"/>
      <p:bldP spid="11" grpId="0" animBg="1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715404" cy="549275"/>
          </a:xfrm>
        </p:spPr>
        <p:txBody>
          <a:bodyPr/>
          <a:lstStyle/>
          <a:p>
            <a:pPr algn="ctr" eaLnBrk="1" hangingPunct="1"/>
            <a:r>
              <a:rPr lang="tr-TR" sz="2800" b="1" dirty="0" smtClean="0">
                <a:solidFill>
                  <a:srgbClr val="FF0000"/>
                </a:solidFill>
              </a:rPr>
              <a:t>YÜZEY-YAĞMURLAMA-DAMLA KARŞILAŞTIRMA</a:t>
            </a:r>
          </a:p>
        </p:txBody>
      </p:sp>
      <p:pic>
        <p:nvPicPr>
          <p:cNvPr id="5837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549275"/>
            <a:ext cx="5148262" cy="1800225"/>
          </a:xfrm>
          <a:prstGeom prst="rect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5837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2420938"/>
            <a:ext cx="5148262" cy="1906587"/>
          </a:xfrm>
          <a:prstGeom prst="rect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58373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4391025"/>
            <a:ext cx="5148262" cy="2466975"/>
          </a:xfrm>
          <a:prstGeom prst="rect">
            <a:avLst/>
          </a:prstGeom>
          <a:solidFill>
            <a:srgbClr val="FFFF00"/>
          </a:solidFill>
          <a:ln w="12700" algn="ctr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</p:pic>
      <p:sp>
        <p:nvSpPr>
          <p:cNvPr id="58374" name="Text Box 8"/>
          <p:cNvSpPr txBox="1">
            <a:spLocks noChangeArrowheads="1"/>
          </p:cNvSpPr>
          <p:nvPr/>
        </p:nvSpPr>
        <p:spPr bwMode="auto">
          <a:xfrm>
            <a:off x="5364163" y="692150"/>
            <a:ext cx="3600450" cy="930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/>
              <a:t>YÜZEY:    13 SULAMA,</a:t>
            </a:r>
          </a:p>
          <a:p>
            <a:pPr>
              <a:spcBef>
                <a:spcPct val="50000"/>
              </a:spcBef>
            </a:pPr>
            <a:r>
              <a:rPr lang="tr-TR" dirty="0"/>
              <a:t>              1975 mm SU </a:t>
            </a:r>
          </a:p>
        </p:txBody>
      </p:sp>
      <p:sp>
        <p:nvSpPr>
          <p:cNvPr id="58375" name="Text Box 10"/>
          <p:cNvSpPr txBox="1">
            <a:spLocks noChangeArrowheads="1"/>
          </p:cNvSpPr>
          <p:nvPr/>
        </p:nvSpPr>
        <p:spPr bwMode="auto">
          <a:xfrm>
            <a:off x="5364163" y="2420938"/>
            <a:ext cx="3600450" cy="1766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tr-TR"/>
              <a:t>YAĞMURLAMA: </a:t>
            </a:r>
          </a:p>
          <a:p>
            <a:r>
              <a:rPr lang="tr-TR"/>
              <a:t>                  13 SULAMA,</a:t>
            </a:r>
          </a:p>
          <a:p>
            <a:r>
              <a:rPr lang="tr-TR"/>
              <a:t>              1343 mm SU </a:t>
            </a:r>
          </a:p>
          <a:p>
            <a:r>
              <a:rPr lang="tr-TR"/>
              <a:t>(Yüzeye göre % 32 su tasarrufu)</a:t>
            </a:r>
          </a:p>
        </p:txBody>
      </p:sp>
      <p:sp>
        <p:nvSpPr>
          <p:cNvPr id="58376" name="Text Box 11"/>
          <p:cNvSpPr txBox="1">
            <a:spLocks noChangeArrowheads="1"/>
          </p:cNvSpPr>
          <p:nvPr/>
        </p:nvSpPr>
        <p:spPr bwMode="auto">
          <a:xfrm>
            <a:off x="5435600" y="4652963"/>
            <a:ext cx="3527425" cy="1766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tr-TR"/>
              <a:t>DAMLA:    28 SULAMA,</a:t>
            </a:r>
          </a:p>
          <a:p>
            <a:r>
              <a:rPr lang="tr-TR"/>
              <a:t>               1010 mm SU </a:t>
            </a:r>
          </a:p>
          <a:p>
            <a:r>
              <a:rPr lang="tr-TR"/>
              <a:t>(Yüzeye göre % 49, yağmurlamaya göre % 25 su tasarrufu)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kötü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032" y="420976"/>
            <a:ext cx="4429156" cy="3631006"/>
          </a:xfrm>
          <a:prstGeom prst="rect">
            <a:avLst/>
          </a:prstGeom>
          <a:noFill/>
        </p:spPr>
      </p:pic>
      <p:graphicFrame>
        <p:nvGraphicFramePr>
          <p:cNvPr id="245763" name="Object 3"/>
          <p:cNvGraphicFramePr>
            <a:graphicFrameLocks noChangeAspect="1"/>
          </p:cNvGraphicFramePr>
          <p:nvPr/>
        </p:nvGraphicFramePr>
        <p:xfrm>
          <a:off x="4572000" y="446066"/>
          <a:ext cx="4071966" cy="297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72" name="Bitmap Image" r:id="rId4" imgW="5904762" imgH="3847619" progId="PBrush">
                  <p:embed/>
                </p:oleObj>
              </mc:Choice>
              <mc:Fallback>
                <p:oleObj name="Bitmap Image" r:id="rId4" imgW="5904762" imgH="3847619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46066"/>
                        <a:ext cx="4071966" cy="2971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764" name="Picture 4" descr="~AUT000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3" y="3308329"/>
            <a:ext cx="442915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45765" name="Object 5"/>
          <p:cNvGraphicFramePr>
            <a:graphicFrameLocks noChangeAspect="1"/>
          </p:cNvGraphicFramePr>
          <p:nvPr/>
        </p:nvGraphicFramePr>
        <p:xfrm>
          <a:off x="4643438" y="3308329"/>
          <a:ext cx="4000528" cy="330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73" name="Photo Editor Photo" r:id="rId7" imgW="2495238" imgH="3543795" progId="">
                  <p:embed/>
                </p:oleObj>
              </mc:Choice>
              <mc:Fallback>
                <p:oleObj name="Photo Editor Photo" r:id="rId7" imgW="2495238" imgH="3543795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4395"/>
                      <a:stretch>
                        <a:fillRect/>
                      </a:stretch>
                    </p:blipFill>
                    <p:spPr bwMode="auto">
                      <a:xfrm>
                        <a:off x="4643438" y="3308329"/>
                        <a:ext cx="4000528" cy="330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66" name="Text Box 6"/>
          <p:cNvSpPr txBox="1">
            <a:spLocks noChangeArrowheads="1"/>
          </p:cNvSpPr>
          <p:nvPr/>
        </p:nvSpPr>
        <p:spPr bwMode="auto">
          <a:xfrm>
            <a:off x="1476375" y="561958"/>
            <a:ext cx="18046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800" b="1" dirty="0" smtClean="0">
                <a:solidFill>
                  <a:srgbClr val="FF0000"/>
                </a:solidFill>
                <a:latin typeface="Arial" pitchFamily="34" charset="0"/>
              </a:rPr>
              <a:t>TAVA </a:t>
            </a:r>
            <a:r>
              <a:rPr lang="tr-TR" sz="1800" b="1" dirty="0">
                <a:solidFill>
                  <a:srgbClr val="FF0000"/>
                </a:solidFill>
                <a:latin typeface="Arial" pitchFamily="34" charset="0"/>
              </a:rPr>
              <a:t>SULAMA</a:t>
            </a:r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>
            <a:off x="5989638" y="561957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800" b="1" dirty="0">
                <a:solidFill>
                  <a:srgbClr val="FF0000"/>
                </a:solidFill>
                <a:latin typeface="Arial" pitchFamily="34" charset="0"/>
              </a:rPr>
              <a:t>KARIK SULAMA</a:t>
            </a:r>
          </a:p>
        </p:txBody>
      </p:sp>
      <p:sp>
        <p:nvSpPr>
          <p:cNvPr id="245768" name="Text Box 8"/>
          <p:cNvSpPr txBox="1">
            <a:spLocks noChangeArrowheads="1"/>
          </p:cNvSpPr>
          <p:nvPr/>
        </p:nvSpPr>
        <p:spPr bwMode="auto">
          <a:xfrm>
            <a:off x="1042988" y="4705361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800" b="1" dirty="0">
                <a:solidFill>
                  <a:srgbClr val="CC3300"/>
                </a:solidFill>
                <a:latin typeface="Arial" pitchFamily="34" charset="0"/>
              </a:rPr>
              <a:t>YAĞMURLAMA SULAMA</a:t>
            </a:r>
          </a:p>
        </p:txBody>
      </p:sp>
      <p:sp>
        <p:nvSpPr>
          <p:cNvPr id="245769" name="Text Box 9"/>
          <p:cNvSpPr txBox="1">
            <a:spLocks noChangeArrowheads="1"/>
          </p:cNvSpPr>
          <p:nvPr/>
        </p:nvSpPr>
        <p:spPr bwMode="auto">
          <a:xfrm>
            <a:off x="5867400" y="4705361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800" b="1" dirty="0">
                <a:solidFill>
                  <a:srgbClr val="CC3300"/>
                </a:solidFill>
                <a:latin typeface="Arial" pitchFamily="34" charset="0"/>
              </a:rPr>
              <a:t>DAMLA SULAMA</a:t>
            </a:r>
          </a:p>
        </p:txBody>
      </p:sp>
      <p:sp>
        <p:nvSpPr>
          <p:cNvPr id="245770" name="Text Box 10"/>
          <p:cNvSpPr txBox="1">
            <a:spLocks noChangeArrowheads="1"/>
          </p:cNvSpPr>
          <p:nvPr/>
        </p:nvSpPr>
        <p:spPr bwMode="auto">
          <a:xfrm>
            <a:off x="923960" y="2945697"/>
            <a:ext cx="29321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200" b="1" dirty="0">
                <a:latin typeface="Arial" pitchFamily="34" charset="0"/>
              </a:rPr>
              <a:t>SU UYGULAMA RANDIMANI : % 20-30</a:t>
            </a:r>
          </a:p>
        </p:txBody>
      </p:sp>
      <p:sp>
        <p:nvSpPr>
          <p:cNvPr id="245771" name="Text Box 11"/>
          <p:cNvSpPr txBox="1">
            <a:spLocks noChangeArrowheads="1"/>
          </p:cNvSpPr>
          <p:nvPr/>
        </p:nvSpPr>
        <p:spPr bwMode="auto">
          <a:xfrm>
            <a:off x="5177646" y="6245952"/>
            <a:ext cx="29321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200" b="1" dirty="0">
                <a:latin typeface="Arial" pitchFamily="34" charset="0"/>
              </a:rPr>
              <a:t>SU UYGULAMA RANDIMANI : % 85-95</a:t>
            </a:r>
          </a:p>
        </p:txBody>
      </p:sp>
      <p:sp>
        <p:nvSpPr>
          <p:cNvPr id="245772" name="Text Box 12"/>
          <p:cNvSpPr txBox="1">
            <a:spLocks noChangeArrowheads="1"/>
          </p:cNvSpPr>
          <p:nvPr/>
        </p:nvSpPr>
        <p:spPr bwMode="auto">
          <a:xfrm>
            <a:off x="5508625" y="3020991"/>
            <a:ext cx="2932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200" b="1">
                <a:latin typeface="Arial" pitchFamily="34" charset="0"/>
              </a:rPr>
              <a:t>SU UYGULAMA RANDIMANI : % 50-60</a:t>
            </a:r>
          </a:p>
        </p:txBody>
      </p:sp>
      <p:sp>
        <p:nvSpPr>
          <p:cNvPr id="245773" name="Text Box 13"/>
          <p:cNvSpPr txBox="1">
            <a:spLocks noChangeArrowheads="1"/>
          </p:cNvSpPr>
          <p:nvPr/>
        </p:nvSpPr>
        <p:spPr bwMode="auto">
          <a:xfrm>
            <a:off x="889320" y="6189642"/>
            <a:ext cx="29321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200" b="1" dirty="0">
                <a:latin typeface="Arial" pitchFamily="34" charset="0"/>
              </a:rPr>
              <a:t>SU UYGULAMA RANDIMANI : % 65-75</a:t>
            </a:r>
          </a:p>
        </p:txBody>
      </p:sp>
      <p:sp>
        <p:nvSpPr>
          <p:cNvPr id="245774" name="Text Box 14"/>
          <p:cNvSpPr txBox="1">
            <a:spLocks noChangeArrowheads="1"/>
          </p:cNvSpPr>
          <p:nvPr/>
        </p:nvSpPr>
        <p:spPr bwMode="auto">
          <a:xfrm>
            <a:off x="231775" y="38100"/>
            <a:ext cx="8443913" cy="396875"/>
          </a:xfrm>
          <a:prstGeom prst="rect">
            <a:avLst/>
          </a:prstGeom>
          <a:solidFill>
            <a:srgbClr val="C6FEF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sz="2000" b="1" dirty="0" smtClean="0">
                <a:solidFill>
                  <a:srgbClr val="006600"/>
                </a:solidFill>
                <a:latin typeface="Arial" pitchFamily="34" charset="0"/>
              </a:rPr>
              <a:t>SULAMA YÖNTEMLERİ VE SU KAYIPLARI</a:t>
            </a:r>
            <a:endParaRPr lang="tr-TR" sz="2000" b="1" dirty="0">
              <a:solidFill>
                <a:srgbClr val="0066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8" name="Rectangle 6"/>
          <p:cNvSpPr>
            <a:spLocks noChangeArrowheads="1"/>
          </p:cNvSpPr>
          <p:nvPr/>
        </p:nvSpPr>
        <p:spPr bwMode="auto">
          <a:xfrm>
            <a:off x="1142976" y="71414"/>
            <a:ext cx="81439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Yağmurlama  Sulama Yöntemi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7" y="785794"/>
            <a:ext cx="8858279" cy="597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339" y="1214422"/>
            <a:ext cx="5324479" cy="5643578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</a:pPr>
            <a:r>
              <a:rPr lang="en-US" sz="1800" dirty="0" err="1">
                <a:latin typeface="Comic Sans MS" pitchFamily="66" charset="0"/>
              </a:rPr>
              <a:t>Kaynaktan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bir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Comic Sans MS" pitchFamily="66" charset="0"/>
              </a:rPr>
              <a:t>pompa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aracılığıyla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alınan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su</a:t>
            </a:r>
            <a:r>
              <a:rPr lang="en-US" sz="1800" dirty="0">
                <a:latin typeface="Comic Sans MS" pitchFamily="66" charset="0"/>
              </a:rPr>
              <a:t>, </a:t>
            </a:r>
            <a:r>
              <a:rPr lang="en-US" sz="1800" dirty="0" err="1">
                <a:latin typeface="Comic Sans MS" pitchFamily="66" charset="0"/>
              </a:rPr>
              <a:t>kapalı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boru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hatlarında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içer</a:t>
            </a:r>
            <a:r>
              <a:rPr lang="tr-TR" sz="1800" dirty="0">
                <a:latin typeface="Comic Sans MS" pitchFamily="66" charset="0"/>
              </a:rPr>
              <a:t>i</a:t>
            </a:r>
            <a:r>
              <a:rPr lang="en-US" sz="1800" dirty="0" err="1">
                <a:latin typeface="Comic Sans MS" pitchFamily="66" charset="0"/>
              </a:rPr>
              <a:t>sinde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basınçlı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olarak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sulama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alanına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kadar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iletilir</a:t>
            </a:r>
            <a:r>
              <a:rPr lang="en-US" sz="1800" dirty="0">
                <a:latin typeface="Comic Sans MS" pitchFamily="66" charset="0"/>
              </a:rPr>
              <a:t>. </a:t>
            </a:r>
            <a:endParaRPr lang="tr-TR" sz="1800" dirty="0" smtClean="0">
              <a:latin typeface="Comic Sans MS" pitchFamily="66" charset="0"/>
            </a:endParaRPr>
          </a:p>
          <a:p>
            <a:pPr algn="just">
              <a:lnSpc>
                <a:spcPct val="130000"/>
              </a:lnSpc>
            </a:pPr>
            <a:endParaRPr lang="tr-TR" sz="1800" dirty="0" smtClean="0">
              <a:latin typeface="Comic Sans MS" pitchFamily="66" charset="0"/>
            </a:endParaRPr>
          </a:p>
          <a:p>
            <a:pPr algn="just">
              <a:lnSpc>
                <a:spcPct val="130000"/>
              </a:lnSpc>
            </a:pPr>
            <a:r>
              <a:rPr lang="en-US" sz="1800" dirty="0" err="1" smtClean="0">
                <a:latin typeface="Comic Sans MS" pitchFamily="66" charset="0"/>
              </a:rPr>
              <a:t>Alanda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belirli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aralıklarla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yerleştirilmiş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yağmurlama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başlıkları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aracılığı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ile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önce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atmosfere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verilir</a:t>
            </a:r>
            <a:r>
              <a:rPr lang="en-US" sz="1800" dirty="0">
                <a:latin typeface="Comic Sans MS" pitchFamily="66" charset="0"/>
              </a:rPr>
              <a:t>. </a:t>
            </a:r>
            <a:r>
              <a:rPr lang="en-US" sz="1800" dirty="0" err="1">
                <a:latin typeface="Comic Sans MS" pitchFamily="66" charset="0"/>
              </a:rPr>
              <a:t>Buradan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toprak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yüzeyine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düşer</a:t>
            </a:r>
            <a:r>
              <a:rPr lang="en-US" sz="1800" dirty="0">
                <a:latin typeface="Comic Sans MS" pitchFamily="66" charset="0"/>
              </a:rPr>
              <a:t>, </a:t>
            </a:r>
            <a:r>
              <a:rPr lang="en-US" sz="1800" dirty="0" err="1">
                <a:latin typeface="Comic Sans MS" pitchFamily="66" charset="0"/>
              </a:rPr>
              <a:t>infiltrasyonla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toprak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içersine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girer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ve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kök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bölgesinde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depolanır</a:t>
            </a:r>
            <a:r>
              <a:rPr lang="en-US" sz="1800" dirty="0" smtClean="0">
                <a:latin typeface="Comic Sans MS" pitchFamily="66" charset="0"/>
              </a:rPr>
              <a:t>.</a:t>
            </a:r>
            <a:endParaRPr lang="tr-TR" sz="1800" dirty="0" smtClean="0">
              <a:latin typeface="Comic Sans MS" pitchFamily="66" charset="0"/>
            </a:endParaRPr>
          </a:p>
          <a:p>
            <a:pPr algn="just">
              <a:lnSpc>
                <a:spcPct val="130000"/>
              </a:lnSpc>
            </a:pPr>
            <a:endParaRPr lang="tr-TR" sz="1800" dirty="0" smtClean="0">
              <a:latin typeface="Comic Sans MS" pitchFamily="66" charset="0"/>
            </a:endParaRPr>
          </a:p>
          <a:p>
            <a:pPr algn="just">
              <a:lnSpc>
                <a:spcPct val="130000"/>
              </a:lnSpc>
            </a:pP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>
                <a:latin typeface="Comic Sans MS" pitchFamily="66" charset="0"/>
              </a:rPr>
              <a:t>Bu </a:t>
            </a:r>
            <a:r>
              <a:rPr lang="en-US" sz="1800" dirty="0" err="1">
                <a:latin typeface="Comic Sans MS" pitchFamily="66" charset="0"/>
              </a:rPr>
              <a:t>aşamada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ortaya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çıkan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görüntü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doğal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yağmura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benzediğinden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yönteme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yağmurlama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sulama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adı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verilir</a:t>
            </a:r>
            <a:r>
              <a:rPr lang="en-US" sz="1800" dirty="0">
                <a:latin typeface="Comic Sans MS" pitchFamily="66" charset="0"/>
              </a:rPr>
              <a:t>. 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1643042" y="357166"/>
            <a:ext cx="63166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rgbClr val="FFFF00"/>
                </a:solidFill>
              </a:rPr>
              <a:t>Yağmurlama  Sulama Yöntemi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endParaRPr lang="tr-TR" sz="3600" b="1" dirty="0">
              <a:solidFill>
                <a:srgbClr val="FFFF00"/>
              </a:solidFill>
            </a:endParaRPr>
          </a:p>
        </p:txBody>
      </p:sp>
      <p:pic>
        <p:nvPicPr>
          <p:cNvPr id="67585" name="Picture 1" descr="C:\Users\dragon\Desktop\Irrigation-picture\damla sulama-resim\sprink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071546"/>
            <a:ext cx="3429000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6" name="Picture 4" descr="Sprinklers_large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341438"/>
            <a:ext cx="4319588" cy="4967287"/>
          </a:xfrm>
          <a:noFill/>
          <a:ln/>
        </p:spPr>
      </p:pic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1184278" y="292222"/>
            <a:ext cx="68167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4000" b="1" dirty="0">
                <a:solidFill>
                  <a:srgbClr val="FFFF00"/>
                </a:solidFill>
              </a:rPr>
              <a:t>Yağmurlama  Sulama Yöntemi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endParaRPr lang="tr-TR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23239" name="Rectangle 7"/>
          <p:cNvSpPr>
            <a:spLocks noChangeArrowheads="1"/>
          </p:cNvSpPr>
          <p:nvPr/>
        </p:nvSpPr>
        <p:spPr bwMode="auto">
          <a:xfrm>
            <a:off x="5072066" y="1214422"/>
            <a:ext cx="3821109" cy="516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Comic Sans MS" pitchFamily="66" charset="0"/>
              </a:rPr>
              <a:t>    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Toprak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Koşulları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tr-TR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tr-TR" sz="700" dirty="0">
              <a:solidFill>
                <a:srgbClr val="000099"/>
              </a:solidFill>
              <a:latin typeface="Comic Sans MS" pitchFamily="66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tx1">
                    <a:lumMod val="95000"/>
                  </a:schemeClr>
                </a:solidFill>
              </a:rPr>
              <a:t>Hemen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her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</a:rPr>
              <a:t>türlü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</a:schemeClr>
                </a:solidFill>
              </a:rPr>
              <a:t>toprak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</a:schemeClr>
                </a:solidFill>
              </a:rPr>
              <a:t>koşullar</a:t>
            </a:r>
            <a:r>
              <a:rPr lang="tr-TR" sz="2400" dirty="0" err="1" smtClean="0">
                <a:solidFill>
                  <a:schemeClr val="tx1">
                    <a:lumMod val="95000"/>
                  </a:schemeClr>
                </a:solidFill>
              </a:rPr>
              <a:t>ınd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a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</a:rPr>
              <a:t>uygulanır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. </a:t>
            </a:r>
            <a:endParaRPr lang="tr-TR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tr-TR" sz="2400" dirty="0" smtClean="0">
              <a:solidFill>
                <a:srgbClr val="000099"/>
              </a:solidFill>
            </a:endParaRP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FFFF00"/>
                </a:solidFill>
              </a:rPr>
              <a:t>Özellikle</a:t>
            </a:r>
            <a:r>
              <a:rPr lang="tr-TR" sz="2400" dirty="0" smtClean="0">
                <a:solidFill>
                  <a:srgbClr val="FFFF00"/>
                </a:solidFill>
              </a:rPr>
              <a:t>;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</a:rPr>
              <a:t>infiltrasyon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</a:rPr>
              <a:t>hızı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</a:rPr>
              <a:t>yüksek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</a:rPr>
              <a:t>kullanılabilir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</a:rPr>
              <a:t>su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</a:rPr>
              <a:t>tutma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</a:rPr>
              <a:t>kapasitesi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</a:rPr>
              <a:t>değeri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</a:rPr>
              <a:t>düşük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</a:rPr>
              <a:t>hafif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</a:rPr>
              <a:t>bünyeli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</a:rPr>
              <a:t>topraklar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</a:rPr>
              <a:t>için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</a:schemeClr>
                </a:solidFill>
              </a:rPr>
              <a:t>idealdir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  <a:endParaRPr lang="tr-TR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tr-TR" sz="2400" dirty="0" smtClean="0">
              <a:solidFill>
                <a:srgbClr val="000099"/>
              </a:solidFill>
            </a:endParaRP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tx1">
                    <a:lumMod val="95000"/>
                  </a:schemeClr>
                </a:solidFill>
              </a:rPr>
              <a:t>Sığ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</a:rPr>
              <a:t>toprak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</a:rPr>
              <a:t>koşullarında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</a:rPr>
              <a:t>da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</a:rPr>
              <a:t>sorunsuz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</a:rPr>
              <a:t>olarak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</a:rPr>
              <a:t>uygulanır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400" dirty="0">
                <a:solidFill>
                  <a:srgbClr val="000099"/>
                </a:solidFill>
                <a:latin typeface="Comic Sans MS" pitchFamily="66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4443436"/>
            <a:ext cx="298002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285728"/>
            <a:ext cx="2500330" cy="244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-214346" y="500042"/>
            <a:ext cx="671517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tr-TR" sz="2400" dirty="0">
                <a:solidFill>
                  <a:srgbClr val="000099"/>
                </a:solidFill>
                <a:latin typeface="Comic Sans MS" pitchFamily="66" charset="0"/>
              </a:rPr>
              <a:t>		</a:t>
            </a:r>
            <a:r>
              <a:rPr lang="en-US" sz="2200" dirty="0" smtClean="0">
                <a:solidFill>
                  <a:srgbClr val="FFFF00"/>
                </a:solidFill>
                <a:latin typeface="Comic Sans MS" pitchFamily="66" charset="0"/>
              </a:rPr>
              <a:t>-</a:t>
            </a:r>
            <a:r>
              <a:rPr lang="en-US" sz="2200" b="1" dirty="0" err="1" smtClean="0">
                <a:solidFill>
                  <a:srgbClr val="FFFF00"/>
                </a:solidFill>
                <a:latin typeface="Comic Sans MS" pitchFamily="66" charset="0"/>
              </a:rPr>
              <a:t>Topoğrafik</a:t>
            </a:r>
            <a:r>
              <a:rPr lang="en-US" sz="22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Comic Sans MS" pitchFamily="66" charset="0"/>
              </a:rPr>
              <a:t>Koşullar</a:t>
            </a:r>
            <a:r>
              <a:rPr lang="en-US" sz="2200" b="1" dirty="0" smtClean="0">
                <a:solidFill>
                  <a:srgbClr val="FFFF00"/>
                </a:solidFill>
                <a:latin typeface="Comic Sans MS" pitchFamily="66" charset="0"/>
              </a:rPr>
              <a:t>:</a:t>
            </a:r>
            <a:r>
              <a:rPr lang="en-US" sz="22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tr-TR" sz="2200" dirty="0">
              <a:solidFill>
                <a:srgbClr val="FFFF00"/>
              </a:solidFill>
              <a:latin typeface="Comic Sans MS" pitchFamily="66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tr-TR" sz="2400" dirty="0">
                <a:solidFill>
                  <a:srgbClr val="000099"/>
                </a:solidFill>
                <a:latin typeface="Comic Sans MS" pitchFamily="66" charset="0"/>
              </a:rPr>
              <a:t>	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Her</a:t>
            </a:r>
            <a:r>
              <a:rPr lang="tr-TR" sz="20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türlü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topografya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koşullarında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uygulanabilir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.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Eğimi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yüksek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ve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dalgalı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topografya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yöntem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için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bir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kısıt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oluşturmaz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. </a:t>
            </a:r>
            <a:r>
              <a:rPr lang="en-US" sz="2400" dirty="0">
                <a:solidFill>
                  <a:srgbClr val="000099"/>
                </a:solidFill>
                <a:latin typeface="Comic Sans MS" pitchFamily="66" charset="0"/>
              </a:rPr>
              <a:t>	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143108" y="2643182"/>
            <a:ext cx="680084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tr-TR" sz="2000" dirty="0">
                <a:solidFill>
                  <a:srgbClr val="000099"/>
                </a:solidFill>
                <a:latin typeface="Comic Sans MS" pitchFamily="66" charset="0"/>
              </a:rPr>
              <a:t>	</a:t>
            </a: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200" b="1" dirty="0">
                <a:solidFill>
                  <a:srgbClr val="FFFF00"/>
                </a:solidFill>
                <a:latin typeface="Comic Sans MS" pitchFamily="66" charset="0"/>
              </a:rPr>
              <a:t>-</a:t>
            </a:r>
            <a:r>
              <a:rPr lang="en-US" sz="2200" b="1" dirty="0" err="1">
                <a:solidFill>
                  <a:srgbClr val="FFFF00"/>
                </a:solidFill>
                <a:latin typeface="Comic Sans MS" pitchFamily="66" charset="0"/>
              </a:rPr>
              <a:t>Bitki</a:t>
            </a:r>
            <a:r>
              <a:rPr lang="en-US" sz="2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Comic Sans MS" pitchFamily="66" charset="0"/>
              </a:rPr>
              <a:t>Koşulları</a:t>
            </a:r>
            <a:r>
              <a:rPr lang="en-US" sz="2200" b="1" dirty="0">
                <a:solidFill>
                  <a:srgbClr val="FFFF00"/>
                </a:solidFill>
                <a:latin typeface="Comic Sans MS" pitchFamily="66" charset="0"/>
              </a:rPr>
              <a:t>:</a:t>
            </a:r>
            <a:r>
              <a:rPr lang="en-US" sz="22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tr-TR" sz="2200" dirty="0">
              <a:solidFill>
                <a:srgbClr val="FFFF00"/>
              </a:solidFill>
              <a:latin typeface="Comic Sans MS" pitchFamily="66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tr-TR" sz="2000" dirty="0">
                <a:latin typeface="Comic Sans MS" pitchFamily="66" charset="0"/>
              </a:rPr>
              <a:t>	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Toprak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üstü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aksamının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ıslanmasından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kaynaklanan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hastalık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ve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zararlılara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duyarlı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olmayan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tüm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bitkilerin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sulanmasında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kullanılır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. 	</a:t>
            </a:r>
          </a:p>
        </p:txBody>
      </p:sp>
      <p:sp>
        <p:nvSpPr>
          <p:cNvPr id="37896" name="Rectangle 8"/>
          <p:cNvSpPr>
            <a:spLocks noGrp="1" noChangeArrowheads="1"/>
          </p:cNvSpPr>
          <p:nvPr>
            <p:ph idx="1"/>
          </p:nvPr>
        </p:nvSpPr>
        <p:spPr>
          <a:xfrm>
            <a:off x="-357222" y="4589484"/>
            <a:ext cx="6357982" cy="2268516"/>
          </a:xfrm>
          <a:noFill/>
          <a:ln/>
        </p:spPr>
        <p:txBody>
          <a:bodyPr>
            <a:normAutofit fontScale="70000" lnSpcReduction="20000"/>
          </a:bodyPr>
          <a:lstStyle/>
          <a:p>
            <a:pPr algn="just"/>
            <a:endParaRPr lang="en-US" sz="2400" dirty="0">
              <a:latin typeface="Comic Sans MS" pitchFamily="66" charset="0"/>
            </a:endParaRPr>
          </a:p>
          <a:p>
            <a:pPr algn="just">
              <a:buFont typeface="Wingdings" pitchFamily="2" charset="2"/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-</a:t>
            </a:r>
            <a:r>
              <a:rPr lang="en-US" sz="2800" b="1" dirty="0">
                <a:solidFill>
                  <a:srgbClr val="FFFF00"/>
                </a:solidFill>
                <a:latin typeface="Comic Sans MS" pitchFamily="66" charset="0"/>
              </a:rPr>
              <a:t>Su </a:t>
            </a:r>
            <a:r>
              <a:rPr lang="en-US" sz="2800" b="1" dirty="0" err="1">
                <a:solidFill>
                  <a:srgbClr val="FFFF00"/>
                </a:solidFill>
                <a:latin typeface="Comic Sans MS" pitchFamily="66" charset="0"/>
              </a:rPr>
              <a:t>Kaynağı</a:t>
            </a:r>
            <a:r>
              <a:rPr lang="en-US" sz="28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omic Sans MS" pitchFamily="66" charset="0"/>
              </a:rPr>
              <a:t>Koşulları</a:t>
            </a:r>
            <a:r>
              <a:rPr lang="en-US" sz="2800" b="1" dirty="0">
                <a:solidFill>
                  <a:srgbClr val="FFFF00"/>
                </a:solidFill>
                <a:latin typeface="Comic Sans MS" pitchFamily="66" charset="0"/>
              </a:rPr>
              <a:t>:</a:t>
            </a:r>
            <a:r>
              <a:rPr lang="en-US" sz="28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tr-TR" sz="2800" dirty="0">
              <a:solidFill>
                <a:srgbClr val="FFFF00"/>
              </a:solidFill>
              <a:latin typeface="Comic Sans MS" pitchFamily="66" charset="0"/>
            </a:endParaRPr>
          </a:p>
          <a:p>
            <a:pPr algn="just">
              <a:buFont typeface="Wingdings" pitchFamily="2" charset="2"/>
              <a:buNone/>
            </a:pPr>
            <a:r>
              <a:rPr lang="tr-TR" sz="2400" dirty="0">
                <a:latin typeface="Comic Sans MS" pitchFamily="66" charset="0"/>
              </a:rPr>
              <a:t>	</a:t>
            </a:r>
            <a:r>
              <a:rPr lang="en-US" sz="29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Yüzey</a:t>
            </a:r>
            <a:r>
              <a:rPr lang="en-US" sz="29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9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sulama</a:t>
            </a:r>
            <a:r>
              <a:rPr lang="en-US" sz="29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9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yöntemlerine</a:t>
            </a:r>
            <a:r>
              <a:rPr lang="en-US" sz="29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9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göre</a:t>
            </a:r>
            <a:r>
              <a:rPr lang="en-US" sz="29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9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çok</a:t>
            </a:r>
            <a:r>
              <a:rPr lang="en-US" sz="29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9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daha</a:t>
            </a:r>
            <a:r>
              <a:rPr lang="en-US" sz="29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9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düşük</a:t>
            </a:r>
            <a:r>
              <a:rPr lang="en-US" sz="29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9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su</a:t>
            </a:r>
            <a:r>
              <a:rPr lang="en-US" sz="29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9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kaynağı</a:t>
            </a:r>
            <a:r>
              <a:rPr lang="en-US" sz="29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9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debilerinde</a:t>
            </a:r>
            <a:r>
              <a:rPr lang="en-US" sz="29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9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başarı</a:t>
            </a:r>
            <a:r>
              <a:rPr lang="en-US" sz="29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9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ile</a:t>
            </a:r>
            <a:r>
              <a:rPr lang="en-US" sz="29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9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uygulanabilir</a:t>
            </a:r>
            <a:r>
              <a:rPr lang="en-US" sz="29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. Su </a:t>
            </a:r>
            <a:r>
              <a:rPr lang="en-US" sz="29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kaynağının</a:t>
            </a:r>
            <a:r>
              <a:rPr lang="en-US" sz="29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9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yüzeyde</a:t>
            </a:r>
            <a:r>
              <a:rPr lang="en-US" sz="29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9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olması</a:t>
            </a:r>
            <a:r>
              <a:rPr lang="en-US" sz="29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9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gerekmez</a:t>
            </a:r>
            <a:r>
              <a:rPr lang="en-US" sz="29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. </a:t>
            </a:r>
            <a:r>
              <a:rPr lang="en-US" sz="29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Ayrıca</a:t>
            </a:r>
            <a:r>
              <a:rPr lang="en-US" sz="29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, </a:t>
            </a:r>
            <a:r>
              <a:rPr lang="en-US" sz="29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su</a:t>
            </a:r>
            <a:r>
              <a:rPr lang="en-US" sz="29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9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kalitesinin</a:t>
            </a:r>
            <a:r>
              <a:rPr lang="en-US" sz="29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9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uygun</a:t>
            </a:r>
            <a:r>
              <a:rPr lang="en-US" sz="29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9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olması</a:t>
            </a:r>
            <a:r>
              <a:rPr lang="en-US" sz="29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9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ve</a:t>
            </a:r>
            <a:r>
              <a:rPr lang="en-US" sz="29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9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fazla</a:t>
            </a:r>
            <a:r>
              <a:rPr lang="en-US" sz="29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9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miktarda</a:t>
            </a:r>
            <a:r>
              <a:rPr lang="en-US" sz="29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sediment </a:t>
            </a:r>
            <a:r>
              <a:rPr lang="en-US" sz="29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ya</a:t>
            </a:r>
            <a:r>
              <a:rPr lang="en-US" sz="29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9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da</a:t>
            </a:r>
            <a:r>
              <a:rPr lang="en-US" sz="29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9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yüzücü</a:t>
            </a:r>
            <a:r>
              <a:rPr lang="en-US" sz="29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9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cisim</a:t>
            </a:r>
            <a:r>
              <a:rPr lang="en-US" sz="29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9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içermemesi</a:t>
            </a:r>
            <a:r>
              <a:rPr lang="en-US" sz="29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9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gerekir</a:t>
            </a:r>
            <a:r>
              <a:rPr lang="en-US" sz="29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.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1921" name="Picture 1" descr="C:\Users\a211\Desktop\belgelerim\Yeşim ERDEM\ME-Mısır-Soya\Mısır Foto\DSCF04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285992"/>
            <a:ext cx="228601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928926" y="1714529"/>
            <a:ext cx="3175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tr-TR" dirty="0">
                <a:solidFill>
                  <a:schemeClr val="accent2"/>
                </a:solidFill>
                <a:latin typeface="Century Schoolbook" pitchFamily="18" charset="0"/>
              </a:rPr>
              <a:t> </a:t>
            </a:r>
            <a:r>
              <a:rPr lang="tr-TR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</a:t>
            </a:r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ünyada ve ülkemizde  azalan kaynaklara rağmen; hızla  artan nüfusun beslenmesi ve sanayi hammadde gereksinimin karşılanması gerekmektedir.</a:t>
            </a:r>
          </a:p>
          <a:p>
            <a:endParaRPr lang="tr-TR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Günümüzde tarımı yapılan alanların 28 milyon ha alana ulaştığı ve artık artırılacak tarım alanı kalmadığı bilindiğine göre;  </a:t>
            </a:r>
          </a:p>
          <a:p>
            <a:endParaRPr lang="tr-TR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r>
              <a:rPr lang="tr-T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tr-T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toprak ve su kaynaklarının geliştirilmesi, </a:t>
            </a:r>
          </a:p>
          <a:p>
            <a:r>
              <a:rPr lang="tr-T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</a:p>
          <a:p>
            <a:r>
              <a:rPr lang="tr-T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ve birim alandan elde edilecek  üretim artışının sağlanması</a:t>
            </a:r>
            <a:r>
              <a:rPr lang="tr-T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endParaRPr lang="tr-TR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zorunludur.</a:t>
            </a:r>
            <a:r>
              <a:rPr 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tr-TR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r>
              <a:rPr 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tr-TR" dirty="0">
                <a:solidFill>
                  <a:schemeClr val="accent2"/>
                </a:solidFill>
                <a:latin typeface="Century Schoolbook" pitchFamily="18" charset="0"/>
              </a:rPr>
              <a:t/>
            </a:r>
            <a:br>
              <a:rPr lang="tr-TR" dirty="0">
                <a:solidFill>
                  <a:schemeClr val="accent2"/>
                </a:solidFill>
                <a:latin typeface="Century Schoolbook" pitchFamily="18" charset="0"/>
              </a:rPr>
            </a:br>
            <a:r>
              <a:rPr lang="tr-TR" b="1" dirty="0">
                <a:solidFill>
                  <a:schemeClr val="accent2"/>
                </a:solidFill>
                <a:latin typeface="Century Schoolbook" pitchFamily="18" charset="0"/>
              </a:rPr>
              <a:t/>
            </a:r>
            <a:br>
              <a:rPr lang="tr-TR" b="1" dirty="0">
                <a:solidFill>
                  <a:schemeClr val="accent2"/>
                </a:solidFill>
                <a:latin typeface="Century Schoolbook" pitchFamily="18" charset="0"/>
              </a:rPr>
            </a:br>
            <a:r>
              <a:rPr lang="tr-TR" b="1" dirty="0">
                <a:solidFill>
                  <a:schemeClr val="accent2"/>
                </a:solidFill>
                <a:latin typeface="Century Schoolbook" pitchFamily="18" charset="0"/>
              </a:rPr>
              <a:t/>
            </a:r>
            <a:br>
              <a:rPr lang="tr-TR" b="1" dirty="0">
                <a:solidFill>
                  <a:schemeClr val="accent2"/>
                </a:solidFill>
                <a:latin typeface="Century Schoolbook" pitchFamily="18" charset="0"/>
              </a:rPr>
            </a:br>
            <a:r>
              <a:rPr lang="tr-TR" b="1" dirty="0">
                <a:solidFill>
                  <a:schemeClr val="accent2"/>
                </a:solidFill>
                <a:latin typeface="Century Schoolbook" pitchFamily="18" charset="0"/>
              </a:rPr>
              <a:t/>
            </a:r>
            <a:br>
              <a:rPr lang="tr-TR" b="1" dirty="0">
                <a:solidFill>
                  <a:schemeClr val="accent2"/>
                </a:solidFill>
                <a:latin typeface="Century Schoolbook" pitchFamily="18" charset="0"/>
              </a:rPr>
            </a:br>
            <a:r>
              <a:rPr lang="tr-TR" b="1" dirty="0">
                <a:solidFill>
                  <a:schemeClr val="accent2"/>
                </a:solidFill>
                <a:latin typeface="Century Schoolbook" pitchFamily="18" charset="0"/>
              </a:rPr>
              <a:t>	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43438"/>
            <a:ext cx="27146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49"/>
          <a:stretch>
            <a:fillRect/>
          </a:stretch>
        </p:blipFill>
        <p:spPr bwMode="auto">
          <a:xfrm>
            <a:off x="6357938" y="4643438"/>
            <a:ext cx="27860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7425" y="2714625"/>
            <a:ext cx="15716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475" b="24998"/>
          <a:stretch>
            <a:fillRect/>
          </a:stretch>
        </p:blipFill>
        <p:spPr bwMode="auto">
          <a:xfrm>
            <a:off x="7643813" y="2714625"/>
            <a:ext cx="15001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12" r="23396"/>
          <a:stretch>
            <a:fillRect/>
          </a:stretch>
        </p:blipFill>
        <p:spPr bwMode="auto">
          <a:xfrm>
            <a:off x="500063" y="2686050"/>
            <a:ext cx="1571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0"/>
          <p:cNvPicPr>
            <a:picLocks noChangeAspect="1" noChangeArrowheads="1"/>
          </p:cNvPicPr>
          <p:nvPr/>
        </p:nvPicPr>
        <p:blipFill>
          <a:blip r:embed="rId7" cstate="print"/>
          <a:srcRect r="24998" b="43750"/>
          <a:stretch>
            <a:fillRect/>
          </a:stretch>
        </p:blipFill>
        <p:spPr bwMode="auto">
          <a:xfrm>
            <a:off x="0" y="0"/>
            <a:ext cx="27860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8" y="214290"/>
            <a:ext cx="7472386" cy="71438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YÖNTEMİN ÜSTÜNLÜKLERİ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732463"/>
          </a:xfrm>
        </p:spPr>
        <p:txBody>
          <a:bodyPr>
            <a:normAutofit/>
          </a:bodyPr>
          <a:lstStyle/>
          <a:p>
            <a:pPr marL="571500" indent="-571500" algn="just">
              <a:lnSpc>
                <a:spcPct val="9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Tesviye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gerektirmez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.</a:t>
            </a:r>
            <a:endParaRPr lang="tr-TR" sz="2200" dirty="0" smtClean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  <a:p>
            <a:pPr marL="571500" indent="-571500" algn="just">
              <a:lnSpc>
                <a:spcPct val="90000"/>
              </a:lnSpc>
              <a:buClr>
                <a:srgbClr val="FF0000"/>
              </a:buClr>
              <a:buFont typeface="+mj-lt"/>
              <a:buAutoNum type="arabicPeriod"/>
            </a:pPr>
            <a:endParaRPr lang="en-US" sz="2200" dirty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  <a:p>
            <a:pPr marL="571500" indent="-571500" algn="just">
              <a:lnSpc>
                <a:spcPct val="9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Su alma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hızı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yüksek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hafif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bünyeli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topraklarda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yüksek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bir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sulama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randımanı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verir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.</a:t>
            </a:r>
            <a:endParaRPr lang="tr-TR" sz="2200" dirty="0" smtClean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  <a:p>
            <a:pPr marL="571500" indent="-571500" algn="just">
              <a:lnSpc>
                <a:spcPct val="90000"/>
              </a:lnSpc>
              <a:buClr>
                <a:srgbClr val="FF0000"/>
              </a:buClr>
              <a:buFont typeface="+mj-lt"/>
              <a:buAutoNum type="arabicPeriod"/>
            </a:pPr>
            <a:endParaRPr lang="en-US" sz="2200" dirty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  <a:p>
            <a:pPr marL="571500" indent="-571500" algn="just">
              <a:lnSpc>
                <a:spcPct val="9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Sığ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topraklarda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kontrollü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bir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sulama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yapılır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(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taban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suyu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yükseltilmeksizin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).</a:t>
            </a:r>
            <a:endParaRPr lang="tr-TR" sz="2200" dirty="0" smtClean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  <a:p>
            <a:pPr marL="571500" indent="-571500" algn="just">
              <a:lnSpc>
                <a:spcPct val="90000"/>
              </a:lnSpc>
              <a:buClr>
                <a:srgbClr val="FF0000"/>
              </a:buClr>
              <a:buFont typeface="+mj-lt"/>
              <a:buAutoNum type="arabicPeriod"/>
            </a:pPr>
            <a:endParaRPr lang="en-US" sz="2200" dirty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  <a:p>
            <a:pPr marL="571500" indent="-571500" algn="just">
              <a:lnSpc>
                <a:spcPct val="9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Eş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su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dağılım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yeknesaklığı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dolayısıyla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su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uygulama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randımanının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yüksek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olması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mevcut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su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ile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daha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geniş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alanların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sulanmasını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etkin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kılar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. </a:t>
            </a:r>
            <a:endParaRPr lang="tr-TR" sz="2200" dirty="0" smtClean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  <a:p>
            <a:pPr marL="571500" indent="-571500" algn="just">
              <a:lnSpc>
                <a:spcPct val="90000"/>
              </a:lnSpc>
              <a:buClr>
                <a:srgbClr val="FF0000"/>
              </a:buClr>
              <a:buFont typeface="+mj-lt"/>
              <a:buAutoNum type="arabicPeriod"/>
            </a:pPr>
            <a:endParaRPr lang="en-US" sz="2200" dirty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  <a:p>
            <a:pPr marL="571500" indent="-571500" algn="just">
              <a:lnSpc>
                <a:spcPct val="9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İyi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bir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projeleme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ve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işletim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ile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erozyon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sorunu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ortadan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kalkar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.</a:t>
            </a:r>
            <a:endParaRPr lang="tr-TR" sz="2200" dirty="0" smtClean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  <a:p>
            <a:pPr marL="571500" indent="-571500" algn="just">
              <a:lnSpc>
                <a:spcPct val="90000"/>
              </a:lnSpc>
              <a:buNone/>
            </a:pPr>
            <a:r>
              <a:rPr lang="en-US" sz="22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2200" dirty="0">
              <a:solidFill>
                <a:srgbClr val="000099"/>
              </a:solidFill>
              <a:latin typeface="Comic Sans MS" pitchFamily="66" charset="0"/>
            </a:endParaRPr>
          </a:p>
          <a:p>
            <a:pPr marL="571500" indent="-571500" algn="just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200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57290" y="1142984"/>
            <a:ext cx="6472254" cy="4525963"/>
          </a:xfrm>
        </p:spPr>
        <p:txBody>
          <a:bodyPr>
            <a:normAutofit/>
          </a:bodyPr>
          <a:lstStyle/>
          <a:p>
            <a:pPr marL="571500" indent="-571500" algn="just">
              <a:lnSpc>
                <a:spcPct val="90000"/>
              </a:lnSpc>
              <a:buNone/>
            </a:pPr>
            <a:r>
              <a:rPr lang="tr-TR" sz="2200" dirty="0" smtClean="0">
                <a:solidFill>
                  <a:srgbClr val="FF0000"/>
                </a:solidFill>
                <a:latin typeface="Comic Sans MS" pitchFamily="66" charset="0"/>
              </a:rPr>
              <a:t>6.</a:t>
            </a:r>
            <a:r>
              <a:rPr lang="tr-TR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Borular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genellikle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gömülü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olduğundan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yüzeyde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olsalar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bile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az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yer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kapladıklarından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(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kanallara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göre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)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tarım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dışı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alanlar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azalır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ve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tarımsal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işler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kolaylaşır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. </a:t>
            </a:r>
            <a:endParaRPr lang="tr-TR" sz="2200" dirty="0" smtClean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  <a:p>
            <a:pPr marL="571500" indent="-571500" algn="just">
              <a:lnSpc>
                <a:spcPct val="90000"/>
              </a:lnSpc>
              <a:buNone/>
            </a:pPr>
            <a:endParaRPr lang="en-US" sz="2200" dirty="0" smtClean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  <a:p>
            <a:pPr marL="571500" indent="-571500" algn="just">
              <a:lnSpc>
                <a:spcPct val="90000"/>
              </a:lnSpc>
              <a:buNone/>
            </a:pPr>
            <a:r>
              <a:rPr lang="tr-TR" sz="2200" dirty="0" smtClean="0">
                <a:solidFill>
                  <a:srgbClr val="FF0000"/>
                </a:solidFill>
                <a:latin typeface="Comic Sans MS" pitchFamily="66" charset="0"/>
              </a:rPr>
              <a:t>7.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Sulama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işçiliği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giderleri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daha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azdır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.</a:t>
            </a:r>
            <a:endParaRPr lang="tr-TR" sz="2200" dirty="0" smtClean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  <a:p>
            <a:pPr marL="571500" indent="-571500" algn="just">
              <a:lnSpc>
                <a:spcPct val="90000"/>
              </a:lnSpc>
              <a:buNone/>
            </a:pPr>
            <a:endParaRPr lang="en-US" sz="2200" dirty="0" smtClean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  <a:p>
            <a:pPr marL="571500" indent="-571500" algn="just">
              <a:lnSpc>
                <a:spcPct val="90000"/>
              </a:lnSpc>
              <a:buNone/>
            </a:pPr>
            <a:r>
              <a:rPr lang="tr-TR" sz="2200" dirty="0" smtClean="0">
                <a:solidFill>
                  <a:srgbClr val="FF0000"/>
                </a:solidFill>
                <a:latin typeface="Comic Sans MS" pitchFamily="66" charset="0"/>
              </a:rPr>
              <a:t>8.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Ticari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gübreler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ve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tarımsal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mücadele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ilaçları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sistem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ile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verilebilir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. </a:t>
            </a:r>
            <a:endParaRPr lang="tr-TR" sz="2200" dirty="0" smtClean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  <a:p>
            <a:pPr marL="571500" indent="-571500" algn="just">
              <a:lnSpc>
                <a:spcPct val="90000"/>
              </a:lnSpc>
              <a:buNone/>
            </a:pPr>
            <a:endParaRPr lang="en-US" sz="2200" dirty="0" smtClean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  <a:p>
            <a:pPr marL="571500" indent="-571500" algn="just">
              <a:lnSpc>
                <a:spcPct val="90000"/>
              </a:lnSpc>
              <a:buNone/>
            </a:pPr>
            <a:r>
              <a:rPr lang="tr-TR" sz="2200" dirty="0" smtClean="0">
                <a:solidFill>
                  <a:srgbClr val="FF0000"/>
                </a:solidFill>
                <a:latin typeface="Comic Sans MS" pitchFamily="66" charset="0"/>
              </a:rPr>
              <a:t>9.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Meyve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ağaçları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kısa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süreli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periyotlarla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dondan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korunur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. </a:t>
            </a:r>
          </a:p>
          <a:p>
            <a:endParaRPr lang="tr-T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85804" y="450873"/>
            <a:ext cx="8229600" cy="6264275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DEZAVANTAJLARI</a:t>
            </a:r>
            <a:endParaRPr lang="tr-TR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endParaRPr lang="en-US" sz="2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lnSpc>
                <a:spcPct val="110000"/>
              </a:lnSpc>
              <a:buClr>
                <a:srgbClr val="FF0000"/>
              </a:buClr>
              <a:buFont typeface="+mj-lt"/>
              <a:buAutoNum type="arabicParenR"/>
            </a:pPr>
            <a:r>
              <a:rPr lang="en-US" sz="2400" dirty="0" err="1" smtClean="0">
                <a:latin typeface="Comic Sans MS" pitchFamily="66" charset="0"/>
              </a:rPr>
              <a:t>İlk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yatırım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masrafları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oldukça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yüksektir</a:t>
            </a:r>
            <a:r>
              <a:rPr lang="en-US" sz="2400" dirty="0">
                <a:latin typeface="Comic Sans MS" pitchFamily="66" charset="0"/>
              </a:rPr>
              <a:t>. </a:t>
            </a:r>
            <a:endParaRPr lang="tr-TR" sz="2400" dirty="0" smtClean="0">
              <a:latin typeface="Comic Sans MS" pitchFamily="66" charset="0"/>
            </a:endParaRP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endParaRPr lang="tr-TR" sz="2100" dirty="0">
              <a:solidFill>
                <a:srgbClr val="000099"/>
              </a:solidFill>
              <a:latin typeface="Comic Sans MS" pitchFamily="66" charset="0"/>
            </a:endParaRP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tr-TR" sz="2400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r>
              <a:rPr lang="tr-TR" sz="2400" dirty="0">
                <a:solidFill>
                  <a:srgbClr val="000099"/>
                </a:solidFill>
                <a:latin typeface="Comic Sans MS" pitchFamily="66" charset="0"/>
              </a:rPr>
              <a:t>    </a:t>
            </a:r>
            <a:r>
              <a:rPr lang="en-US" sz="2400" dirty="0" err="1">
                <a:latin typeface="Comic Sans MS" pitchFamily="66" charset="0"/>
              </a:rPr>
              <a:t>İşletme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basıncı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genellikle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bir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pompa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aracılığıyla</a:t>
            </a:r>
            <a:endParaRPr lang="tr-TR" sz="2400" dirty="0">
              <a:latin typeface="Comic Sans MS" pitchFamily="66" charset="0"/>
            </a:endParaRP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tr-TR" sz="2400" dirty="0">
                <a:latin typeface="Comic Sans MS" pitchFamily="66" charset="0"/>
              </a:rPr>
              <a:t>   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tr-TR" sz="2400" dirty="0">
                <a:latin typeface="Comic Sans MS" pitchFamily="66" charset="0"/>
              </a:rPr>
              <a:t>   </a:t>
            </a:r>
            <a:r>
              <a:rPr lang="en-US" sz="2400" dirty="0" err="1">
                <a:latin typeface="Comic Sans MS" pitchFamily="66" charset="0"/>
              </a:rPr>
              <a:t>sağlandığından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işletme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giderleri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yüksektir</a:t>
            </a:r>
            <a:r>
              <a:rPr lang="en-US" sz="2400" dirty="0">
                <a:latin typeface="Comic Sans MS" pitchFamily="66" charset="0"/>
              </a:rPr>
              <a:t>. </a:t>
            </a:r>
            <a:endParaRPr lang="tr-TR" sz="2400" dirty="0" smtClean="0">
              <a:latin typeface="Comic Sans MS" pitchFamily="66" charset="0"/>
            </a:endParaRP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endParaRPr lang="en-US" sz="2100" dirty="0">
              <a:solidFill>
                <a:srgbClr val="000099"/>
              </a:solidFill>
              <a:latin typeface="Comic Sans MS" pitchFamily="66" charset="0"/>
            </a:endParaRPr>
          </a:p>
          <a:p>
            <a:pPr marL="457200" indent="-457200" algn="just">
              <a:lnSpc>
                <a:spcPct val="110000"/>
              </a:lnSpc>
              <a:buClr>
                <a:srgbClr val="FF0000"/>
              </a:buClr>
              <a:buFont typeface="+mj-lt"/>
              <a:buAutoNum type="arabicParenR" startAt="3"/>
            </a:pPr>
            <a:r>
              <a:rPr lang="en-US" sz="2400" dirty="0" err="1" smtClean="0">
                <a:latin typeface="Comic Sans MS" pitchFamily="66" charset="0"/>
              </a:rPr>
              <a:t>Özellikle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rüzgâr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hızının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yüksek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olduğu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bölgelerde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su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dağılımı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olumsuz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yönde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etkilenir</a:t>
            </a:r>
            <a:r>
              <a:rPr lang="en-US" sz="2400" dirty="0">
                <a:latin typeface="Comic Sans MS" pitchFamily="66" charset="0"/>
              </a:rPr>
              <a:t>. Bu </a:t>
            </a:r>
            <a:r>
              <a:rPr lang="en-US" sz="2400" dirty="0" err="1">
                <a:latin typeface="Comic Sans MS" pitchFamily="66" charset="0"/>
              </a:rPr>
              <a:t>olumsuzluk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olanaklar</a:t>
            </a:r>
            <a:r>
              <a:rPr lang="en-US" sz="2400" dirty="0">
                <a:latin typeface="Comic Sans MS" pitchFamily="66" charset="0"/>
              </a:rPr>
              <a:t> el </a:t>
            </a:r>
            <a:r>
              <a:rPr lang="en-US" sz="2400" dirty="0" err="1">
                <a:latin typeface="Comic Sans MS" pitchFamily="66" charset="0"/>
              </a:rPr>
              <a:t>veriyor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ise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laterallerin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rüzgâr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esiş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yönüne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dik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yerleştirilmesiyle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veya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rüzgarsız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saatlerde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sulama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yapılması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ile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giderilebilir</a:t>
            </a:r>
            <a:r>
              <a:rPr lang="en-US" sz="2400" dirty="0">
                <a:latin typeface="Comic Sans MS" pitchFamily="66" charset="0"/>
              </a:rPr>
              <a:t>. </a:t>
            </a:r>
            <a:endParaRPr lang="tr-TR" sz="2400" dirty="0" smtClean="0">
              <a:latin typeface="Comic Sans MS" pitchFamily="66" charset="0"/>
            </a:endParaRPr>
          </a:p>
          <a:p>
            <a:pPr marL="457200" indent="-457200" algn="just">
              <a:lnSpc>
                <a:spcPct val="110000"/>
              </a:lnSpc>
              <a:buNone/>
            </a:pPr>
            <a:r>
              <a:rPr lang="tr-TR" sz="2400" dirty="0" smtClean="0">
                <a:latin typeface="Comic Sans MS" pitchFamily="66" charset="0"/>
              </a:rPr>
              <a:t>     </a:t>
            </a:r>
            <a:r>
              <a:rPr lang="en-US" sz="2400" dirty="0" err="1" smtClean="0">
                <a:latin typeface="Comic Sans MS" pitchFamily="66" charset="0"/>
              </a:rPr>
              <a:t>Ayrıca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rüzgar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hızına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daha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az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duyarlı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düşük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fırlatma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açılı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yağmurlama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başlıklarının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kullanılması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sorunu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belirli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ölçüde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azaltır</a:t>
            </a:r>
            <a:r>
              <a:rPr lang="en-US" sz="2400" dirty="0">
                <a:latin typeface="Comic Sans MS" pitchFamily="66" charset="0"/>
              </a:rPr>
              <a:t>. </a:t>
            </a:r>
            <a:endParaRPr lang="tr-TR" sz="2400" dirty="0" smtClean="0">
              <a:latin typeface="Comic Sans MS" pitchFamily="66" charset="0"/>
            </a:endParaRPr>
          </a:p>
          <a:p>
            <a:pPr marL="457200" indent="-457200" algn="just">
              <a:lnSpc>
                <a:spcPct val="110000"/>
              </a:lnSpc>
              <a:buNone/>
            </a:pPr>
            <a:endParaRPr lang="en-US" sz="1600" dirty="0">
              <a:solidFill>
                <a:srgbClr val="000099"/>
              </a:solidFill>
              <a:latin typeface="Comic Sans MS" pitchFamily="66" charset="0"/>
            </a:endParaRP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tr-TR" sz="2400" dirty="0">
                <a:solidFill>
                  <a:srgbClr val="FF0000"/>
                </a:solidFill>
                <a:latin typeface="Comic Sans MS" pitchFamily="66" charset="0"/>
              </a:rPr>
              <a:t>4)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Sıcaklığın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omic Sans MS" pitchFamily="66" charset="0"/>
              </a:rPr>
              <a:t>yüksek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olduğu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yörelerde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yüksek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buharlaşma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sulama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randımanını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azaltır</a:t>
            </a:r>
            <a:r>
              <a:rPr lang="en-US" sz="2400" dirty="0">
                <a:latin typeface="Comic Sans MS" pitchFamily="66" charset="0"/>
              </a:rPr>
              <a:t>. Bu </a:t>
            </a:r>
            <a:r>
              <a:rPr lang="en-US" sz="2400" dirty="0" err="1">
                <a:latin typeface="Comic Sans MS" pitchFamily="66" charset="0"/>
              </a:rPr>
              <a:t>sorun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gece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sulamaları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ile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giderilebilir</a:t>
            </a:r>
            <a:r>
              <a:rPr lang="en-US" sz="2400" dirty="0">
                <a:latin typeface="Comic Sans MS" pitchFamily="66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>
          <a:xfrm>
            <a:off x="414366" y="920770"/>
            <a:ext cx="8229600" cy="5365750"/>
          </a:xfrm>
        </p:spPr>
        <p:txBody>
          <a:bodyPr>
            <a:normAutofit fontScale="92500" lnSpcReduction="20000"/>
          </a:bodyPr>
          <a:lstStyle/>
          <a:p>
            <a:pPr marL="495300" indent="-495300" algn="just">
              <a:lnSpc>
                <a:spcPct val="90000"/>
              </a:lnSpc>
              <a:buFont typeface="Wingdings" pitchFamily="2" charset="2"/>
              <a:buNone/>
            </a:pP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5) </a:t>
            </a:r>
            <a:r>
              <a:rPr lang="en-US" sz="2400" dirty="0" err="1" smtClean="0">
                <a:latin typeface="Comic Sans MS" pitchFamily="66" charset="0"/>
              </a:rPr>
              <a:t>Özellikle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bazı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bitkilerde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</a:rPr>
              <a:t>tozlaşma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</a:rPr>
              <a:t>döneminde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yapılan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sulamalar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döllenmeyi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olumsuz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yönde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etkiler</a:t>
            </a:r>
            <a:r>
              <a:rPr lang="en-US" sz="2400" dirty="0" smtClean="0">
                <a:latin typeface="Comic Sans MS" pitchFamily="66" charset="0"/>
              </a:rPr>
              <a:t>. Bu </a:t>
            </a:r>
            <a:r>
              <a:rPr lang="en-US" sz="2400" dirty="0" err="1" smtClean="0">
                <a:latin typeface="Comic Sans MS" pitchFamily="66" charset="0"/>
              </a:rPr>
              <a:t>nedenle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sulama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programların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anılan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dönemde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sulama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yapılmayacak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biçimde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düzenlenmesi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önemlidir</a:t>
            </a:r>
            <a:r>
              <a:rPr lang="en-US" sz="2400" dirty="0" smtClean="0">
                <a:latin typeface="Comic Sans MS" pitchFamily="66" charset="0"/>
              </a:rPr>
              <a:t>. </a:t>
            </a:r>
            <a:endParaRPr lang="tr-TR" sz="2400" dirty="0" smtClean="0">
              <a:latin typeface="Comic Sans MS" pitchFamily="66" charset="0"/>
            </a:endParaRPr>
          </a:p>
          <a:p>
            <a:pPr marL="495300" indent="-495300" algn="just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marL="495300" indent="-495300" algn="just">
              <a:lnSpc>
                <a:spcPct val="90000"/>
              </a:lnSpc>
              <a:buFont typeface="Wingdings" pitchFamily="2" charset="2"/>
              <a:buNone/>
            </a:pP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6)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Bitkinin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toprak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üstü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aksamı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ıslatıldığından</a:t>
            </a: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ayrıca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havanın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bağıl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nemi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yükseldiğinden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hastalık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ve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zararlıların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yayılma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performansı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artar</a:t>
            </a:r>
            <a:r>
              <a:rPr lang="en-US" sz="2400" dirty="0" smtClean="0">
                <a:latin typeface="Comic Sans MS" pitchFamily="66" charset="0"/>
              </a:rPr>
              <a:t>. </a:t>
            </a:r>
            <a:endParaRPr lang="tr-TR" sz="2400" dirty="0" smtClean="0">
              <a:latin typeface="Comic Sans MS" pitchFamily="66" charset="0"/>
            </a:endParaRPr>
          </a:p>
          <a:p>
            <a:pPr marL="495300" indent="-495300" algn="just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marL="495300" indent="-495300" algn="just">
              <a:lnSpc>
                <a:spcPct val="90000"/>
              </a:lnSpc>
              <a:buFont typeface="Wingdings" pitchFamily="2" charset="2"/>
              <a:buNone/>
            </a:pP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7)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Özellikle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öğle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saatlerinde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sulamanın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bitirilmesi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koşulunda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yaprak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yüzeyinde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kalan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su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zerrecikleri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birer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mercek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gibi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çalışarak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yaprakların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zarar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görmesine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neden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olur</a:t>
            </a:r>
            <a:r>
              <a:rPr lang="en-US" sz="2400" dirty="0" smtClean="0">
                <a:latin typeface="Comic Sans MS" pitchFamily="66" charset="0"/>
              </a:rPr>
              <a:t>. Bu </a:t>
            </a:r>
            <a:r>
              <a:rPr lang="en-US" sz="2400" dirty="0" err="1" smtClean="0">
                <a:latin typeface="Comic Sans MS" pitchFamily="66" charset="0"/>
              </a:rPr>
              <a:t>sorun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sulamanın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akşam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saatlerine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doğru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bitirilmesiyle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giderilebilir</a:t>
            </a:r>
            <a:r>
              <a:rPr lang="en-US" sz="2400" dirty="0" smtClean="0">
                <a:latin typeface="Comic Sans MS" pitchFamily="66" charset="0"/>
              </a:rPr>
              <a:t>. </a:t>
            </a:r>
            <a:endParaRPr lang="tr-TR" sz="2400" dirty="0" smtClean="0">
              <a:latin typeface="Comic Sans MS" pitchFamily="66" charset="0"/>
            </a:endParaRPr>
          </a:p>
          <a:p>
            <a:pPr marL="495300" indent="-495300" algn="just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marL="495300" indent="-495300" algn="just">
              <a:lnSpc>
                <a:spcPct val="90000"/>
              </a:lnSpc>
              <a:buFont typeface="Wingdings" pitchFamily="2" charset="2"/>
              <a:buNone/>
            </a:pP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8)  </a:t>
            </a:r>
            <a:r>
              <a:rPr lang="en-US" sz="2400" dirty="0" err="1" smtClean="0">
                <a:latin typeface="Comic Sans MS" pitchFamily="66" charset="0"/>
              </a:rPr>
              <a:t>Bir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önceki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maddede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değinilen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sorun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özellikle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tuzlu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su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koşullarında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daha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artar</a:t>
            </a:r>
            <a:r>
              <a:rPr lang="en-US" sz="2400" dirty="0" smtClean="0">
                <a:latin typeface="Comic Sans MS" pitchFamily="66" charset="0"/>
              </a:rPr>
              <a:t>.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Bu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nedenle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T1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T2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sınıfındaki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sular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dışında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kalan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suların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yağmurlama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sulamada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kullanılması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önerilmez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</a:p>
          <a:p>
            <a:pPr marL="495300" indent="-495300" algn="just">
              <a:lnSpc>
                <a:spcPct val="90000"/>
              </a:lnSpc>
            </a:pPr>
            <a:endParaRPr lang="en-US" sz="24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marL="495300" indent="-495300">
              <a:lnSpc>
                <a:spcPct val="80000"/>
              </a:lnSpc>
            </a:pPr>
            <a:endParaRPr lang="en-US" sz="2400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YAĞMURLAMA SULAMA SİSTEMİNİN UNSURLARI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-32" y="714356"/>
            <a:ext cx="8643966" cy="4714908"/>
          </a:xfrm>
        </p:spPr>
        <p:txBody>
          <a:bodyPr/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tr-TR" sz="2400" dirty="0">
                <a:solidFill>
                  <a:srgbClr val="000099"/>
                </a:solidFill>
              </a:rPr>
              <a:t>		</a:t>
            </a:r>
            <a:r>
              <a:rPr lang="en-US" sz="2400" dirty="0" err="1"/>
              <a:t>Tipik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yağmurlama</a:t>
            </a:r>
            <a:r>
              <a:rPr lang="en-US" sz="2400" dirty="0"/>
              <a:t> </a:t>
            </a:r>
            <a:r>
              <a:rPr lang="en-US" sz="2400" dirty="0" err="1"/>
              <a:t>sulama</a:t>
            </a:r>
            <a:r>
              <a:rPr lang="en-US" sz="2400" dirty="0"/>
              <a:t> </a:t>
            </a:r>
            <a:r>
              <a:rPr lang="en-US" sz="2400" dirty="0" err="1"/>
              <a:t>sistemi</a:t>
            </a:r>
            <a:r>
              <a:rPr lang="en-US" sz="2400" dirty="0"/>
              <a:t>; </a:t>
            </a:r>
            <a:r>
              <a:rPr lang="en-US" sz="2400" dirty="0" err="1"/>
              <a:t>pompa</a:t>
            </a:r>
            <a:r>
              <a:rPr lang="en-US" sz="2400" dirty="0"/>
              <a:t> </a:t>
            </a:r>
            <a:r>
              <a:rPr lang="en-US" sz="2400" dirty="0" err="1"/>
              <a:t>birimi</a:t>
            </a:r>
            <a:r>
              <a:rPr lang="en-US" sz="2400" dirty="0"/>
              <a:t>, </a:t>
            </a:r>
            <a:r>
              <a:rPr lang="en-US" sz="2400" dirty="0" err="1"/>
              <a:t>boru</a:t>
            </a:r>
            <a:r>
              <a:rPr lang="en-US" sz="2400" dirty="0"/>
              <a:t> </a:t>
            </a:r>
            <a:r>
              <a:rPr lang="en-US" sz="2400" dirty="0" err="1"/>
              <a:t>hatları</a:t>
            </a:r>
            <a:r>
              <a:rPr lang="en-US" sz="2400" dirty="0"/>
              <a:t> (Ana </a:t>
            </a:r>
            <a:r>
              <a:rPr lang="en-US" sz="2400" dirty="0" err="1"/>
              <a:t>boru</a:t>
            </a:r>
            <a:r>
              <a:rPr lang="en-US" sz="2400" dirty="0"/>
              <a:t>, lateral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fittingsler</a:t>
            </a:r>
            <a:r>
              <a:rPr lang="en-US" sz="2400" dirty="0"/>
              <a:t>)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yağmurlama</a:t>
            </a:r>
            <a:r>
              <a:rPr lang="en-US" sz="2400" dirty="0"/>
              <a:t> </a:t>
            </a:r>
            <a:r>
              <a:rPr lang="en-US" sz="2400" dirty="0" err="1"/>
              <a:t>başlıklarından</a:t>
            </a:r>
            <a:r>
              <a:rPr lang="en-US" sz="2400" dirty="0"/>
              <a:t> </a:t>
            </a:r>
            <a:r>
              <a:rPr lang="en-US" sz="2400" dirty="0" err="1"/>
              <a:t>oluşur</a:t>
            </a:r>
            <a:r>
              <a:rPr lang="tr-TR" sz="2400" dirty="0"/>
              <a:t>. 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tr-TR" sz="2400" b="1" dirty="0">
                <a:solidFill>
                  <a:srgbClr val="FF0000"/>
                </a:solidFill>
              </a:rPr>
              <a:t>		</a:t>
            </a:r>
            <a:r>
              <a:rPr lang="en-US" sz="2400" b="1" dirty="0">
                <a:solidFill>
                  <a:srgbClr val="FFFF00"/>
                </a:solidFill>
              </a:rPr>
              <a:t>Su </a:t>
            </a:r>
            <a:r>
              <a:rPr lang="en-US" sz="2400" b="1" dirty="0" err="1">
                <a:solidFill>
                  <a:srgbClr val="FFFF00"/>
                </a:solidFill>
              </a:rPr>
              <a:t>Kaynağı</a:t>
            </a:r>
            <a:r>
              <a:rPr lang="en-US" sz="2400" b="1" dirty="0">
                <a:solidFill>
                  <a:srgbClr val="FFFF00"/>
                </a:solidFill>
              </a:rPr>
              <a:t>: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/>
              <a:t>Sistemde</a:t>
            </a:r>
            <a:r>
              <a:rPr lang="en-US" sz="2400" dirty="0"/>
              <a:t> her </a:t>
            </a:r>
            <a:r>
              <a:rPr lang="en-US" sz="2400" dirty="0" err="1"/>
              <a:t>türlü</a:t>
            </a:r>
            <a:r>
              <a:rPr lang="en-US" sz="2400" dirty="0"/>
              <a:t> </a:t>
            </a:r>
            <a:r>
              <a:rPr lang="en-US" sz="2400" dirty="0" err="1"/>
              <a:t>kaynaktan</a:t>
            </a:r>
            <a:r>
              <a:rPr lang="en-US" sz="2400" dirty="0"/>
              <a:t> </a:t>
            </a:r>
            <a:r>
              <a:rPr lang="en-US" sz="2400" dirty="0" err="1"/>
              <a:t>yararlanılabilir</a:t>
            </a:r>
            <a:r>
              <a:rPr lang="en-US" sz="2400" dirty="0"/>
              <a:t>. Bu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akarsu</a:t>
            </a:r>
            <a:r>
              <a:rPr lang="en-US" sz="2400" dirty="0"/>
              <a:t> </a:t>
            </a:r>
            <a:r>
              <a:rPr lang="en-US" sz="2400" dirty="0" err="1"/>
              <a:t>olabileceği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, </a:t>
            </a:r>
            <a:r>
              <a:rPr lang="en-US" sz="2400" dirty="0" err="1"/>
              <a:t>rezervuar</a:t>
            </a:r>
            <a:r>
              <a:rPr lang="en-US" sz="2400" dirty="0"/>
              <a:t>, </a:t>
            </a:r>
            <a:r>
              <a:rPr lang="en-US" sz="2400" dirty="0" err="1"/>
              <a:t>kanal</a:t>
            </a:r>
            <a:r>
              <a:rPr lang="en-US" sz="2400" dirty="0"/>
              <a:t>, </a:t>
            </a:r>
            <a:r>
              <a:rPr lang="en-US" sz="2400" dirty="0" err="1"/>
              <a:t>kuyu</a:t>
            </a:r>
            <a:r>
              <a:rPr lang="en-US" sz="2400" dirty="0"/>
              <a:t> vb. </a:t>
            </a:r>
            <a:r>
              <a:rPr lang="en-US" sz="2400" dirty="0" err="1"/>
              <a:t>olabilir</a:t>
            </a:r>
            <a:r>
              <a:rPr lang="en-US" sz="2400" dirty="0"/>
              <a:t>. </a:t>
            </a:r>
            <a:r>
              <a:rPr lang="en-US" sz="2400" dirty="0" err="1" smtClean="0"/>
              <a:t>Önemli</a:t>
            </a:r>
            <a:r>
              <a:rPr lang="en-US" sz="2400" dirty="0" smtClean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kaynağın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fazla</a:t>
            </a:r>
            <a:r>
              <a:rPr lang="en-US" sz="2400" dirty="0"/>
              <a:t> sediment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yüzücü</a:t>
            </a:r>
            <a:r>
              <a:rPr lang="en-US" sz="2400" dirty="0"/>
              <a:t> </a:t>
            </a:r>
            <a:r>
              <a:rPr lang="en-US" sz="2400" dirty="0" err="1"/>
              <a:t>cisim</a:t>
            </a:r>
            <a:r>
              <a:rPr lang="en-US" sz="2400" dirty="0"/>
              <a:t> </a:t>
            </a:r>
            <a:r>
              <a:rPr lang="en-US" sz="2400" dirty="0" err="1"/>
              <a:t>içermemesidir</a:t>
            </a:r>
            <a:r>
              <a:rPr lang="en-US" sz="2400" dirty="0"/>
              <a:t>. </a:t>
            </a:r>
            <a:r>
              <a:rPr lang="en-US" sz="2400" dirty="0" err="1"/>
              <a:t>Aksi</a:t>
            </a:r>
            <a:r>
              <a:rPr lang="en-US" sz="2400" dirty="0"/>
              <a:t> </a:t>
            </a:r>
            <a:r>
              <a:rPr lang="en-US" sz="2400" dirty="0" err="1"/>
              <a:t>halde</a:t>
            </a:r>
            <a:r>
              <a:rPr lang="en-US" sz="2400" dirty="0"/>
              <a:t> </a:t>
            </a:r>
            <a:r>
              <a:rPr lang="en-US" sz="2400" dirty="0" err="1"/>
              <a:t>başlıklar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borularda</a:t>
            </a:r>
            <a:r>
              <a:rPr lang="en-US" sz="2400" dirty="0"/>
              <a:t> </a:t>
            </a:r>
            <a:r>
              <a:rPr lang="en-US" sz="2400" dirty="0" err="1"/>
              <a:t>tıkanma</a:t>
            </a:r>
            <a:r>
              <a:rPr lang="en-US" sz="2400" dirty="0"/>
              <a:t> </a:t>
            </a:r>
            <a:r>
              <a:rPr lang="en-US" sz="2400" dirty="0" err="1"/>
              <a:t>olur</a:t>
            </a:r>
            <a:r>
              <a:rPr lang="en-US" sz="2400" dirty="0"/>
              <a:t>. Bu </a:t>
            </a:r>
            <a:r>
              <a:rPr lang="en-US" sz="2400" dirty="0" err="1"/>
              <a:t>durumda</a:t>
            </a:r>
            <a:r>
              <a:rPr lang="en-US" sz="2400" dirty="0"/>
              <a:t> </a:t>
            </a:r>
            <a:r>
              <a:rPr lang="en-US" sz="2400" dirty="0" err="1"/>
              <a:t>filtrasyon</a:t>
            </a:r>
            <a:r>
              <a:rPr lang="en-US" sz="2400" dirty="0"/>
              <a:t> </a:t>
            </a:r>
            <a:r>
              <a:rPr lang="en-US" sz="2400" dirty="0" err="1" smtClean="0"/>
              <a:t>gereklidir</a:t>
            </a:r>
            <a:r>
              <a:rPr lang="tr-TR" sz="2400" dirty="0" smtClean="0"/>
              <a:t>.</a:t>
            </a:r>
            <a:endParaRPr lang="en-US" sz="2400" dirty="0"/>
          </a:p>
        </p:txBody>
      </p:sp>
      <p:pic>
        <p:nvPicPr>
          <p:cNvPr id="62465" name="Picture 1" descr="C:\Users\dragon\Desktop\Irrigation-picture\sulama resim\laos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4286256"/>
            <a:ext cx="3786214" cy="2428868"/>
          </a:xfrm>
          <a:prstGeom prst="rect">
            <a:avLst/>
          </a:prstGeom>
          <a:noFill/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65"/>
          <a:stretch>
            <a:fillRect/>
          </a:stretch>
        </p:blipFill>
        <p:spPr bwMode="auto">
          <a:xfrm>
            <a:off x="6357950" y="4286256"/>
            <a:ext cx="271464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00" r="11499"/>
          <a:stretch>
            <a:fillRect/>
          </a:stretch>
        </p:blipFill>
        <p:spPr bwMode="auto">
          <a:xfrm>
            <a:off x="2928926" y="4357694"/>
            <a:ext cx="357190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70" name="Rectangle 186"/>
          <p:cNvSpPr>
            <a:spLocks noChangeArrowheads="1"/>
          </p:cNvSpPr>
          <p:nvPr/>
        </p:nvSpPr>
        <p:spPr bwMode="auto">
          <a:xfrm>
            <a:off x="2298700" y="1120775"/>
            <a:ext cx="5802313" cy="4395788"/>
          </a:xfrm>
          <a:prstGeom prst="rect">
            <a:avLst/>
          </a:prstGeom>
          <a:solidFill>
            <a:srgbClr val="FFFFFF"/>
          </a:solidFill>
          <a:ln w="41275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172" name="Text Box 188"/>
          <p:cNvSpPr txBox="1">
            <a:spLocks noChangeArrowheads="1"/>
          </p:cNvSpPr>
          <p:nvPr/>
        </p:nvSpPr>
        <p:spPr bwMode="auto">
          <a:xfrm>
            <a:off x="4230688" y="2439988"/>
            <a:ext cx="2095500" cy="4397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r-TR" sz="1400">
                <a:solidFill>
                  <a:srgbClr val="000099"/>
                </a:solidFill>
              </a:rPr>
              <a:t>Ana boru hattı</a:t>
            </a:r>
            <a:endParaRPr lang="en-US" sz="1400">
              <a:solidFill>
                <a:srgbClr val="000099"/>
              </a:solidFill>
            </a:endParaRPr>
          </a:p>
        </p:txBody>
      </p:sp>
      <p:sp>
        <p:nvSpPr>
          <p:cNvPr id="42173" name="Text Box 189"/>
          <p:cNvSpPr txBox="1">
            <a:spLocks noChangeArrowheads="1"/>
          </p:cNvSpPr>
          <p:nvPr/>
        </p:nvSpPr>
        <p:spPr bwMode="auto">
          <a:xfrm>
            <a:off x="660381" y="2714620"/>
            <a:ext cx="1125537" cy="2857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r-TR" sz="1400">
                <a:solidFill>
                  <a:srgbClr val="000099"/>
                </a:solidFill>
              </a:rPr>
              <a:t>Su kaynağı</a:t>
            </a:r>
            <a:endParaRPr lang="en-US" sz="1400">
              <a:solidFill>
                <a:srgbClr val="000099"/>
              </a:solidFill>
            </a:endParaRPr>
          </a:p>
        </p:txBody>
      </p:sp>
      <p:sp>
        <p:nvSpPr>
          <p:cNvPr id="42174" name="Text Box 190"/>
          <p:cNvSpPr txBox="1">
            <a:spLocks noChangeArrowheads="1"/>
          </p:cNvSpPr>
          <p:nvPr/>
        </p:nvSpPr>
        <p:spPr bwMode="auto">
          <a:xfrm>
            <a:off x="928663" y="3484563"/>
            <a:ext cx="1214445" cy="3730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r-TR" sz="1400" dirty="0">
                <a:solidFill>
                  <a:srgbClr val="000099"/>
                </a:solidFill>
              </a:rPr>
              <a:t>Pompa birimi</a:t>
            </a:r>
            <a:endParaRPr lang="en-US" sz="1400" dirty="0">
              <a:solidFill>
                <a:srgbClr val="000099"/>
              </a:solidFill>
            </a:endParaRPr>
          </a:p>
        </p:txBody>
      </p:sp>
      <p:sp>
        <p:nvSpPr>
          <p:cNvPr id="42175" name="Text Box 191"/>
          <p:cNvSpPr txBox="1">
            <a:spLocks noChangeArrowheads="1"/>
          </p:cNvSpPr>
          <p:nvPr/>
        </p:nvSpPr>
        <p:spPr bwMode="auto">
          <a:xfrm>
            <a:off x="4254500" y="3757613"/>
            <a:ext cx="1714500" cy="433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r-TR" sz="1400">
                <a:solidFill>
                  <a:srgbClr val="000099"/>
                </a:solidFill>
              </a:rPr>
              <a:t>Lateral boru hattı</a:t>
            </a:r>
            <a:endParaRPr lang="en-US" sz="1400">
              <a:solidFill>
                <a:srgbClr val="000099"/>
              </a:solidFill>
            </a:endParaRPr>
          </a:p>
        </p:txBody>
      </p:sp>
      <p:sp>
        <p:nvSpPr>
          <p:cNvPr id="42177" name="Line 193"/>
          <p:cNvSpPr>
            <a:spLocks noChangeShapeType="1"/>
          </p:cNvSpPr>
          <p:nvPr/>
        </p:nvSpPr>
        <p:spPr bwMode="auto">
          <a:xfrm>
            <a:off x="1168400" y="3317875"/>
            <a:ext cx="62865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178" name="Rectangle 194"/>
          <p:cNvSpPr>
            <a:spLocks noChangeArrowheads="1"/>
          </p:cNvSpPr>
          <p:nvPr/>
        </p:nvSpPr>
        <p:spPr bwMode="auto">
          <a:xfrm>
            <a:off x="1812925" y="3241675"/>
            <a:ext cx="160338" cy="14605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2179" name="Oval 195"/>
          <p:cNvSpPr>
            <a:spLocks noChangeArrowheads="1"/>
          </p:cNvSpPr>
          <p:nvPr/>
        </p:nvSpPr>
        <p:spPr bwMode="auto">
          <a:xfrm>
            <a:off x="1152525" y="3227388"/>
            <a:ext cx="161925" cy="14605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180" name="Line 196"/>
          <p:cNvSpPr>
            <a:spLocks noChangeShapeType="1"/>
          </p:cNvSpPr>
          <p:nvPr/>
        </p:nvSpPr>
        <p:spPr bwMode="auto">
          <a:xfrm>
            <a:off x="2619375" y="3465513"/>
            <a:ext cx="482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2181" name="Line 197"/>
          <p:cNvSpPr>
            <a:spLocks noChangeShapeType="1"/>
          </p:cNvSpPr>
          <p:nvPr/>
        </p:nvSpPr>
        <p:spPr bwMode="auto">
          <a:xfrm>
            <a:off x="2619375" y="3465513"/>
            <a:ext cx="0" cy="1460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182" name="Line 198"/>
          <p:cNvSpPr>
            <a:spLocks noChangeShapeType="1"/>
          </p:cNvSpPr>
          <p:nvPr/>
        </p:nvSpPr>
        <p:spPr bwMode="auto">
          <a:xfrm>
            <a:off x="3101975" y="3465513"/>
            <a:ext cx="0" cy="146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183" name="Line 199"/>
          <p:cNvSpPr>
            <a:spLocks noChangeShapeType="1"/>
          </p:cNvSpPr>
          <p:nvPr/>
        </p:nvSpPr>
        <p:spPr bwMode="auto">
          <a:xfrm>
            <a:off x="3263900" y="3465513"/>
            <a:ext cx="482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184" name="Line 200"/>
          <p:cNvSpPr>
            <a:spLocks noChangeShapeType="1"/>
          </p:cNvSpPr>
          <p:nvPr/>
        </p:nvSpPr>
        <p:spPr bwMode="auto">
          <a:xfrm>
            <a:off x="3263900" y="3465513"/>
            <a:ext cx="0" cy="146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185" name="Line 201"/>
          <p:cNvSpPr>
            <a:spLocks noChangeShapeType="1"/>
          </p:cNvSpPr>
          <p:nvPr/>
        </p:nvSpPr>
        <p:spPr bwMode="auto">
          <a:xfrm>
            <a:off x="3746500" y="3465513"/>
            <a:ext cx="0" cy="146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186" name="Line 202"/>
          <p:cNvSpPr>
            <a:spLocks noChangeShapeType="1"/>
          </p:cNvSpPr>
          <p:nvPr/>
        </p:nvSpPr>
        <p:spPr bwMode="auto">
          <a:xfrm>
            <a:off x="3908425" y="3465513"/>
            <a:ext cx="4841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187" name="Line 203"/>
          <p:cNvSpPr>
            <a:spLocks noChangeShapeType="1"/>
          </p:cNvSpPr>
          <p:nvPr/>
        </p:nvSpPr>
        <p:spPr bwMode="auto">
          <a:xfrm>
            <a:off x="3908425" y="3465513"/>
            <a:ext cx="0" cy="146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188" name="Line 204"/>
          <p:cNvSpPr>
            <a:spLocks noChangeShapeType="1"/>
          </p:cNvSpPr>
          <p:nvPr/>
        </p:nvSpPr>
        <p:spPr bwMode="auto">
          <a:xfrm>
            <a:off x="4392613" y="3465513"/>
            <a:ext cx="0" cy="146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189" name="Line 205"/>
          <p:cNvSpPr>
            <a:spLocks noChangeShapeType="1"/>
          </p:cNvSpPr>
          <p:nvPr/>
        </p:nvSpPr>
        <p:spPr bwMode="auto">
          <a:xfrm>
            <a:off x="4552950" y="3465513"/>
            <a:ext cx="4841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190" name="Line 206"/>
          <p:cNvSpPr>
            <a:spLocks noChangeShapeType="1"/>
          </p:cNvSpPr>
          <p:nvPr/>
        </p:nvSpPr>
        <p:spPr bwMode="auto">
          <a:xfrm>
            <a:off x="4552950" y="3465513"/>
            <a:ext cx="0" cy="146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191" name="Line 207"/>
          <p:cNvSpPr>
            <a:spLocks noChangeShapeType="1"/>
          </p:cNvSpPr>
          <p:nvPr/>
        </p:nvSpPr>
        <p:spPr bwMode="auto">
          <a:xfrm>
            <a:off x="5037138" y="3465513"/>
            <a:ext cx="0" cy="146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192" name="Line 208"/>
          <p:cNvSpPr>
            <a:spLocks noChangeShapeType="1"/>
          </p:cNvSpPr>
          <p:nvPr/>
        </p:nvSpPr>
        <p:spPr bwMode="auto">
          <a:xfrm>
            <a:off x="5197475" y="3465513"/>
            <a:ext cx="4841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193" name="Line 209"/>
          <p:cNvSpPr>
            <a:spLocks noChangeShapeType="1"/>
          </p:cNvSpPr>
          <p:nvPr/>
        </p:nvSpPr>
        <p:spPr bwMode="auto">
          <a:xfrm>
            <a:off x="5197475" y="3465513"/>
            <a:ext cx="0" cy="146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194" name="Line 210"/>
          <p:cNvSpPr>
            <a:spLocks noChangeShapeType="1"/>
          </p:cNvSpPr>
          <p:nvPr/>
        </p:nvSpPr>
        <p:spPr bwMode="auto">
          <a:xfrm>
            <a:off x="5681663" y="3465513"/>
            <a:ext cx="0" cy="146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195" name="Line 211"/>
          <p:cNvSpPr>
            <a:spLocks noChangeShapeType="1"/>
          </p:cNvSpPr>
          <p:nvPr/>
        </p:nvSpPr>
        <p:spPr bwMode="auto">
          <a:xfrm>
            <a:off x="5843588" y="3465513"/>
            <a:ext cx="482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196" name="Line 212"/>
          <p:cNvSpPr>
            <a:spLocks noChangeShapeType="1"/>
          </p:cNvSpPr>
          <p:nvPr/>
        </p:nvSpPr>
        <p:spPr bwMode="auto">
          <a:xfrm>
            <a:off x="5843588" y="3465513"/>
            <a:ext cx="0" cy="146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197" name="Line 213"/>
          <p:cNvSpPr>
            <a:spLocks noChangeShapeType="1"/>
          </p:cNvSpPr>
          <p:nvPr/>
        </p:nvSpPr>
        <p:spPr bwMode="auto">
          <a:xfrm>
            <a:off x="6326188" y="3465513"/>
            <a:ext cx="0" cy="146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198" name="Line 214"/>
          <p:cNvSpPr>
            <a:spLocks noChangeShapeType="1"/>
          </p:cNvSpPr>
          <p:nvPr/>
        </p:nvSpPr>
        <p:spPr bwMode="auto">
          <a:xfrm>
            <a:off x="6488113" y="3465513"/>
            <a:ext cx="4841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199" name="Line 215"/>
          <p:cNvSpPr>
            <a:spLocks noChangeShapeType="1"/>
          </p:cNvSpPr>
          <p:nvPr/>
        </p:nvSpPr>
        <p:spPr bwMode="auto">
          <a:xfrm>
            <a:off x="6488113" y="3465513"/>
            <a:ext cx="0" cy="146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00" name="Line 216"/>
          <p:cNvSpPr>
            <a:spLocks noChangeShapeType="1"/>
          </p:cNvSpPr>
          <p:nvPr/>
        </p:nvSpPr>
        <p:spPr bwMode="auto">
          <a:xfrm>
            <a:off x="6972300" y="3465513"/>
            <a:ext cx="0" cy="146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01" name="Line 217"/>
          <p:cNvSpPr>
            <a:spLocks noChangeShapeType="1"/>
          </p:cNvSpPr>
          <p:nvPr/>
        </p:nvSpPr>
        <p:spPr bwMode="auto">
          <a:xfrm>
            <a:off x="2619375" y="3171825"/>
            <a:ext cx="482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02" name="Line 218"/>
          <p:cNvSpPr>
            <a:spLocks noChangeShapeType="1"/>
          </p:cNvSpPr>
          <p:nvPr/>
        </p:nvSpPr>
        <p:spPr bwMode="auto">
          <a:xfrm>
            <a:off x="2619375" y="3025775"/>
            <a:ext cx="0" cy="146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03" name="Line 219"/>
          <p:cNvSpPr>
            <a:spLocks noChangeShapeType="1"/>
          </p:cNvSpPr>
          <p:nvPr/>
        </p:nvSpPr>
        <p:spPr bwMode="auto">
          <a:xfrm>
            <a:off x="3101975" y="3025775"/>
            <a:ext cx="0" cy="146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04" name="Line 220"/>
          <p:cNvSpPr>
            <a:spLocks noChangeShapeType="1"/>
          </p:cNvSpPr>
          <p:nvPr/>
        </p:nvSpPr>
        <p:spPr bwMode="auto">
          <a:xfrm>
            <a:off x="3263900" y="3171825"/>
            <a:ext cx="482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05" name="Line 221"/>
          <p:cNvSpPr>
            <a:spLocks noChangeShapeType="1"/>
          </p:cNvSpPr>
          <p:nvPr/>
        </p:nvSpPr>
        <p:spPr bwMode="auto">
          <a:xfrm>
            <a:off x="3263900" y="3025775"/>
            <a:ext cx="0" cy="146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06" name="Line 222"/>
          <p:cNvSpPr>
            <a:spLocks noChangeShapeType="1"/>
          </p:cNvSpPr>
          <p:nvPr/>
        </p:nvSpPr>
        <p:spPr bwMode="auto">
          <a:xfrm>
            <a:off x="3746500" y="3025775"/>
            <a:ext cx="0" cy="146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07" name="Line 223"/>
          <p:cNvSpPr>
            <a:spLocks noChangeShapeType="1"/>
          </p:cNvSpPr>
          <p:nvPr/>
        </p:nvSpPr>
        <p:spPr bwMode="auto">
          <a:xfrm>
            <a:off x="6488113" y="3171825"/>
            <a:ext cx="4841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08" name="Line 224"/>
          <p:cNvSpPr>
            <a:spLocks noChangeShapeType="1"/>
          </p:cNvSpPr>
          <p:nvPr/>
        </p:nvSpPr>
        <p:spPr bwMode="auto">
          <a:xfrm>
            <a:off x="6488113" y="3025775"/>
            <a:ext cx="0" cy="146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09" name="Line 225"/>
          <p:cNvSpPr>
            <a:spLocks noChangeShapeType="1"/>
          </p:cNvSpPr>
          <p:nvPr/>
        </p:nvSpPr>
        <p:spPr bwMode="auto">
          <a:xfrm>
            <a:off x="6972300" y="3025775"/>
            <a:ext cx="0" cy="146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10" name="Line 226"/>
          <p:cNvSpPr>
            <a:spLocks noChangeShapeType="1"/>
          </p:cNvSpPr>
          <p:nvPr/>
        </p:nvSpPr>
        <p:spPr bwMode="auto">
          <a:xfrm>
            <a:off x="3908425" y="3171825"/>
            <a:ext cx="4841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11" name="Line 227"/>
          <p:cNvSpPr>
            <a:spLocks noChangeShapeType="1"/>
          </p:cNvSpPr>
          <p:nvPr/>
        </p:nvSpPr>
        <p:spPr bwMode="auto">
          <a:xfrm>
            <a:off x="3908425" y="3025775"/>
            <a:ext cx="0" cy="146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12" name="Line 228"/>
          <p:cNvSpPr>
            <a:spLocks noChangeShapeType="1"/>
          </p:cNvSpPr>
          <p:nvPr/>
        </p:nvSpPr>
        <p:spPr bwMode="auto">
          <a:xfrm>
            <a:off x="4392613" y="3025775"/>
            <a:ext cx="0" cy="146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13" name="Line 229"/>
          <p:cNvSpPr>
            <a:spLocks noChangeShapeType="1"/>
          </p:cNvSpPr>
          <p:nvPr/>
        </p:nvSpPr>
        <p:spPr bwMode="auto">
          <a:xfrm>
            <a:off x="4552950" y="3171825"/>
            <a:ext cx="4841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14" name="Line 230"/>
          <p:cNvSpPr>
            <a:spLocks noChangeShapeType="1"/>
          </p:cNvSpPr>
          <p:nvPr/>
        </p:nvSpPr>
        <p:spPr bwMode="auto">
          <a:xfrm>
            <a:off x="4552950" y="3025775"/>
            <a:ext cx="0" cy="146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15" name="Line 231"/>
          <p:cNvSpPr>
            <a:spLocks noChangeShapeType="1"/>
          </p:cNvSpPr>
          <p:nvPr/>
        </p:nvSpPr>
        <p:spPr bwMode="auto">
          <a:xfrm>
            <a:off x="5037138" y="3025775"/>
            <a:ext cx="0" cy="146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16" name="Line 232"/>
          <p:cNvSpPr>
            <a:spLocks noChangeShapeType="1"/>
          </p:cNvSpPr>
          <p:nvPr/>
        </p:nvSpPr>
        <p:spPr bwMode="auto">
          <a:xfrm>
            <a:off x="5197475" y="3171825"/>
            <a:ext cx="4841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17" name="Line 233"/>
          <p:cNvSpPr>
            <a:spLocks noChangeShapeType="1"/>
          </p:cNvSpPr>
          <p:nvPr/>
        </p:nvSpPr>
        <p:spPr bwMode="auto">
          <a:xfrm>
            <a:off x="5197475" y="3025775"/>
            <a:ext cx="0" cy="146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18" name="Line 234"/>
          <p:cNvSpPr>
            <a:spLocks noChangeShapeType="1"/>
          </p:cNvSpPr>
          <p:nvPr/>
        </p:nvSpPr>
        <p:spPr bwMode="auto">
          <a:xfrm>
            <a:off x="5681663" y="3025775"/>
            <a:ext cx="0" cy="146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19" name="Line 235"/>
          <p:cNvSpPr>
            <a:spLocks noChangeShapeType="1"/>
          </p:cNvSpPr>
          <p:nvPr/>
        </p:nvSpPr>
        <p:spPr bwMode="auto">
          <a:xfrm>
            <a:off x="5843588" y="3171825"/>
            <a:ext cx="482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20" name="Line 236"/>
          <p:cNvSpPr>
            <a:spLocks noChangeShapeType="1"/>
          </p:cNvSpPr>
          <p:nvPr/>
        </p:nvSpPr>
        <p:spPr bwMode="auto">
          <a:xfrm>
            <a:off x="5843588" y="3025775"/>
            <a:ext cx="0" cy="146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21" name="Line 237"/>
          <p:cNvSpPr>
            <a:spLocks noChangeShapeType="1"/>
          </p:cNvSpPr>
          <p:nvPr/>
        </p:nvSpPr>
        <p:spPr bwMode="auto">
          <a:xfrm>
            <a:off x="6326188" y="3025775"/>
            <a:ext cx="0" cy="146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22" name="Line 238"/>
          <p:cNvSpPr>
            <a:spLocks noChangeShapeType="1"/>
          </p:cNvSpPr>
          <p:nvPr/>
        </p:nvSpPr>
        <p:spPr bwMode="auto">
          <a:xfrm>
            <a:off x="7162800" y="3171825"/>
            <a:ext cx="4841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23" name="Line 239"/>
          <p:cNvSpPr>
            <a:spLocks noChangeShapeType="1"/>
          </p:cNvSpPr>
          <p:nvPr/>
        </p:nvSpPr>
        <p:spPr bwMode="auto">
          <a:xfrm>
            <a:off x="7162800" y="3025775"/>
            <a:ext cx="0" cy="146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24" name="Line 240"/>
          <p:cNvSpPr>
            <a:spLocks noChangeShapeType="1"/>
          </p:cNvSpPr>
          <p:nvPr/>
        </p:nvSpPr>
        <p:spPr bwMode="auto">
          <a:xfrm>
            <a:off x="7156450" y="3465513"/>
            <a:ext cx="4841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25" name="Line 241"/>
          <p:cNvSpPr>
            <a:spLocks noChangeShapeType="1"/>
          </p:cNvSpPr>
          <p:nvPr/>
        </p:nvSpPr>
        <p:spPr bwMode="auto">
          <a:xfrm>
            <a:off x="7156450" y="3465513"/>
            <a:ext cx="0" cy="146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26" name="Line 242"/>
          <p:cNvSpPr>
            <a:spLocks noChangeShapeType="1"/>
          </p:cNvSpPr>
          <p:nvPr/>
        </p:nvSpPr>
        <p:spPr bwMode="auto">
          <a:xfrm>
            <a:off x="7640638" y="3465513"/>
            <a:ext cx="0" cy="146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27" name="Oval 243"/>
          <p:cNvSpPr>
            <a:spLocks noChangeArrowheads="1"/>
          </p:cNvSpPr>
          <p:nvPr/>
        </p:nvSpPr>
        <p:spPr bwMode="auto">
          <a:xfrm>
            <a:off x="3486150" y="3290888"/>
            <a:ext cx="60325" cy="555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28" name="Oval 244"/>
          <p:cNvSpPr>
            <a:spLocks noChangeArrowheads="1"/>
          </p:cNvSpPr>
          <p:nvPr/>
        </p:nvSpPr>
        <p:spPr bwMode="auto">
          <a:xfrm>
            <a:off x="4108450" y="3290888"/>
            <a:ext cx="61913" cy="555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29" name="Oval 245"/>
          <p:cNvSpPr>
            <a:spLocks noChangeArrowheads="1"/>
          </p:cNvSpPr>
          <p:nvPr/>
        </p:nvSpPr>
        <p:spPr bwMode="auto">
          <a:xfrm>
            <a:off x="4760913" y="3290888"/>
            <a:ext cx="60325" cy="555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30" name="Oval 246"/>
          <p:cNvSpPr>
            <a:spLocks noChangeArrowheads="1"/>
          </p:cNvSpPr>
          <p:nvPr/>
        </p:nvSpPr>
        <p:spPr bwMode="auto">
          <a:xfrm>
            <a:off x="6034088" y="3290888"/>
            <a:ext cx="61912" cy="555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31" name="Oval 247"/>
          <p:cNvSpPr>
            <a:spLocks noChangeArrowheads="1"/>
          </p:cNvSpPr>
          <p:nvPr/>
        </p:nvSpPr>
        <p:spPr bwMode="auto">
          <a:xfrm>
            <a:off x="6688138" y="3290888"/>
            <a:ext cx="61912" cy="555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32" name="Oval 248"/>
          <p:cNvSpPr>
            <a:spLocks noChangeArrowheads="1"/>
          </p:cNvSpPr>
          <p:nvPr/>
        </p:nvSpPr>
        <p:spPr bwMode="auto">
          <a:xfrm>
            <a:off x="7394575" y="3290888"/>
            <a:ext cx="60325" cy="555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33" name="Line 249"/>
          <p:cNvSpPr>
            <a:spLocks noChangeShapeType="1"/>
          </p:cNvSpPr>
          <p:nvPr/>
        </p:nvSpPr>
        <p:spPr bwMode="auto">
          <a:xfrm>
            <a:off x="2855913" y="3171825"/>
            <a:ext cx="0" cy="293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34" name="Line 250"/>
          <p:cNvSpPr>
            <a:spLocks noChangeShapeType="1"/>
          </p:cNvSpPr>
          <p:nvPr/>
        </p:nvSpPr>
        <p:spPr bwMode="auto">
          <a:xfrm>
            <a:off x="3500438" y="3171825"/>
            <a:ext cx="0" cy="293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35" name="Line 251"/>
          <p:cNvSpPr>
            <a:spLocks noChangeShapeType="1"/>
          </p:cNvSpPr>
          <p:nvPr/>
        </p:nvSpPr>
        <p:spPr bwMode="auto">
          <a:xfrm>
            <a:off x="4146550" y="3149600"/>
            <a:ext cx="0" cy="293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36" name="Line 252"/>
          <p:cNvSpPr>
            <a:spLocks noChangeShapeType="1"/>
          </p:cNvSpPr>
          <p:nvPr/>
        </p:nvSpPr>
        <p:spPr bwMode="auto">
          <a:xfrm>
            <a:off x="4791075" y="3144838"/>
            <a:ext cx="0" cy="292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37" name="Line 253"/>
          <p:cNvSpPr>
            <a:spLocks noChangeShapeType="1"/>
          </p:cNvSpPr>
          <p:nvPr/>
        </p:nvSpPr>
        <p:spPr bwMode="auto">
          <a:xfrm>
            <a:off x="5451475" y="3144838"/>
            <a:ext cx="0" cy="292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38" name="Line 254"/>
          <p:cNvSpPr>
            <a:spLocks noChangeShapeType="1"/>
          </p:cNvSpPr>
          <p:nvPr/>
        </p:nvSpPr>
        <p:spPr bwMode="auto">
          <a:xfrm>
            <a:off x="6065838" y="3135313"/>
            <a:ext cx="0" cy="293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39" name="Line 255"/>
          <p:cNvSpPr>
            <a:spLocks noChangeShapeType="1"/>
          </p:cNvSpPr>
          <p:nvPr/>
        </p:nvSpPr>
        <p:spPr bwMode="auto">
          <a:xfrm>
            <a:off x="6710363" y="3144838"/>
            <a:ext cx="0" cy="292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40" name="Line 256"/>
          <p:cNvSpPr>
            <a:spLocks noChangeShapeType="1"/>
          </p:cNvSpPr>
          <p:nvPr/>
        </p:nvSpPr>
        <p:spPr bwMode="auto">
          <a:xfrm>
            <a:off x="2619375" y="3597275"/>
            <a:ext cx="0" cy="16129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41" name="Oval 257"/>
          <p:cNvSpPr>
            <a:spLocks noChangeArrowheads="1"/>
          </p:cNvSpPr>
          <p:nvPr/>
        </p:nvSpPr>
        <p:spPr bwMode="auto">
          <a:xfrm>
            <a:off x="2587625" y="3556000"/>
            <a:ext cx="61913" cy="55563"/>
          </a:xfrm>
          <a:prstGeom prst="ellipse">
            <a:avLst/>
          </a:prstGeom>
          <a:solidFill>
            <a:srgbClr val="0000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42" name="Oval 258"/>
          <p:cNvSpPr>
            <a:spLocks noChangeArrowheads="1"/>
          </p:cNvSpPr>
          <p:nvPr/>
        </p:nvSpPr>
        <p:spPr bwMode="auto">
          <a:xfrm>
            <a:off x="2587625" y="3757613"/>
            <a:ext cx="61913" cy="555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43" name="Oval 259"/>
          <p:cNvSpPr>
            <a:spLocks noChangeArrowheads="1"/>
          </p:cNvSpPr>
          <p:nvPr/>
        </p:nvSpPr>
        <p:spPr bwMode="auto">
          <a:xfrm>
            <a:off x="2593975" y="3954463"/>
            <a:ext cx="61913" cy="555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44" name="Oval 260"/>
          <p:cNvSpPr>
            <a:spLocks noChangeArrowheads="1"/>
          </p:cNvSpPr>
          <p:nvPr/>
        </p:nvSpPr>
        <p:spPr bwMode="auto">
          <a:xfrm>
            <a:off x="2587625" y="4156075"/>
            <a:ext cx="61913" cy="555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45" name="Oval 261"/>
          <p:cNvSpPr>
            <a:spLocks noChangeArrowheads="1"/>
          </p:cNvSpPr>
          <p:nvPr/>
        </p:nvSpPr>
        <p:spPr bwMode="auto">
          <a:xfrm>
            <a:off x="2587625" y="4379913"/>
            <a:ext cx="61913" cy="555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46" name="Oval 262"/>
          <p:cNvSpPr>
            <a:spLocks noChangeArrowheads="1"/>
          </p:cNvSpPr>
          <p:nvPr/>
        </p:nvSpPr>
        <p:spPr bwMode="auto">
          <a:xfrm>
            <a:off x="2587625" y="4603750"/>
            <a:ext cx="61913" cy="555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47" name="Oval 263"/>
          <p:cNvSpPr>
            <a:spLocks noChangeArrowheads="1"/>
          </p:cNvSpPr>
          <p:nvPr/>
        </p:nvSpPr>
        <p:spPr bwMode="auto">
          <a:xfrm>
            <a:off x="2587625" y="4805363"/>
            <a:ext cx="61913" cy="555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48" name="Oval 264"/>
          <p:cNvSpPr>
            <a:spLocks noChangeArrowheads="1"/>
          </p:cNvSpPr>
          <p:nvPr/>
        </p:nvSpPr>
        <p:spPr bwMode="auto">
          <a:xfrm>
            <a:off x="2603500" y="4994275"/>
            <a:ext cx="60325" cy="555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49" name="Oval 265"/>
          <p:cNvSpPr>
            <a:spLocks noChangeArrowheads="1"/>
          </p:cNvSpPr>
          <p:nvPr/>
        </p:nvSpPr>
        <p:spPr bwMode="auto">
          <a:xfrm>
            <a:off x="2597150" y="5195888"/>
            <a:ext cx="60325" cy="55562"/>
          </a:xfrm>
          <a:prstGeom prst="ellipse">
            <a:avLst/>
          </a:prstGeom>
          <a:solidFill>
            <a:srgbClr val="00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2250" name="Line 266"/>
          <p:cNvSpPr>
            <a:spLocks noChangeShapeType="1"/>
          </p:cNvSpPr>
          <p:nvPr/>
        </p:nvSpPr>
        <p:spPr bwMode="auto">
          <a:xfrm>
            <a:off x="5843588" y="3611563"/>
            <a:ext cx="0" cy="16129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2251" name="Text Box 267"/>
          <p:cNvSpPr txBox="1">
            <a:spLocks noChangeArrowheads="1"/>
          </p:cNvSpPr>
          <p:nvPr/>
        </p:nvSpPr>
        <p:spPr bwMode="auto">
          <a:xfrm>
            <a:off x="2779713" y="4344988"/>
            <a:ext cx="322262" cy="292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1200" dirty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252" name="Line 268"/>
          <p:cNvSpPr>
            <a:spLocks noChangeShapeType="1"/>
          </p:cNvSpPr>
          <p:nvPr/>
        </p:nvSpPr>
        <p:spPr bwMode="auto">
          <a:xfrm>
            <a:off x="7646988" y="1476375"/>
            <a:ext cx="0" cy="16129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2253" name="Text Box 269"/>
          <p:cNvSpPr txBox="1">
            <a:spLocks noChangeArrowheads="1"/>
          </p:cNvSpPr>
          <p:nvPr/>
        </p:nvSpPr>
        <p:spPr bwMode="auto">
          <a:xfrm>
            <a:off x="6003925" y="4637088"/>
            <a:ext cx="322263" cy="293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1200" dirty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254" name="Text Box 270"/>
          <p:cNvSpPr txBox="1">
            <a:spLocks noChangeArrowheads="1"/>
          </p:cNvSpPr>
          <p:nvPr/>
        </p:nvSpPr>
        <p:spPr bwMode="auto">
          <a:xfrm>
            <a:off x="7132638" y="1852613"/>
            <a:ext cx="322262" cy="293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1200" dirty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255" name="Text Box 271"/>
          <p:cNvSpPr txBox="1">
            <a:spLocks noChangeArrowheads="1"/>
          </p:cNvSpPr>
          <p:nvPr/>
        </p:nvSpPr>
        <p:spPr bwMode="auto">
          <a:xfrm>
            <a:off x="4552950" y="1852613"/>
            <a:ext cx="322263" cy="293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1200" dirty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256" name="Line 272"/>
          <p:cNvSpPr>
            <a:spLocks noChangeShapeType="1"/>
          </p:cNvSpPr>
          <p:nvPr/>
        </p:nvSpPr>
        <p:spPr bwMode="auto">
          <a:xfrm>
            <a:off x="3746500" y="4344988"/>
            <a:ext cx="6461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2257" name="Line 273"/>
          <p:cNvSpPr>
            <a:spLocks noChangeShapeType="1"/>
          </p:cNvSpPr>
          <p:nvPr/>
        </p:nvSpPr>
        <p:spPr bwMode="auto">
          <a:xfrm>
            <a:off x="6488113" y="4344988"/>
            <a:ext cx="6445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2258" name="Line 274"/>
          <p:cNvSpPr>
            <a:spLocks noChangeShapeType="1"/>
          </p:cNvSpPr>
          <p:nvPr/>
        </p:nvSpPr>
        <p:spPr bwMode="auto">
          <a:xfrm flipV="1">
            <a:off x="7616825" y="3905250"/>
            <a:ext cx="0" cy="585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2259" name="Line 275"/>
          <p:cNvSpPr>
            <a:spLocks noChangeShapeType="1"/>
          </p:cNvSpPr>
          <p:nvPr/>
        </p:nvSpPr>
        <p:spPr bwMode="auto">
          <a:xfrm flipH="1">
            <a:off x="6003925" y="1852613"/>
            <a:ext cx="6445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2260" name="Line 276"/>
          <p:cNvSpPr>
            <a:spLocks noChangeShapeType="1"/>
          </p:cNvSpPr>
          <p:nvPr/>
        </p:nvSpPr>
        <p:spPr bwMode="auto">
          <a:xfrm flipH="1">
            <a:off x="3263900" y="1852613"/>
            <a:ext cx="6445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2261" name="Line 277"/>
          <p:cNvSpPr>
            <a:spLocks noChangeShapeType="1"/>
          </p:cNvSpPr>
          <p:nvPr/>
        </p:nvSpPr>
        <p:spPr bwMode="auto">
          <a:xfrm>
            <a:off x="2619375" y="1852613"/>
            <a:ext cx="0" cy="585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2262" name="Text Box 278"/>
          <p:cNvSpPr txBox="1">
            <a:spLocks noChangeArrowheads="1"/>
          </p:cNvSpPr>
          <p:nvPr/>
        </p:nvSpPr>
        <p:spPr bwMode="auto">
          <a:xfrm>
            <a:off x="2943225" y="4784725"/>
            <a:ext cx="2093913" cy="4397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r-TR" sz="1400">
                <a:solidFill>
                  <a:srgbClr val="000099"/>
                </a:solidFill>
              </a:rPr>
              <a:t>Yağmurlama başlığı</a:t>
            </a:r>
            <a:endParaRPr lang="en-US" sz="1400">
              <a:solidFill>
                <a:srgbClr val="000099"/>
              </a:solidFill>
            </a:endParaRPr>
          </a:p>
        </p:txBody>
      </p:sp>
      <p:sp>
        <p:nvSpPr>
          <p:cNvPr id="42264" name="Line 280"/>
          <p:cNvSpPr>
            <a:spLocks noChangeShapeType="1"/>
          </p:cNvSpPr>
          <p:nvPr/>
        </p:nvSpPr>
        <p:spPr bwMode="auto">
          <a:xfrm>
            <a:off x="7639050" y="3011488"/>
            <a:ext cx="0" cy="146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4" y="357166"/>
            <a:ext cx="3317870" cy="714380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Comic Sans MS" pitchFamily="66" charset="0"/>
              </a:rPr>
              <a:t>Pompa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Birim</a:t>
            </a:r>
            <a:r>
              <a:rPr lang="tr-TR" sz="3200" b="1" dirty="0" smtClean="0">
                <a:solidFill>
                  <a:srgbClr val="FFFF00"/>
                </a:solidFill>
                <a:latin typeface="Comic Sans MS" pitchFamily="66" charset="0"/>
              </a:rPr>
              <a:t>i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-32" y="1285860"/>
            <a:ext cx="5318134" cy="4530725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400" dirty="0" err="1">
                <a:latin typeface="Comic Sans MS" pitchFamily="66" charset="0"/>
              </a:rPr>
              <a:t>Sistemde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güç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kaynağı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olarak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değişik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tipteki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pompalar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kullanılır</a:t>
            </a:r>
            <a:r>
              <a:rPr lang="en-US" sz="2400" dirty="0">
                <a:latin typeface="Comic Sans MS" pitchFamily="66" charset="0"/>
              </a:rPr>
              <a:t>. </a:t>
            </a:r>
            <a:endParaRPr lang="tr-TR" sz="2400" dirty="0" smtClean="0">
              <a:latin typeface="Comic Sans MS" pitchFamily="66" charset="0"/>
            </a:endParaRPr>
          </a:p>
          <a:p>
            <a:pPr algn="just"/>
            <a:endParaRPr lang="tr-TR" sz="2400" dirty="0" smtClean="0">
              <a:latin typeface="Comic Sans MS" pitchFamily="66" charset="0"/>
            </a:endParaRPr>
          </a:p>
          <a:p>
            <a:pPr algn="just"/>
            <a:r>
              <a:rPr lang="en-US" sz="2400" dirty="0" err="1" smtClean="0">
                <a:latin typeface="Comic Sans MS" pitchFamily="66" charset="0"/>
              </a:rPr>
              <a:t>Statik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emme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yüksekliğinin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düşük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olduğu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koşullarda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yatay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milli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santrifüj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pompalar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derin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kuyularda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ise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ya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dalgıç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yâda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düşey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milli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derin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kuyu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pompalar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kullanılır</a:t>
            </a:r>
            <a:r>
              <a:rPr lang="en-US" sz="2400" dirty="0">
                <a:latin typeface="Comic Sans MS" pitchFamily="66" charset="0"/>
              </a:rPr>
              <a:t>. </a:t>
            </a:r>
            <a:endParaRPr lang="tr-TR" sz="2400" dirty="0" smtClean="0">
              <a:latin typeface="Comic Sans MS" pitchFamily="66" charset="0"/>
            </a:endParaRPr>
          </a:p>
          <a:p>
            <a:pPr algn="just"/>
            <a:endParaRPr lang="tr-TR" sz="2400" dirty="0" smtClean="0">
              <a:latin typeface="Comic Sans MS" pitchFamily="66" charset="0"/>
            </a:endParaRPr>
          </a:p>
          <a:p>
            <a:pPr algn="just"/>
            <a:r>
              <a:rPr lang="en-US" sz="2400" dirty="0" err="1" smtClean="0">
                <a:latin typeface="Comic Sans MS" pitchFamily="66" charset="0"/>
              </a:rPr>
              <a:t>İşletme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kolaylığı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açısından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elektrik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motorları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tercih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edilir</a:t>
            </a:r>
            <a:r>
              <a:rPr lang="en-US" sz="2400" dirty="0">
                <a:latin typeface="Comic Sans MS" pitchFamily="66" charset="0"/>
              </a:rPr>
              <a:t>. </a:t>
            </a:r>
          </a:p>
        </p:txBody>
      </p:sp>
      <p:pic>
        <p:nvPicPr>
          <p:cNvPr id="4" name="Picture 2" descr="http://www.usak-tarim.gov.tr/resimler/sul.jpg"/>
          <p:cNvPicPr>
            <a:picLocks noChangeAspect="1" noChangeArrowheads="1"/>
          </p:cNvPicPr>
          <p:nvPr/>
        </p:nvPicPr>
        <p:blipFill>
          <a:blip r:embed="rId2" cstate="print"/>
          <a:srcRect l="49091"/>
          <a:stretch>
            <a:fillRect/>
          </a:stretch>
        </p:blipFill>
        <p:spPr bwMode="auto">
          <a:xfrm>
            <a:off x="5714976" y="1428736"/>
            <a:ext cx="3429024" cy="3571900"/>
          </a:xfrm>
          <a:prstGeom prst="rect">
            <a:avLst/>
          </a:prstGeom>
          <a:noFill/>
        </p:spPr>
      </p:pic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 cstate="print"/>
          <a:srcRect b="6666"/>
          <a:stretch>
            <a:fillRect/>
          </a:stretch>
        </p:blipFill>
        <p:spPr bwMode="auto">
          <a:xfrm>
            <a:off x="6000780" y="142852"/>
            <a:ext cx="28575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Resim" descr="http://www.anadolumotor.com.tr/tr/images_2/urungorsel/kucuk/standart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500594"/>
            <a:ext cx="257176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8992" y="190499"/>
            <a:ext cx="2357454" cy="523857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Boru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Hatları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428860" y="1071571"/>
            <a:ext cx="3857652" cy="5357825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sz="2000" dirty="0">
                <a:latin typeface="Comic Sans MS" pitchFamily="66" charset="0"/>
              </a:rPr>
              <a:t>Ana </a:t>
            </a:r>
            <a:r>
              <a:rPr lang="en-US" sz="2000" dirty="0" err="1">
                <a:latin typeface="Comic Sans MS" pitchFamily="66" charset="0"/>
              </a:rPr>
              <a:t>boru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hattı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suyu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pompadan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alır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laterallere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iletir</a:t>
            </a:r>
            <a:r>
              <a:rPr lang="en-US" sz="2000" dirty="0">
                <a:latin typeface="Comic Sans MS" pitchFamily="66" charset="0"/>
              </a:rPr>
              <a:t>. </a:t>
            </a:r>
            <a:r>
              <a:rPr lang="en-US" sz="2000" dirty="0" err="1">
                <a:latin typeface="Comic Sans MS" pitchFamily="66" charset="0"/>
              </a:rPr>
              <a:t>Gömülü</a:t>
            </a:r>
            <a:r>
              <a:rPr lang="en-US" sz="2000" dirty="0">
                <a:latin typeface="Comic Sans MS" pitchFamily="66" charset="0"/>
              </a:rPr>
              <a:t> y</a:t>
            </a:r>
            <a:r>
              <a:rPr lang="tr-TR" sz="2000" dirty="0">
                <a:latin typeface="Comic Sans MS" pitchFamily="66" charset="0"/>
              </a:rPr>
              <a:t>a</a:t>
            </a:r>
            <a:r>
              <a:rPr lang="en-US" sz="2000" dirty="0" err="1">
                <a:latin typeface="Comic Sans MS" pitchFamily="66" charset="0"/>
              </a:rPr>
              <a:t>da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yüzeyde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olabilir</a:t>
            </a:r>
            <a:r>
              <a:rPr lang="en-US" sz="2000" dirty="0">
                <a:latin typeface="Comic Sans MS" pitchFamily="66" charset="0"/>
              </a:rPr>
              <a:t>. </a:t>
            </a:r>
            <a:endParaRPr lang="tr-TR" sz="2000" dirty="0" smtClean="0">
              <a:latin typeface="Comic Sans MS" pitchFamily="66" charset="0"/>
            </a:endParaRPr>
          </a:p>
          <a:p>
            <a:pPr algn="just">
              <a:lnSpc>
                <a:spcPct val="110000"/>
              </a:lnSpc>
            </a:pPr>
            <a:endParaRPr lang="tr-TR" sz="2000" dirty="0" smtClean="0">
              <a:latin typeface="Comic Sans MS" pitchFamily="66" charset="0"/>
            </a:endParaRPr>
          </a:p>
          <a:p>
            <a:pPr algn="just">
              <a:lnSpc>
                <a:spcPct val="110000"/>
              </a:lnSpc>
            </a:pPr>
            <a:r>
              <a:rPr lang="en-US" sz="2000" dirty="0" err="1" smtClean="0">
                <a:latin typeface="Comic Sans MS" pitchFamily="66" charset="0"/>
              </a:rPr>
              <a:t>Gömülü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koşullarda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çelik</a:t>
            </a:r>
            <a:r>
              <a:rPr lang="en-US" sz="2000" dirty="0">
                <a:latin typeface="Comic Sans MS" pitchFamily="66" charset="0"/>
              </a:rPr>
              <a:t>, AÇB (</a:t>
            </a:r>
            <a:r>
              <a:rPr lang="en-US" sz="2000" dirty="0" err="1">
                <a:latin typeface="Comic Sans MS" pitchFamily="66" charset="0"/>
              </a:rPr>
              <a:t>Asbestli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çimento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boru</a:t>
            </a:r>
            <a:r>
              <a:rPr lang="en-US" sz="2000" dirty="0">
                <a:latin typeface="Comic Sans MS" pitchFamily="66" charset="0"/>
              </a:rPr>
              <a:t>), </a:t>
            </a:r>
            <a:r>
              <a:rPr lang="en-US" sz="2000" dirty="0" err="1">
                <a:latin typeface="Comic Sans MS" pitchFamily="66" charset="0"/>
              </a:rPr>
              <a:t>sert</a:t>
            </a:r>
            <a:r>
              <a:rPr lang="en-US" sz="2000" dirty="0">
                <a:latin typeface="Comic Sans MS" pitchFamily="66" charset="0"/>
              </a:rPr>
              <a:t> PVC (</a:t>
            </a:r>
            <a:r>
              <a:rPr lang="en-US" sz="2000" dirty="0" err="1">
                <a:latin typeface="Comic Sans MS" pitchFamily="66" charset="0"/>
              </a:rPr>
              <a:t>polivinilklorül</a:t>
            </a:r>
            <a:r>
              <a:rPr lang="en-US" sz="2000" dirty="0">
                <a:latin typeface="Comic Sans MS" pitchFamily="66" charset="0"/>
              </a:rPr>
              <a:t>) HDPE (High density </a:t>
            </a:r>
            <a:r>
              <a:rPr lang="en-US" sz="2000" dirty="0" err="1">
                <a:latin typeface="Comic Sans MS" pitchFamily="66" charset="0"/>
              </a:rPr>
              <a:t>polietilen</a:t>
            </a:r>
            <a:r>
              <a:rPr lang="en-US" sz="2000" dirty="0">
                <a:latin typeface="Comic Sans MS" pitchFamily="66" charset="0"/>
              </a:rPr>
              <a:t>) </a:t>
            </a:r>
            <a:r>
              <a:rPr lang="en-US" sz="2000" dirty="0" err="1">
                <a:latin typeface="Comic Sans MS" pitchFamily="66" charset="0"/>
              </a:rPr>
              <a:t>ve</a:t>
            </a:r>
            <a:r>
              <a:rPr lang="en-US" sz="2000" dirty="0">
                <a:latin typeface="Comic Sans MS" pitchFamily="66" charset="0"/>
              </a:rPr>
              <a:t> CTPE (cam </a:t>
            </a:r>
            <a:r>
              <a:rPr lang="en-US" sz="2000" dirty="0" err="1">
                <a:latin typeface="Comic Sans MS" pitchFamily="66" charset="0"/>
              </a:rPr>
              <a:t>takviyeli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polietilen</a:t>
            </a:r>
            <a:r>
              <a:rPr lang="en-US" sz="2000" dirty="0">
                <a:latin typeface="Comic Sans MS" pitchFamily="66" charset="0"/>
              </a:rPr>
              <a:t>) </a:t>
            </a:r>
            <a:r>
              <a:rPr lang="en-US" sz="2000" dirty="0" err="1">
                <a:latin typeface="Comic Sans MS" pitchFamily="66" charset="0"/>
              </a:rPr>
              <a:t>borular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yüzeyde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ise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alüminyum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yâda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sert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polietilen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borular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kullanılır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tr-TR" sz="2000" dirty="0" smtClean="0">
              <a:latin typeface="Comic Sans MS" pitchFamily="66" charset="0"/>
            </a:endParaRPr>
          </a:p>
          <a:p>
            <a:pPr algn="just">
              <a:lnSpc>
                <a:spcPct val="110000"/>
              </a:lnSpc>
              <a:buNone/>
            </a:pPr>
            <a:endParaRPr lang="tr-TR" sz="2000" dirty="0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59393" name="Picture 1" descr="C:\Users\dragon\Desktop\Irrigation-picture\sulama resimm21\ist2_1676809-irrigation-system.jpg"/>
          <p:cNvPicPr>
            <a:picLocks noChangeAspect="1" noChangeArrowheads="1"/>
          </p:cNvPicPr>
          <p:nvPr/>
        </p:nvPicPr>
        <p:blipFill>
          <a:blip r:embed="rId2" cstate="print"/>
          <a:srcRect l="37313"/>
          <a:stretch>
            <a:fillRect/>
          </a:stretch>
        </p:blipFill>
        <p:spPr bwMode="auto">
          <a:xfrm>
            <a:off x="71406" y="3643314"/>
            <a:ext cx="2643206" cy="2928958"/>
          </a:xfrm>
          <a:prstGeom prst="rect">
            <a:avLst/>
          </a:prstGeom>
          <a:noFill/>
        </p:spPr>
      </p:pic>
      <p:pic>
        <p:nvPicPr>
          <p:cNvPr id="59394" name="Picture 2" descr="C:\Users\dragon\Desktop\Irrigation-picture\picture\water_facts2.jpg"/>
          <p:cNvPicPr>
            <a:picLocks noChangeAspect="1" noChangeArrowheads="1"/>
          </p:cNvPicPr>
          <p:nvPr/>
        </p:nvPicPr>
        <p:blipFill>
          <a:blip r:embed="rId3" cstate="print"/>
          <a:srcRect t="837" r="37143" b="-1184"/>
          <a:stretch>
            <a:fillRect/>
          </a:stretch>
        </p:blipFill>
        <p:spPr bwMode="auto">
          <a:xfrm>
            <a:off x="13855" y="428604"/>
            <a:ext cx="2714612" cy="3000396"/>
          </a:xfrm>
          <a:prstGeom prst="rect">
            <a:avLst/>
          </a:prstGeom>
          <a:noFill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49" r="45283"/>
          <a:stretch>
            <a:fillRect/>
          </a:stretch>
        </p:blipFill>
        <p:spPr bwMode="auto">
          <a:xfrm>
            <a:off x="6357950" y="3214710"/>
            <a:ext cx="264320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G:\sulama resimm\sprinkler irrig\p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71414"/>
            <a:ext cx="2643206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0" y="357190"/>
            <a:ext cx="4157634" cy="6357958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smtClean="0"/>
              <a:t>Lateral </a:t>
            </a:r>
            <a:r>
              <a:rPr lang="en-US" sz="2000" dirty="0" err="1" smtClean="0"/>
              <a:t>boru</a:t>
            </a:r>
            <a:r>
              <a:rPr lang="en-US" sz="2000" dirty="0" smtClean="0"/>
              <a:t> </a:t>
            </a:r>
            <a:r>
              <a:rPr lang="en-US" sz="2000" dirty="0" err="1" smtClean="0"/>
              <a:t>hatları</a:t>
            </a:r>
            <a:r>
              <a:rPr lang="en-US" sz="2000" dirty="0" smtClean="0"/>
              <a:t> </a:t>
            </a:r>
            <a:r>
              <a:rPr lang="en-US" sz="2000" dirty="0" err="1" smtClean="0"/>
              <a:t>suyu</a:t>
            </a:r>
            <a:r>
              <a:rPr lang="en-US" sz="2000" dirty="0" smtClean="0"/>
              <a:t> </a:t>
            </a:r>
            <a:r>
              <a:rPr lang="en-US" sz="2000" dirty="0" err="1" smtClean="0"/>
              <a:t>ana</a:t>
            </a:r>
            <a:r>
              <a:rPr lang="en-US" sz="2000" dirty="0" smtClean="0"/>
              <a:t> </a:t>
            </a:r>
            <a:r>
              <a:rPr lang="en-US" sz="2000" dirty="0" err="1" smtClean="0"/>
              <a:t>borudan</a:t>
            </a:r>
            <a:r>
              <a:rPr lang="en-US" sz="2000" dirty="0" smtClean="0"/>
              <a:t> </a:t>
            </a:r>
            <a:r>
              <a:rPr lang="en-US" sz="2000" dirty="0" err="1" smtClean="0"/>
              <a:t>alır</a:t>
            </a:r>
            <a:r>
              <a:rPr lang="en-US" sz="2000" dirty="0" smtClean="0"/>
              <a:t> </a:t>
            </a:r>
            <a:r>
              <a:rPr lang="en-US" sz="2000" dirty="0" err="1" smtClean="0"/>
              <a:t>başlıklara</a:t>
            </a:r>
            <a:r>
              <a:rPr lang="en-US" sz="2000" dirty="0" smtClean="0"/>
              <a:t> </a:t>
            </a:r>
            <a:r>
              <a:rPr lang="en-US" sz="2000" dirty="0" err="1" smtClean="0"/>
              <a:t>taşır</a:t>
            </a:r>
            <a:r>
              <a:rPr lang="en-US" sz="2000" dirty="0" smtClean="0"/>
              <a:t>. </a:t>
            </a:r>
            <a:r>
              <a:rPr lang="en-US" sz="2000" dirty="0" err="1" smtClean="0"/>
              <a:t>Genelde</a:t>
            </a:r>
            <a:r>
              <a:rPr lang="en-US" sz="2000" dirty="0" smtClean="0"/>
              <a:t> </a:t>
            </a:r>
            <a:r>
              <a:rPr lang="en-US" sz="2000" dirty="0" err="1" smtClean="0"/>
              <a:t>yüzeydedirler</a:t>
            </a:r>
            <a:r>
              <a:rPr lang="en-US" sz="2000" dirty="0" smtClean="0"/>
              <a:t>. Bu </a:t>
            </a:r>
            <a:r>
              <a:rPr lang="en-US" sz="2000" dirty="0" err="1" smtClean="0"/>
              <a:t>koşula</a:t>
            </a:r>
            <a:r>
              <a:rPr lang="en-US" sz="2000" dirty="0" smtClean="0"/>
              <a:t> </a:t>
            </a:r>
            <a:r>
              <a:rPr lang="en-US" sz="2000" dirty="0" err="1" smtClean="0"/>
              <a:t>alüminyum</a:t>
            </a:r>
            <a:r>
              <a:rPr lang="en-US" sz="2000" dirty="0" smtClean="0"/>
              <a:t> </a:t>
            </a:r>
            <a:r>
              <a:rPr lang="en-US" sz="2000" dirty="0" err="1" smtClean="0"/>
              <a:t>veya</a:t>
            </a:r>
            <a:r>
              <a:rPr lang="en-US" sz="2000" dirty="0" smtClean="0"/>
              <a:t> </a:t>
            </a:r>
            <a:r>
              <a:rPr lang="en-US" sz="2000" dirty="0" err="1" smtClean="0"/>
              <a:t>sert</a:t>
            </a:r>
            <a:r>
              <a:rPr lang="en-US" sz="2000" dirty="0" smtClean="0"/>
              <a:t> PE, </a:t>
            </a:r>
            <a:r>
              <a:rPr lang="en-US" sz="2000" dirty="0" err="1" smtClean="0"/>
              <a:t>gömülü</a:t>
            </a:r>
            <a:r>
              <a:rPr lang="en-US" sz="2000" dirty="0" smtClean="0"/>
              <a:t> </a:t>
            </a:r>
            <a:r>
              <a:rPr lang="en-US" sz="2000" dirty="0" err="1" smtClean="0"/>
              <a:t>iseler</a:t>
            </a:r>
            <a:r>
              <a:rPr lang="en-US" sz="2000" dirty="0" smtClean="0"/>
              <a:t> </a:t>
            </a:r>
            <a:r>
              <a:rPr lang="en-US" sz="2000" dirty="0" err="1" smtClean="0"/>
              <a:t>sert</a:t>
            </a:r>
            <a:r>
              <a:rPr lang="en-US" sz="2000" dirty="0" smtClean="0"/>
              <a:t> PVC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sert</a:t>
            </a:r>
            <a:r>
              <a:rPr lang="en-US" sz="2000" dirty="0" smtClean="0"/>
              <a:t> PE </a:t>
            </a:r>
            <a:r>
              <a:rPr lang="en-US" sz="2000" dirty="0" err="1" smtClean="0"/>
              <a:t>borulardan</a:t>
            </a:r>
            <a:r>
              <a:rPr lang="en-US" sz="2000" dirty="0" smtClean="0"/>
              <a:t> </a:t>
            </a:r>
            <a:r>
              <a:rPr lang="en-US" sz="2000" dirty="0" err="1" smtClean="0"/>
              <a:t>oluştururlar</a:t>
            </a:r>
            <a:r>
              <a:rPr lang="en-US" sz="2000" dirty="0" smtClean="0"/>
              <a:t>. </a:t>
            </a:r>
            <a:endParaRPr lang="tr-TR" sz="2000" dirty="0" smtClean="0"/>
          </a:p>
          <a:p>
            <a:pPr algn="just">
              <a:lnSpc>
                <a:spcPct val="110000"/>
              </a:lnSpc>
            </a:pPr>
            <a:endParaRPr lang="tr-TR" sz="2000" dirty="0" smtClean="0"/>
          </a:p>
          <a:p>
            <a:pPr algn="just">
              <a:lnSpc>
                <a:spcPct val="110000"/>
              </a:lnSpc>
            </a:pPr>
            <a:r>
              <a:rPr lang="en-US" sz="2000" dirty="0" err="1" smtClean="0"/>
              <a:t>Boru</a:t>
            </a:r>
            <a:r>
              <a:rPr lang="en-US" sz="2000" dirty="0" smtClean="0"/>
              <a:t> </a:t>
            </a:r>
            <a:r>
              <a:rPr lang="en-US" sz="2000" dirty="0" err="1" smtClean="0"/>
              <a:t>hatlarının</a:t>
            </a:r>
            <a:r>
              <a:rPr lang="en-US" sz="2000" dirty="0" smtClean="0"/>
              <a:t> </a:t>
            </a:r>
            <a:r>
              <a:rPr lang="en-US" sz="2000" dirty="0" err="1" smtClean="0"/>
              <a:t>gömülü</a:t>
            </a:r>
            <a:r>
              <a:rPr lang="en-US" sz="2000" dirty="0" smtClean="0"/>
              <a:t> </a:t>
            </a:r>
            <a:r>
              <a:rPr lang="en-US" sz="2000" dirty="0" err="1" smtClean="0"/>
              <a:t>olduğu</a:t>
            </a:r>
            <a:r>
              <a:rPr lang="en-US" sz="2000" dirty="0" smtClean="0"/>
              <a:t> </a:t>
            </a:r>
            <a:r>
              <a:rPr lang="en-US" sz="2000" dirty="0" err="1" smtClean="0"/>
              <a:t>koşullarda</a:t>
            </a:r>
            <a:r>
              <a:rPr lang="en-US" sz="2000" dirty="0" smtClean="0"/>
              <a:t> </a:t>
            </a:r>
            <a:r>
              <a:rPr lang="en-US" sz="2000" dirty="0" err="1" smtClean="0"/>
              <a:t>işletme</a:t>
            </a:r>
            <a:r>
              <a:rPr lang="en-US" sz="2000" dirty="0" smtClean="0"/>
              <a:t> </a:t>
            </a:r>
            <a:r>
              <a:rPr lang="en-US" sz="2000" dirty="0" err="1" smtClean="0"/>
              <a:t>basıncı</a:t>
            </a:r>
            <a:r>
              <a:rPr lang="en-US" sz="2000" dirty="0" smtClean="0"/>
              <a:t> 10 </a:t>
            </a:r>
            <a:r>
              <a:rPr lang="en-US" sz="2000" dirty="0" err="1" smtClean="0"/>
              <a:t>atm</a:t>
            </a:r>
            <a:r>
              <a:rPr lang="en-US" sz="2000" dirty="0" smtClean="0"/>
              <a:t> </a:t>
            </a:r>
            <a:r>
              <a:rPr lang="en-US" sz="2000" dirty="0" err="1" smtClean="0"/>
              <a:t>yüzeyde</a:t>
            </a:r>
            <a:r>
              <a:rPr lang="en-US" sz="2000" dirty="0" smtClean="0"/>
              <a:t> </a:t>
            </a:r>
            <a:r>
              <a:rPr lang="en-US" sz="2000" dirty="0" err="1" smtClean="0"/>
              <a:t>ise</a:t>
            </a:r>
            <a:r>
              <a:rPr lang="en-US" sz="2000" dirty="0" smtClean="0"/>
              <a:t> 6 </a:t>
            </a:r>
            <a:r>
              <a:rPr lang="en-US" sz="2000" dirty="0" err="1" smtClean="0"/>
              <a:t>atm</a:t>
            </a:r>
            <a:r>
              <a:rPr lang="en-US" sz="2000" dirty="0" smtClean="0"/>
              <a:t> </a:t>
            </a:r>
            <a:r>
              <a:rPr lang="en-US" sz="2000" dirty="0" err="1" smtClean="0"/>
              <a:t>olması</a:t>
            </a:r>
            <a:r>
              <a:rPr lang="en-US" sz="2000" dirty="0" smtClean="0"/>
              <a:t> </a:t>
            </a:r>
            <a:r>
              <a:rPr lang="en-US" sz="2000" dirty="0" err="1" smtClean="0"/>
              <a:t>gerekir</a:t>
            </a:r>
            <a:r>
              <a:rPr lang="en-US" sz="2000" dirty="0" smtClean="0"/>
              <a:t>. </a:t>
            </a:r>
            <a:endParaRPr lang="tr-TR" sz="2000" dirty="0" smtClean="0"/>
          </a:p>
          <a:p>
            <a:pPr algn="just">
              <a:lnSpc>
                <a:spcPct val="110000"/>
              </a:lnSpc>
            </a:pPr>
            <a:endParaRPr lang="tr-TR" sz="2000" dirty="0" smtClean="0"/>
          </a:p>
          <a:p>
            <a:pPr algn="just">
              <a:lnSpc>
                <a:spcPct val="110000"/>
              </a:lnSpc>
            </a:pPr>
            <a:r>
              <a:rPr lang="en-US" sz="2000" dirty="0" err="1" smtClean="0"/>
              <a:t>Boruların</a:t>
            </a:r>
            <a:r>
              <a:rPr lang="en-US" sz="2000" dirty="0" smtClean="0"/>
              <a:t> </a:t>
            </a:r>
            <a:r>
              <a:rPr lang="en-US" sz="2000" dirty="0" err="1" smtClean="0"/>
              <a:t>yüzeyde</a:t>
            </a:r>
            <a:r>
              <a:rPr lang="en-US" sz="2000" dirty="0" smtClean="0"/>
              <a:t> </a:t>
            </a:r>
            <a:r>
              <a:rPr lang="en-US" sz="2000" dirty="0" err="1" smtClean="0"/>
              <a:t>olduğu</a:t>
            </a:r>
            <a:r>
              <a:rPr lang="en-US" sz="2000" dirty="0" smtClean="0"/>
              <a:t> </a:t>
            </a:r>
            <a:r>
              <a:rPr lang="en-US" sz="2000" dirty="0" err="1" smtClean="0"/>
              <a:t>koşulda</a:t>
            </a:r>
            <a:r>
              <a:rPr lang="en-US" sz="2000" dirty="0" smtClean="0"/>
              <a:t>, </a:t>
            </a:r>
            <a:r>
              <a:rPr lang="en-US" sz="2000" dirty="0" err="1" smtClean="0"/>
              <a:t>basınç</a:t>
            </a:r>
            <a:r>
              <a:rPr lang="en-US" sz="2000" dirty="0" smtClean="0"/>
              <a:t> </a:t>
            </a:r>
            <a:r>
              <a:rPr lang="en-US" sz="2000" dirty="0" err="1" smtClean="0"/>
              <a:t>altında</a:t>
            </a:r>
            <a:r>
              <a:rPr lang="en-US" sz="2000" dirty="0" smtClean="0"/>
              <a:t> tam </a:t>
            </a:r>
            <a:r>
              <a:rPr lang="en-US" sz="2000" dirty="0" err="1" smtClean="0"/>
              <a:t>sızdırmaz</a:t>
            </a:r>
            <a:r>
              <a:rPr lang="tr-TR" sz="2000" dirty="0" smtClean="0"/>
              <a:t>. </a:t>
            </a:r>
            <a:r>
              <a:rPr lang="en-US" sz="2000" dirty="0" err="1" smtClean="0"/>
              <a:t>Ayrıca</a:t>
            </a:r>
            <a:r>
              <a:rPr lang="en-US" sz="2000" dirty="0" smtClean="0"/>
              <a:t> </a:t>
            </a:r>
            <a:r>
              <a:rPr lang="en-US" sz="2000" dirty="0" err="1" smtClean="0"/>
              <a:t>bu</a:t>
            </a:r>
            <a:r>
              <a:rPr lang="en-US" sz="2000" dirty="0" smtClean="0"/>
              <a:t> </a:t>
            </a:r>
            <a:r>
              <a:rPr lang="en-US" sz="2000" dirty="0" err="1" smtClean="0"/>
              <a:t>hatlarda</a:t>
            </a:r>
            <a:r>
              <a:rPr lang="en-US" sz="2000" dirty="0" smtClean="0"/>
              <a:t> </a:t>
            </a:r>
            <a:r>
              <a:rPr lang="en-US" sz="2000" dirty="0" err="1" smtClean="0"/>
              <a:t>dirsek</a:t>
            </a:r>
            <a:r>
              <a:rPr lang="en-US" sz="2000" dirty="0" smtClean="0"/>
              <a:t>, T </a:t>
            </a:r>
            <a:r>
              <a:rPr lang="en-US" sz="2000" dirty="0" err="1" smtClean="0"/>
              <a:t>parçası</a:t>
            </a:r>
            <a:r>
              <a:rPr lang="en-US" sz="2000" dirty="0" smtClean="0"/>
              <a:t>, </a:t>
            </a:r>
            <a:r>
              <a:rPr lang="en-US" sz="2000" dirty="0" err="1" smtClean="0"/>
              <a:t>kros</a:t>
            </a:r>
            <a:r>
              <a:rPr lang="en-US" sz="2000" dirty="0" smtClean="0"/>
              <a:t>, </a:t>
            </a:r>
            <a:r>
              <a:rPr lang="en-US" sz="2000" dirty="0" err="1" smtClean="0"/>
              <a:t>kör</a:t>
            </a:r>
            <a:r>
              <a:rPr lang="en-US" sz="2000" dirty="0" smtClean="0"/>
              <a:t> </a:t>
            </a:r>
            <a:r>
              <a:rPr lang="en-US" sz="2000" dirty="0" err="1" smtClean="0"/>
              <a:t>tapa</a:t>
            </a:r>
            <a:r>
              <a:rPr lang="en-US" sz="2000" dirty="0" smtClean="0"/>
              <a:t>, </a:t>
            </a:r>
            <a:r>
              <a:rPr lang="en-US" sz="2000" dirty="0" err="1" smtClean="0"/>
              <a:t>redüksiyon</a:t>
            </a:r>
            <a:r>
              <a:rPr lang="en-US" sz="2000" dirty="0" smtClean="0"/>
              <a:t>, </a:t>
            </a:r>
            <a:r>
              <a:rPr lang="en-US" sz="2000" dirty="0" err="1" smtClean="0"/>
              <a:t>adaptör</a:t>
            </a:r>
            <a:r>
              <a:rPr lang="en-US" sz="2000" dirty="0" smtClean="0"/>
              <a:t>, </a:t>
            </a:r>
            <a:r>
              <a:rPr lang="en-US" sz="2000" dirty="0" err="1" smtClean="0"/>
              <a:t>abot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benzeri</a:t>
            </a:r>
            <a:r>
              <a:rPr lang="en-US" sz="2000" dirty="0" smtClean="0"/>
              <a:t> </a:t>
            </a:r>
            <a:r>
              <a:rPr lang="en-US" sz="2000" dirty="0" err="1" smtClean="0"/>
              <a:t>fittingsler</a:t>
            </a:r>
            <a:r>
              <a:rPr lang="en-US" sz="2000" dirty="0" smtClean="0"/>
              <a:t> </a:t>
            </a:r>
            <a:r>
              <a:rPr lang="en-US" sz="2000" dirty="0" err="1" smtClean="0"/>
              <a:t>kullanılır</a:t>
            </a:r>
            <a:r>
              <a:rPr lang="en-US" sz="2000" dirty="0" smtClean="0"/>
              <a:t>. </a:t>
            </a:r>
          </a:p>
          <a:p>
            <a:endParaRPr lang="tr-TR" sz="20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500042"/>
            <a:ext cx="431009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29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dragon\Desktop\D1\sulama resimm\sprinkler irrig\2045-PJ Maxi Bir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4071942"/>
            <a:ext cx="2643206" cy="2711618"/>
          </a:xfrm>
          <a:prstGeom prst="rect">
            <a:avLst/>
          </a:prstGeom>
          <a:noFill/>
        </p:spPr>
      </p:pic>
      <p:pic>
        <p:nvPicPr>
          <p:cNvPr id="58372" name="Picture 4" descr="C:\Users\dragon\Desktop\D1\sulama resimm\water-sprinkler.jpg"/>
          <p:cNvPicPr>
            <a:picLocks noChangeAspect="1" noChangeArrowheads="1"/>
          </p:cNvPicPr>
          <p:nvPr/>
        </p:nvPicPr>
        <p:blipFill>
          <a:blip r:embed="rId3" cstate="print"/>
          <a:srcRect l="5995" r="11734"/>
          <a:stretch>
            <a:fillRect/>
          </a:stretch>
        </p:blipFill>
        <p:spPr bwMode="auto">
          <a:xfrm>
            <a:off x="214282" y="500043"/>
            <a:ext cx="3071834" cy="3071834"/>
          </a:xfrm>
          <a:prstGeom prst="rect">
            <a:avLst/>
          </a:prstGeom>
          <a:noFill/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00274" y="285728"/>
            <a:ext cx="5329246" cy="71438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YAĞMURLAMA </a:t>
            </a:r>
            <a:r>
              <a:rPr lang="tr-T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tr-T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BAŞLIKLARI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00364" y="1028721"/>
            <a:ext cx="3357586" cy="5400675"/>
          </a:xfrm>
        </p:spPr>
        <p:txBody>
          <a:bodyPr>
            <a:normAutofit fontScale="92500"/>
          </a:bodyPr>
          <a:lstStyle/>
          <a:p>
            <a:pPr algn="just"/>
            <a:endParaRPr lang="tr-TR" sz="2400" dirty="0" smtClean="0">
              <a:latin typeface="Comic Sans MS" pitchFamily="66" charset="0"/>
            </a:endParaRPr>
          </a:p>
          <a:p>
            <a:pPr algn="just"/>
            <a:r>
              <a:rPr lang="tr-TR" sz="2400" dirty="0" smtClean="0">
                <a:latin typeface="Comic Sans MS" pitchFamily="66" charset="0"/>
              </a:rPr>
              <a:t>Başlık l</a:t>
            </a:r>
            <a:r>
              <a:rPr lang="en-US" sz="2400" dirty="0" err="1" smtClean="0">
                <a:latin typeface="Comic Sans MS" pitchFamily="66" charset="0"/>
              </a:rPr>
              <a:t>aterale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direkt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veya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yükselticisi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ile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bağlanır</a:t>
            </a:r>
            <a:r>
              <a:rPr lang="en-US" sz="2400" dirty="0">
                <a:latin typeface="Comic Sans MS" pitchFamily="66" charset="0"/>
              </a:rPr>
              <a:t>. Bu </a:t>
            </a:r>
            <a:r>
              <a:rPr lang="en-US" sz="2400" dirty="0" err="1">
                <a:latin typeface="Comic Sans MS" pitchFamily="66" charset="0"/>
              </a:rPr>
              <a:t>tamamen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bitki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boyuna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bağlıdır</a:t>
            </a:r>
            <a:r>
              <a:rPr lang="en-US" sz="2400" dirty="0">
                <a:latin typeface="Comic Sans MS" pitchFamily="66" charset="0"/>
              </a:rPr>
              <a:t>. </a:t>
            </a:r>
            <a:endParaRPr lang="tr-TR" sz="2400" dirty="0" smtClean="0">
              <a:latin typeface="Comic Sans MS" pitchFamily="66" charset="0"/>
            </a:endParaRPr>
          </a:p>
          <a:p>
            <a:pPr algn="just"/>
            <a:endParaRPr lang="tr-TR" sz="2400" dirty="0" smtClean="0">
              <a:latin typeface="Comic Sans MS" pitchFamily="66" charset="0"/>
            </a:endParaRPr>
          </a:p>
          <a:p>
            <a:pPr algn="just"/>
            <a:r>
              <a:rPr lang="en-US" sz="2400" dirty="0" err="1" smtClean="0">
                <a:latin typeface="Comic Sans MS" pitchFamily="66" charset="0"/>
              </a:rPr>
              <a:t>Yağmurlama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başlıkları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genellikle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döner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tiptedir</a:t>
            </a:r>
            <a:r>
              <a:rPr lang="en-US" sz="2400" dirty="0">
                <a:latin typeface="Comic Sans MS" pitchFamily="66" charset="0"/>
              </a:rPr>
              <a:t>. </a:t>
            </a:r>
            <a:r>
              <a:rPr lang="en-US" sz="2400" dirty="0" err="1">
                <a:latin typeface="Comic Sans MS" pitchFamily="66" charset="0"/>
              </a:rPr>
              <a:t>Başlıklar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dönüş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hızları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işletme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basınçları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işlevlerine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göre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sınıflandırılır</a:t>
            </a:r>
            <a:r>
              <a:rPr lang="en-US" sz="2400" dirty="0">
                <a:latin typeface="Comic Sans MS" pitchFamily="66" charset="0"/>
              </a:rPr>
              <a:t>.  </a:t>
            </a:r>
          </a:p>
          <a:p>
            <a:pPr algn="just"/>
            <a:endParaRPr lang="en-US" sz="24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539750" y="3573463"/>
            <a:ext cx="82296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>
              <a:solidFill>
                <a:srgbClr val="000099"/>
              </a:solidFill>
            </a:endParaRP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>
              <a:solidFill>
                <a:srgbClr val="000099"/>
              </a:solidFill>
            </a:endParaRPr>
          </a:p>
        </p:txBody>
      </p:sp>
      <p:pic>
        <p:nvPicPr>
          <p:cNvPr id="58369" name="Picture 1" descr="C:\Users\dragon\Desktop\D1\sulama resimm\sprinkler irrig\25BPJ-FP-ADJ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142852"/>
            <a:ext cx="2500330" cy="2768768"/>
          </a:xfrm>
          <a:prstGeom prst="rect">
            <a:avLst/>
          </a:prstGeom>
          <a:noFill/>
        </p:spPr>
      </p:pic>
      <p:pic>
        <p:nvPicPr>
          <p:cNvPr id="58371" name="Picture 3" descr="C:\Users\dragon\Desktop\D1\sulama resimm\sprinkler irrig\2045-PJ Nozzles 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2857496"/>
            <a:ext cx="2249905" cy="1267079"/>
          </a:xfrm>
          <a:prstGeom prst="rect">
            <a:avLst/>
          </a:prstGeom>
          <a:noFill/>
        </p:spPr>
      </p:pic>
      <p:pic>
        <p:nvPicPr>
          <p:cNvPr id="71682" name="Picture 2" descr="www.goktepe.com.t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670610"/>
            <a:ext cx="3120412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40" y="500042"/>
            <a:ext cx="8215340" cy="63373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tr-TR" sz="2800" b="1" dirty="0" smtClean="0">
                <a:solidFill>
                  <a:schemeClr val="accent2"/>
                </a:solidFill>
                <a:latin typeface="+mn-lt"/>
              </a:rPr>
              <a:t>	</a:t>
            </a:r>
            <a:br>
              <a:rPr lang="tr-TR" sz="2800" b="1" dirty="0" smtClean="0">
                <a:solidFill>
                  <a:schemeClr val="accent2"/>
                </a:solidFill>
                <a:latin typeface="+mn-lt"/>
              </a:rPr>
            </a:br>
            <a:r>
              <a:rPr lang="tr-TR" sz="2800" b="1" dirty="0" smtClean="0">
                <a:solidFill>
                  <a:schemeClr val="accent2"/>
                </a:solidFill>
                <a:latin typeface="+mn-lt"/>
              </a:rPr>
              <a:t>   </a:t>
            </a:r>
            <a:br>
              <a:rPr lang="tr-TR" sz="2800" b="1" dirty="0" smtClean="0">
                <a:solidFill>
                  <a:schemeClr val="accent2"/>
                </a:solidFill>
                <a:latin typeface="+mn-lt"/>
              </a:rPr>
            </a:br>
            <a:r>
              <a:rPr lang="tr-TR" sz="28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tr-TR" sz="2800" b="1" dirty="0" smtClean="0">
                <a:solidFill>
                  <a:schemeClr val="accent2"/>
                </a:solidFill>
                <a:latin typeface="+mn-lt"/>
              </a:rPr>
            </a:b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Toprak</a:t>
            </a:r>
            <a:r>
              <a:rPr lang="tr-T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tr-T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 kaynaklarının 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geliştirilmesiyle;</a:t>
            </a:r>
            <a:r>
              <a:rPr lang="tr-TR" sz="28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tr-TR" sz="2800" b="1" dirty="0" smtClean="0">
                <a:solidFill>
                  <a:schemeClr val="accent2"/>
                </a:solidFill>
                <a:latin typeface="+mn-lt"/>
              </a:rPr>
            </a:br>
            <a:r>
              <a:rPr lang="tr-TR" sz="28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tr-TR" sz="2800" b="1" dirty="0" smtClean="0">
                <a:solidFill>
                  <a:schemeClr val="accent2"/>
                </a:solidFill>
                <a:latin typeface="+mn-lt"/>
              </a:rPr>
            </a:br>
            <a:r>
              <a:rPr lang="tr-TR" sz="28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tr-TR" sz="2800" b="1" dirty="0" smtClean="0">
                <a:solidFill>
                  <a:schemeClr val="accent2"/>
                </a:solidFill>
                <a:latin typeface="+mn-lt"/>
              </a:rPr>
            </a:br>
            <a:r>
              <a:rPr lang="tr-T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 doğal kaynakların korunumu,</a:t>
            </a:r>
            <a:br>
              <a:rPr lang="tr-T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tr-T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 artan nüfus için gerekli besin maddeleri  ve iş imkanı,</a:t>
            </a:r>
            <a:br>
              <a:rPr lang="tr-T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tr-T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 ulusal endüstri için hammadde gereksinimi  sağlanmış olacaktır.</a:t>
            </a:r>
            <a:r>
              <a:rPr lang="tr-TR" sz="2800" b="1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tr-TR" sz="2800" b="1" dirty="0" smtClean="0">
                <a:solidFill>
                  <a:srgbClr val="FFFF00"/>
                </a:solidFill>
                <a:latin typeface="+mn-lt"/>
              </a:rPr>
            </a:br>
            <a:r>
              <a:rPr lang="tr-TR" sz="2800" b="1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tr-TR" sz="2800" b="1" dirty="0" smtClean="0">
                <a:solidFill>
                  <a:srgbClr val="FFFF00"/>
                </a:solidFill>
                <a:latin typeface="+mn-lt"/>
              </a:rPr>
            </a:br>
            <a:r>
              <a:rPr lang="tr-TR" sz="2800" b="1" dirty="0" smtClean="0">
                <a:solidFill>
                  <a:srgbClr val="FFFF00"/>
                </a:solidFill>
                <a:latin typeface="+mn-lt"/>
              </a:rPr>
              <a:t>Tüm bu amaçların gerçekleştirilmesine yönelik olarak alınabilecek önlemlerin ilki, tarımsal amaçlı tüketilen suyun mümkün olduğunca en etkin şekilde kullanılması, </a:t>
            </a:r>
            <a:r>
              <a:rPr lang="tr-TR" sz="2800" b="1" i="1" dirty="0" smtClean="0">
                <a:solidFill>
                  <a:srgbClr val="FF0000"/>
                </a:solidFill>
                <a:latin typeface="+mn-lt"/>
              </a:rPr>
              <a:t>TARIMSAL SU </a:t>
            </a:r>
            <a:r>
              <a:rPr lang="tr-TR" sz="2800" b="1" i="1" dirty="0" err="1" smtClean="0">
                <a:solidFill>
                  <a:srgbClr val="FF0000"/>
                </a:solidFill>
                <a:latin typeface="+mn-lt"/>
              </a:rPr>
              <a:t>VERİMLİLİĞİ</a:t>
            </a:r>
            <a:r>
              <a:rPr lang="tr-TR" sz="2800" b="1" dirty="0" err="1" smtClean="0">
                <a:solidFill>
                  <a:srgbClr val="FFFF00"/>
                </a:solidFill>
                <a:latin typeface="+mn-lt"/>
              </a:rPr>
              <a:t>’nin</a:t>
            </a:r>
            <a:r>
              <a:rPr lang="tr-TR" sz="2800" b="1" dirty="0" smtClean="0">
                <a:solidFill>
                  <a:srgbClr val="FFFF00"/>
                </a:solidFill>
                <a:latin typeface="+mn-lt"/>
              </a:rPr>
              <a:t> artırılmasıdır.</a:t>
            </a:r>
            <a:br>
              <a:rPr lang="tr-TR" sz="2800" b="1" dirty="0" smtClean="0">
                <a:solidFill>
                  <a:srgbClr val="FFFF00"/>
                </a:solidFill>
                <a:latin typeface="+mn-lt"/>
              </a:rPr>
            </a:br>
            <a:r>
              <a:rPr lang="tr-TR" sz="2800" b="1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tr-TR" sz="2800" b="1" dirty="0" smtClean="0">
                <a:solidFill>
                  <a:srgbClr val="FFC000"/>
                </a:solidFill>
                <a:latin typeface="+mn-lt"/>
              </a:rPr>
            </a:br>
            <a:r>
              <a:rPr lang="tr-TR" sz="3300" b="1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tr-TR" sz="3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**Bu ise her şeyden önce sulamaların, bilinçli ve tekniğine uygun bir şekilde yapılması ile olasıdır.**</a:t>
            </a:r>
            <a:r>
              <a:rPr lang="tr-TR" sz="2800" b="1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tr-TR" sz="2800" b="1" dirty="0" smtClean="0">
                <a:solidFill>
                  <a:srgbClr val="FFFF00"/>
                </a:solidFill>
                <a:latin typeface="+mn-lt"/>
              </a:rPr>
            </a:br>
            <a:r>
              <a:rPr lang="tr-TR" sz="2800" b="1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tr-TR" sz="28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tr-TR" sz="2800" b="1" dirty="0" smtClean="0">
                <a:solidFill>
                  <a:schemeClr val="accent2"/>
                </a:solidFill>
                <a:latin typeface="+mn-lt"/>
              </a:rPr>
            </a:br>
            <a:r>
              <a:rPr lang="tr-TR" sz="28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tr-TR" sz="2800" b="1" dirty="0" smtClean="0">
                <a:solidFill>
                  <a:schemeClr val="accent2"/>
                </a:solidFill>
                <a:latin typeface="+mn-lt"/>
              </a:rPr>
            </a:br>
            <a:endParaRPr lang="tr-TR" sz="2800" b="1" dirty="0" smtClean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285720" y="214290"/>
            <a:ext cx="457203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err="1"/>
              <a:t>İşletme</a:t>
            </a:r>
            <a:r>
              <a:rPr lang="en-US" sz="2400" dirty="0"/>
              <a:t> </a:t>
            </a:r>
            <a:r>
              <a:rPr lang="en-US" sz="2400" dirty="0" err="1"/>
              <a:t>basıncı</a:t>
            </a:r>
            <a:r>
              <a:rPr lang="en-US" sz="2400" dirty="0"/>
              <a:t> 2 </a:t>
            </a:r>
            <a:r>
              <a:rPr lang="en-US" sz="2400" dirty="0" err="1"/>
              <a:t>atm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</a:t>
            </a:r>
            <a:r>
              <a:rPr lang="en-US" sz="2400" dirty="0" err="1"/>
              <a:t>düşük</a:t>
            </a:r>
            <a:r>
              <a:rPr lang="en-US" sz="2400" dirty="0"/>
              <a:t> </a:t>
            </a:r>
            <a:r>
              <a:rPr lang="en-US" sz="2400" dirty="0" err="1"/>
              <a:t>basınçlı</a:t>
            </a:r>
            <a:r>
              <a:rPr lang="en-US" sz="2400" dirty="0"/>
              <a:t>, 2 – 4 </a:t>
            </a:r>
            <a:r>
              <a:rPr lang="en-US" sz="2400" dirty="0" err="1"/>
              <a:t>atm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</a:t>
            </a:r>
            <a:r>
              <a:rPr lang="en-US" sz="2400" dirty="0" err="1"/>
              <a:t>orta</a:t>
            </a:r>
            <a:r>
              <a:rPr lang="en-US" sz="2400" dirty="0"/>
              <a:t> </a:t>
            </a:r>
            <a:r>
              <a:rPr lang="en-US" sz="2400" dirty="0" err="1"/>
              <a:t>basınçlı</a:t>
            </a:r>
            <a:r>
              <a:rPr lang="en-US" sz="2400" dirty="0"/>
              <a:t>, 4 – 6 </a:t>
            </a:r>
            <a:r>
              <a:rPr lang="en-US" sz="2400" dirty="0" err="1"/>
              <a:t>ise</a:t>
            </a:r>
            <a:r>
              <a:rPr lang="en-US" sz="2400" dirty="0"/>
              <a:t> </a:t>
            </a:r>
            <a:r>
              <a:rPr lang="en-US" sz="2400" dirty="0" err="1"/>
              <a:t>yüksek</a:t>
            </a:r>
            <a:r>
              <a:rPr lang="en-US" sz="2400" dirty="0"/>
              <a:t> </a:t>
            </a:r>
            <a:r>
              <a:rPr lang="en-US" sz="2400" dirty="0" err="1"/>
              <a:t>basınçlı</a:t>
            </a:r>
            <a:r>
              <a:rPr lang="en-US" sz="2400" dirty="0"/>
              <a:t>, 6 </a:t>
            </a:r>
            <a:r>
              <a:rPr lang="en-US" sz="2400" dirty="0" err="1"/>
              <a:t>atm</a:t>
            </a:r>
            <a:r>
              <a:rPr lang="en-US" sz="2400" dirty="0"/>
              <a:t> den </a:t>
            </a:r>
            <a:r>
              <a:rPr lang="en-US" sz="2400" dirty="0" err="1"/>
              <a:t>büyük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jet tipi </a:t>
            </a:r>
            <a:r>
              <a:rPr lang="en-US" sz="2400" dirty="0" err="1"/>
              <a:t>yağmurlama</a:t>
            </a:r>
            <a:r>
              <a:rPr lang="en-US" sz="2400" dirty="0"/>
              <a:t> </a:t>
            </a:r>
            <a:r>
              <a:rPr lang="en-US" sz="2400" dirty="0" err="1"/>
              <a:t>başlıkları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anılırlar</a:t>
            </a:r>
            <a:r>
              <a:rPr lang="en-US" sz="2400" dirty="0"/>
              <a:t>. </a:t>
            </a:r>
            <a:endParaRPr lang="tr-TR" sz="2400" dirty="0"/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solidFill>
                <a:srgbClr val="000099"/>
              </a:solidFill>
            </a:endParaRP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err="1"/>
              <a:t>Yağmurlama</a:t>
            </a:r>
            <a:r>
              <a:rPr lang="en-US" sz="2400" dirty="0"/>
              <a:t> </a:t>
            </a:r>
            <a:r>
              <a:rPr lang="en-US" sz="2400" dirty="0" err="1"/>
              <a:t>başlıkları</a:t>
            </a:r>
            <a:r>
              <a:rPr lang="en-US" sz="2400" dirty="0"/>
              <a:t> </a:t>
            </a:r>
            <a:r>
              <a:rPr lang="en-US" sz="2400" dirty="0" err="1"/>
              <a:t>işlevlerine</a:t>
            </a:r>
            <a:r>
              <a:rPr lang="en-US" sz="2400" dirty="0"/>
              <a:t> </a:t>
            </a:r>
            <a:r>
              <a:rPr lang="en-US" sz="2400" dirty="0" err="1"/>
              <a:t>göre</a:t>
            </a:r>
            <a:r>
              <a:rPr lang="en-US" sz="2400" dirty="0"/>
              <a:t>; </a:t>
            </a:r>
            <a:r>
              <a:rPr lang="en-US" sz="2400" dirty="0" err="1"/>
              <a:t>tarla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bahçe</a:t>
            </a:r>
            <a:r>
              <a:rPr lang="en-US" sz="2400" dirty="0"/>
              <a:t> tipi </a:t>
            </a:r>
            <a:r>
              <a:rPr lang="en-US" sz="2400" dirty="0" err="1"/>
              <a:t>yağmurlama</a:t>
            </a:r>
            <a:r>
              <a:rPr lang="en-US" sz="2400" dirty="0"/>
              <a:t> </a:t>
            </a:r>
            <a:r>
              <a:rPr lang="en-US" sz="2400" dirty="0" err="1"/>
              <a:t>başlıkları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sınıflandırırlar</a:t>
            </a:r>
            <a:r>
              <a:rPr lang="en-US" sz="2400" dirty="0"/>
              <a:t>.</a:t>
            </a:r>
          </a:p>
        </p:txBody>
      </p:sp>
      <p:pic>
        <p:nvPicPr>
          <p:cNvPr id="4" name="Picture 1" descr="C:\Users\dragon\Desktop\D1\sulama resimm\sprinkler irrig\25BPJ-FP-ADJ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142852"/>
            <a:ext cx="3643338" cy="3000396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3286124"/>
            <a:ext cx="371477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5 Grup"/>
          <p:cNvGrpSpPr/>
          <p:nvPr/>
        </p:nvGrpSpPr>
        <p:grpSpPr>
          <a:xfrm>
            <a:off x="785786" y="4786322"/>
            <a:ext cx="2071702" cy="2286016"/>
            <a:chOff x="1165225" y="819150"/>
            <a:chExt cx="2398713" cy="2825750"/>
          </a:xfrm>
        </p:grpSpPr>
        <p:sp>
          <p:nvSpPr>
            <p:cNvPr id="7" name="Line 20"/>
            <p:cNvSpPr>
              <a:spLocks noChangeShapeType="1"/>
            </p:cNvSpPr>
            <p:nvPr/>
          </p:nvSpPr>
          <p:spPr bwMode="auto">
            <a:xfrm>
              <a:off x="1731963" y="1384300"/>
              <a:ext cx="0" cy="141605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Line 21"/>
            <p:cNvSpPr>
              <a:spLocks noChangeShapeType="1"/>
            </p:cNvSpPr>
            <p:nvPr/>
          </p:nvSpPr>
          <p:spPr bwMode="auto">
            <a:xfrm flipH="1" flipV="1">
              <a:off x="1165225" y="819150"/>
              <a:ext cx="566738" cy="56515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Line 22"/>
            <p:cNvSpPr>
              <a:spLocks noChangeShapeType="1"/>
            </p:cNvSpPr>
            <p:nvPr/>
          </p:nvSpPr>
          <p:spPr bwMode="auto">
            <a:xfrm>
              <a:off x="1731963" y="1384300"/>
              <a:ext cx="94456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Line 23"/>
            <p:cNvSpPr>
              <a:spLocks noChangeShapeType="1"/>
            </p:cNvSpPr>
            <p:nvPr/>
          </p:nvSpPr>
          <p:spPr bwMode="auto">
            <a:xfrm flipV="1">
              <a:off x="1731963" y="819150"/>
              <a:ext cx="755650" cy="56515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24"/>
            <p:cNvSpPr>
              <a:spLocks/>
            </p:cNvSpPr>
            <p:nvPr/>
          </p:nvSpPr>
          <p:spPr bwMode="auto">
            <a:xfrm>
              <a:off x="2049463" y="1158875"/>
              <a:ext cx="39687" cy="2174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139"/>
                </a:cxn>
              </a:cxnLst>
              <a:rect l="0" t="0" r="r" b="b"/>
              <a:pathLst>
                <a:path w="38" h="139">
                  <a:moveTo>
                    <a:pt x="0" y="0"/>
                  </a:moveTo>
                  <a:cubicBezTo>
                    <a:pt x="38" y="115"/>
                    <a:pt x="34" y="68"/>
                    <a:pt x="34" y="139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Text Box 25"/>
            <p:cNvSpPr txBox="1">
              <a:spLocks noChangeArrowheads="1"/>
            </p:cNvSpPr>
            <p:nvPr/>
          </p:nvSpPr>
          <p:spPr bwMode="auto">
            <a:xfrm>
              <a:off x="2430463" y="1001713"/>
              <a:ext cx="1133475" cy="1131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tr-TR" sz="1200"/>
                <a:t>30 - 33</a:t>
              </a:r>
              <a:r>
                <a:rPr lang="tr-TR" sz="1200" baseline="30000"/>
                <a:t>0</a:t>
              </a:r>
              <a:endParaRPr lang="en-US"/>
            </a:p>
          </p:txBody>
        </p:sp>
        <p:sp>
          <p:nvSpPr>
            <p:cNvPr id="13" name="Text Box 26"/>
            <p:cNvSpPr txBox="1">
              <a:spLocks noChangeArrowheads="1"/>
            </p:cNvSpPr>
            <p:nvPr/>
          </p:nvSpPr>
          <p:spPr bwMode="auto">
            <a:xfrm>
              <a:off x="1287463" y="2795588"/>
              <a:ext cx="1700212" cy="849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tr-TR" sz="1200"/>
                <a:t>Tarla Tipi</a:t>
              </a:r>
              <a:endParaRPr lang="en-US"/>
            </a:p>
          </p:txBody>
        </p:sp>
      </p:grpSp>
      <p:grpSp>
        <p:nvGrpSpPr>
          <p:cNvPr id="14" name="13 Grup"/>
          <p:cNvGrpSpPr/>
          <p:nvPr/>
        </p:nvGrpSpPr>
        <p:grpSpPr>
          <a:xfrm>
            <a:off x="2786050" y="4643446"/>
            <a:ext cx="2554288" cy="2557725"/>
            <a:chOff x="5978525" y="796925"/>
            <a:chExt cx="2554288" cy="2662409"/>
          </a:xfrm>
        </p:grpSpPr>
        <p:sp>
          <p:nvSpPr>
            <p:cNvPr id="15" name="Line 27"/>
            <p:cNvSpPr>
              <a:spLocks noChangeShapeType="1"/>
            </p:cNvSpPr>
            <p:nvPr/>
          </p:nvSpPr>
          <p:spPr bwMode="auto">
            <a:xfrm>
              <a:off x="6545263" y="1362075"/>
              <a:ext cx="4766" cy="121953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auto">
            <a:xfrm flipH="1" flipV="1">
              <a:off x="5978525" y="796925"/>
              <a:ext cx="566738" cy="56515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auto">
            <a:xfrm>
              <a:off x="6545263" y="1362075"/>
              <a:ext cx="94456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Line 30"/>
            <p:cNvSpPr>
              <a:spLocks noChangeShapeType="1"/>
            </p:cNvSpPr>
            <p:nvPr/>
          </p:nvSpPr>
          <p:spPr bwMode="auto">
            <a:xfrm flipV="1">
              <a:off x="6545263" y="1104900"/>
              <a:ext cx="852487" cy="2047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Freeform 31"/>
            <p:cNvSpPr>
              <a:spLocks/>
            </p:cNvSpPr>
            <p:nvPr/>
          </p:nvSpPr>
          <p:spPr bwMode="auto">
            <a:xfrm>
              <a:off x="6864350" y="1243013"/>
              <a:ext cx="39688" cy="133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139"/>
                </a:cxn>
              </a:cxnLst>
              <a:rect l="0" t="0" r="r" b="b"/>
              <a:pathLst>
                <a:path w="38" h="139">
                  <a:moveTo>
                    <a:pt x="0" y="0"/>
                  </a:moveTo>
                  <a:cubicBezTo>
                    <a:pt x="38" y="115"/>
                    <a:pt x="34" y="68"/>
                    <a:pt x="34" y="139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6111875" y="2610022"/>
              <a:ext cx="1700213" cy="849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tr-TR" sz="1200"/>
                <a:t>Bahçe Tipi</a:t>
              </a:r>
              <a:endParaRPr lang="en-US"/>
            </a:p>
          </p:txBody>
        </p:sp>
        <p:sp>
          <p:nvSpPr>
            <p:cNvPr id="21" name="Text Box 33"/>
            <p:cNvSpPr txBox="1">
              <a:spLocks noChangeArrowheads="1"/>
            </p:cNvSpPr>
            <p:nvPr/>
          </p:nvSpPr>
          <p:spPr bwMode="auto">
            <a:xfrm>
              <a:off x="7399338" y="1073150"/>
              <a:ext cx="1133475" cy="1131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tr-TR" sz="1200"/>
                <a:t>10 - 12</a:t>
              </a:r>
              <a:r>
                <a:rPr lang="tr-TR" sz="1200" baseline="30000"/>
                <a:t>0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85000"/>
                <a:lumOff val="1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928670"/>
            <a:ext cx="8229600" cy="1571636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>
                <a:latin typeface="Comic Sans MS" pitchFamily="66" charset="0"/>
              </a:rPr>
              <a:t>Bunun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dışında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meyve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bahçelerinde</a:t>
            </a:r>
            <a:r>
              <a:rPr lang="en-US" sz="2000" dirty="0">
                <a:latin typeface="Comic Sans MS" pitchFamily="66" charset="0"/>
              </a:rPr>
              <a:t> 2- 6 m </a:t>
            </a:r>
            <a:r>
              <a:rPr lang="en-US" sz="2000" dirty="0" err="1">
                <a:latin typeface="Comic Sans MS" pitchFamily="66" charset="0"/>
              </a:rPr>
              <a:t>ıslatma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çapına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sahip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olan</a:t>
            </a:r>
            <a:r>
              <a:rPr lang="en-US" sz="2000" dirty="0">
                <a:latin typeface="Comic Sans MS" pitchFamily="66" charset="0"/>
              </a:rPr>
              <a:t> mini </a:t>
            </a:r>
            <a:r>
              <a:rPr lang="en-US" sz="2000" dirty="0" err="1">
                <a:latin typeface="Comic Sans MS" pitchFamily="66" charset="0"/>
              </a:rPr>
              <a:t>yağmurlama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başlıkları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kullanılır</a:t>
            </a:r>
            <a:r>
              <a:rPr lang="en-US" sz="2000" dirty="0">
                <a:latin typeface="Comic Sans MS" pitchFamily="66" charset="0"/>
              </a:rPr>
              <a:t>. </a:t>
            </a:r>
            <a:r>
              <a:rPr lang="en-US" sz="2000" dirty="0" err="1">
                <a:latin typeface="Comic Sans MS" pitchFamily="66" charset="0"/>
              </a:rPr>
              <a:t>Bunların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tasarımı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yağmurlamadan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çok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damla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sulamaya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benzer</a:t>
            </a:r>
            <a:r>
              <a:rPr lang="en-US" sz="2000" dirty="0">
                <a:latin typeface="Comic Sans MS" pitchFamily="66" charset="0"/>
              </a:rPr>
              <a:t>. </a:t>
            </a:r>
          </a:p>
        </p:txBody>
      </p:sp>
      <p:pic>
        <p:nvPicPr>
          <p:cNvPr id="56321" name="Picture 1" descr="C:\Users\dragon\Desktop\D1\sulama resimm\sprinkler irrig\d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2285992"/>
            <a:ext cx="4071966" cy="3286148"/>
          </a:xfrm>
          <a:prstGeom prst="rect">
            <a:avLst/>
          </a:prstGeom>
          <a:noFill/>
        </p:spPr>
      </p:pic>
      <p:pic>
        <p:nvPicPr>
          <p:cNvPr id="56322" name="Picture 2" descr="G:\sulama resimm\sprinkler irrig\sprinkler-tre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285992"/>
            <a:ext cx="407196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29600" cy="11398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YAĞMURLAMA SULAMA SİSTEMLERİNDE SU DAĞILIMI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Comic Sans MS" pitchFamily="66" charset="0"/>
              </a:rPr>
            </a:b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000108"/>
            <a:ext cx="8229600" cy="2428892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Yağmurlama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sulama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sistemlerinde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ilk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yatırım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masrafı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yüksek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olduğundan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,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eş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bir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su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dağılımı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ve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yüksek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bir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sulama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randımanının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eldesi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zorunludur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. Bu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nedenle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başlığın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su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dağılım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özelliklerinin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çok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iyi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bilinmesi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gerekir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.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Alanda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topografik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koşullar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ve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borulardaki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yük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kayıpları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nedeniyle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başlıklardaki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basınçlar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,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dolayısıyla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debiler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farklılık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gösterir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. Bu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nedenle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eş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bir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su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dağılımı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sağlanamaz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. </a:t>
            </a:r>
            <a:endParaRPr lang="tr-TR" sz="24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algn="just">
              <a:lnSpc>
                <a:spcPct val="80000"/>
              </a:lnSpc>
            </a:pPr>
            <a:endParaRPr lang="en-US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Rectangle 60"/>
          <p:cNvSpPr>
            <a:spLocks noChangeArrowheads="1"/>
          </p:cNvSpPr>
          <p:nvPr/>
        </p:nvSpPr>
        <p:spPr bwMode="auto">
          <a:xfrm>
            <a:off x="1571604" y="6211669"/>
            <a:ext cx="69189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en-US" b="1" dirty="0">
                <a:solidFill>
                  <a:srgbClr val="000099"/>
                </a:solidFill>
              </a:rPr>
              <a:t> Optimum </a:t>
            </a:r>
            <a:r>
              <a:rPr lang="en-US" b="1" dirty="0" err="1">
                <a:solidFill>
                  <a:srgbClr val="000099"/>
                </a:solidFill>
              </a:rPr>
              <a:t>işletme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basınç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sınırlarında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uygun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örtme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ile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ıslatılan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toprak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derinliği</a:t>
            </a:r>
            <a:endParaRPr lang="en-US" b="1" dirty="0">
              <a:solidFill>
                <a:srgbClr val="000099"/>
              </a:solidFill>
            </a:endParaRPr>
          </a:p>
        </p:txBody>
      </p:sp>
      <p:grpSp>
        <p:nvGrpSpPr>
          <p:cNvPr id="5" name="4 Grup"/>
          <p:cNvGrpSpPr/>
          <p:nvPr/>
        </p:nvGrpSpPr>
        <p:grpSpPr>
          <a:xfrm>
            <a:off x="2214546" y="3429000"/>
            <a:ext cx="5286412" cy="2643206"/>
            <a:chOff x="1042988" y="836613"/>
            <a:chExt cx="6678612" cy="4032250"/>
          </a:xfrm>
        </p:grpSpPr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2205038" y="1355725"/>
              <a:ext cx="109537" cy="11747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2951163" y="1355725"/>
              <a:ext cx="111125" cy="11747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3746500" y="1343025"/>
              <a:ext cx="109538" cy="11747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4541838" y="1343025"/>
              <a:ext cx="109537" cy="11747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5226050" y="1347788"/>
              <a:ext cx="111125" cy="11906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6021388" y="1347788"/>
              <a:ext cx="109537" cy="11906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1711325" y="836613"/>
              <a:ext cx="1057275" cy="11334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2468563" y="839788"/>
              <a:ext cx="1055687" cy="1133475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3244850" y="842963"/>
              <a:ext cx="1057275" cy="113347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4046538" y="862013"/>
              <a:ext cx="1057275" cy="113347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4779963" y="868363"/>
              <a:ext cx="1057275" cy="113347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5551488" y="871538"/>
              <a:ext cx="1057275" cy="113347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1625600" y="2065338"/>
              <a:ext cx="50879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2205038" y="2008188"/>
              <a:ext cx="109537" cy="11747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2951163" y="2008188"/>
              <a:ext cx="111125" cy="11747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3746500" y="1995488"/>
              <a:ext cx="109538" cy="11906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auto">
            <a:xfrm>
              <a:off x="4541838" y="1995488"/>
              <a:ext cx="109537" cy="119062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auto">
            <a:xfrm>
              <a:off x="5226050" y="2001838"/>
              <a:ext cx="111125" cy="117475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24" name="Oval 26"/>
            <p:cNvSpPr>
              <a:spLocks noChangeArrowheads="1"/>
            </p:cNvSpPr>
            <p:nvPr/>
          </p:nvSpPr>
          <p:spPr bwMode="auto">
            <a:xfrm>
              <a:off x="6021388" y="2001838"/>
              <a:ext cx="109537" cy="11747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5" name="Oval 27"/>
            <p:cNvSpPr>
              <a:spLocks noChangeArrowheads="1"/>
            </p:cNvSpPr>
            <p:nvPr/>
          </p:nvSpPr>
          <p:spPr bwMode="auto">
            <a:xfrm>
              <a:off x="1711325" y="1489075"/>
              <a:ext cx="1057275" cy="113347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6" name="Oval 28"/>
            <p:cNvSpPr>
              <a:spLocks noChangeArrowheads="1"/>
            </p:cNvSpPr>
            <p:nvPr/>
          </p:nvSpPr>
          <p:spPr bwMode="auto">
            <a:xfrm>
              <a:off x="2468563" y="1492250"/>
              <a:ext cx="1055687" cy="113347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7" name="Oval 29"/>
            <p:cNvSpPr>
              <a:spLocks noChangeArrowheads="1"/>
            </p:cNvSpPr>
            <p:nvPr/>
          </p:nvSpPr>
          <p:spPr bwMode="auto">
            <a:xfrm>
              <a:off x="3244850" y="1495425"/>
              <a:ext cx="1057275" cy="113347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" name="Oval 30"/>
            <p:cNvSpPr>
              <a:spLocks noChangeArrowheads="1"/>
            </p:cNvSpPr>
            <p:nvPr/>
          </p:nvSpPr>
          <p:spPr bwMode="auto">
            <a:xfrm>
              <a:off x="4046538" y="1514475"/>
              <a:ext cx="1057275" cy="113347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9" name="Oval 31"/>
            <p:cNvSpPr>
              <a:spLocks noChangeArrowheads="1"/>
            </p:cNvSpPr>
            <p:nvPr/>
          </p:nvSpPr>
          <p:spPr bwMode="auto">
            <a:xfrm>
              <a:off x="4779963" y="1522413"/>
              <a:ext cx="1057275" cy="113347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5551488" y="1524000"/>
              <a:ext cx="1057275" cy="113347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" name="Line 33"/>
            <p:cNvSpPr>
              <a:spLocks noChangeShapeType="1"/>
            </p:cNvSpPr>
            <p:nvPr/>
          </p:nvSpPr>
          <p:spPr bwMode="auto">
            <a:xfrm>
              <a:off x="1042988" y="3914775"/>
              <a:ext cx="62023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2198688" y="3733800"/>
              <a:ext cx="69850" cy="1825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3" name="AutoShape 35"/>
            <p:cNvSpPr>
              <a:spLocks noChangeArrowheads="1"/>
            </p:cNvSpPr>
            <p:nvPr/>
          </p:nvSpPr>
          <p:spPr bwMode="auto">
            <a:xfrm rot="5400000">
              <a:off x="2168525" y="3633788"/>
              <a:ext cx="117475" cy="111125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2943225" y="3733800"/>
              <a:ext cx="69850" cy="1825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5" name="AutoShape 37"/>
            <p:cNvSpPr>
              <a:spLocks noChangeArrowheads="1"/>
            </p:cNvSpPr>
            <p:nvPr/>
          </p:nvSpPr>
          <p:spPr bwMode="auto">
            <a:xfrm rot="5400000">
              <a:off x="2916238" y="3633788"/>
              <a:ext cx="117475" cy="111125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6" name="Rectangle 38"/>
            <p:cNvSpPr>
              <a:spLocks noChangeArrowheads="1"/>
            </p:cNvSpPr>
            <p:nvPr/>
          </p:nvSpPr>
          <p:spPr bwMode="auto">
            <a:xfrm>
              <a:off x="3778250" y="3733800"/>
              <a:ext cx="69850" cy="1825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7" name="AutoShape 39"/>
            <p:cNvSpPr>
              <a:spLocks noChangeArrowheads="1"/>
            </p:cNvSpPr>
            <p:nvPr/>
          </p:nvSpPr>
          <p:spPr bwMode="auto">
            <a:xfrm rot="5400000">
              <a:off x="3751263" y="3633788"/>
              <a:ext cx="117475" cy="111125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8" name="Rectangle 40"/>
            <p:cNvSpPr>
              <a:spLocks noChangeArrowheads="1"/>
            </p:cNvSpPr>
            <p:nvPr/>
          </p:nvSpPr>
          <p:spPr bwMode="auto">
            <a:xfrm>
              <a:off x="4589463" y="3733800"/>
              <a:ext cx="69850" cy="1825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9" name="AutoShape 41"/>
            <p:cNvSpPr>
              <a:spLocks noChangeArrowheads="1"/>
            </p:cNvSpPr>
            <p:nvPr/>
          </p:nvSpPr>
          <p:spPr bwMode="auto">
            <a:xfrm rot="5400000">
              <a:off x="4561681" y="3634582"/>
              <a:ext cx="117475" cy="109538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0" name="Rectangle 42"/>
            <p:cNvSpPr>
              <a:spLocks noChangeArrowheads="1"/>
            </p:cNvSpPr>
            <p:nvPr/>
          </p:nvSpPr>
          <p:spPr bwMode="auto">
            <a:xfrm>
              <a:off x="5287963" y="3733800"/>
              <a:ext cx="69850" cy="1825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" name="AutoShape 43"/>
            <p:cNvSpPr>
              <a:spLocks noChangeArrowheads="1"/>
            </p:cNvSpPr>
            <p:nvPr/>
          </p:nvSpPr>
          <p:spPr bwMode="auto">
            <a:xfrm rot="5400000">
              <a:off x="5260975" y="3633788"/>
              <a:ext cx="117475" cy="111125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2" name="Rectangle 44"/>
            <p:cNvSpPr>
              <a:spLocks noChangeArrowheads="1"/>
            </p:cNvSpPr>
            <p:nvPr/>
          </p:nvSpPr>
          <p:spPr bwMode="auto">
            <a:xfrm>
              <a:off x="6105525" y="3733800"/>
              <a:ext cx="69850" cy="1825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3" name="AutoShape 45"/>
            <p:cNvSpPr>
              <a:spLocks noChangeArrowheads="1"/>
            </p:cNvSpPr>
            <p:nvPr/>
          </p:nvSpPr>
          <p:spPr bwMode="auto">
            <a:xfrm rot="5400000">
              <a:off x="6077744" y="3634582"/>
              <a:ext cx="117475" cy="109537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1649413" y="3922713"/>
              <a:ext cx="1271587" cy="852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0" y="900"/>
                </a:cxn>
                <a:cxn ang="0">
                  <a:pos x="1440" y="0"/>
                </a:cxn>
              </a:cxnLst>
              <a:rect l="0" t="0" r="r" b="b"/>
              <a:pathLst>
                <a:path w="1440" h="900">
                  <a:moveTo>
                    <a:pt x="0" y="0"/>
                  </a:moveTo>
                  <a:cubicBezTo>
                    <a:pt x="240" y="450"/>
                    <a:pt x="480" y="900"/>
                    <a:pt x="720" y="900"/>
                  </a:cubicBezTo>
                  <a:cubicBezTo>
                    <a:pt x="960" y="900"/>
                    <a:pt x="1200" y="450"/>
                    <a:pt x="144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2398713" y="3938588"/>
              <a:ext cx="1273175" cy="8540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0" y="900"/>
                </a:cxn>
                <a:cxn ang="0">
                  <a:pos x="1440" y="0"/>
                </a:cxn>
              </a:cxnLst>
              <a:rect l="0" t="0" r="r" b="b"/>
              <a:pathLst>
                <a:path w="1440" h="900">
                  <a:moveTo>
                    <a:pt x="0" y="0"/>
                  </a:moveTo>
                  <a:cubicBezTo>
                    <a:pt x="240" y="450"/>
                    <a:pt x="480" y="900"/>
                    <a:pt x="720" y="900"/>
                  </a:cubicBezTo>
                  <a:cubicBezTo>
                    <a:pt x="960" y="900"/>
                    <a:pt x="1200" y="450"/>
                    <a:pt x="144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3214688" y="3938588"/>
              <a:ext cx="1273175" cy="8540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0" y="900"/>
                </a:cxn>
                <a:cxn ang="0">
                  <a:pos x="1440" y="0"/>
                </a:cxn>
              </a:cxnLst>
              <a:rect l="0" t="0" r="r" b="b"/>
              <a:pathLst>
                <a:path w="1440" h="900">
                  <a:moveTo>
                    <a:pt x="0" y="0"/>
                  </a:moveTo>
                  <a:cubicBezTo>
                    <a:pt x="240" y="450"/>
                    <a:pt x="480" y="900"/>
                    <a:pt x="720" y="900"/>
                  </a:cubicBezTo>
                  <a:cubicBezTo>
                    <a:pt x="960" y="900"/>
                    <a:pt x="1200" y="450"/>
                    <a:pt x="144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3919538" y="3922713"/>
              <a:ext cx="1273175" cy="852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0" y="900"/>
                </a:cxn>
                <a:cxn ang="0">
                  <a:pos x="1440" y="0"/>
                </a:cxn>
              </a:cxnLst>
              <a:rect l="0" t="0" r="r" b="b"/>
              <a:pathLst>
                <a:path w="1440" h="900">
                  <a:moveTo>
                    <a:pt x="0" y="0"/>
                  </a:moveTo>
                  <a:cubicBezTo>
                    <a:pt x="240" y="450"/>
                    <a:pt x="480" y="900"/>
                    <a:pt x="720" y="900"/>
                  </a:cubicBezTo>
                  <a:cubicBezTo>
                    <a:pt x="960" y="900"/>
                    <a:pt x="1200" y="450"/>
                    <a:pt x="144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4730750" y="3938588"/>
              <a:ext cx="1271588" cy="8540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0" y="900"/>
                </a:cxn>
                <a:cxn ang="0">
                  <a:pos x="1440" y="0"/>
                </a:cxn>
              </a:cxnLst>
              <a:rect l="0" t="0" r="r" b="b"/>
              <a:pathLst>
                <a:path w="1440" h="900">
                  <a:moveTo>
                    <a:pt x="0" y="0"/>
                  </a:moveTo>
                  <a:cubicBezTo>
                    <a:pt x="240" y="450"/>
                    <a:pt x="480" y="900"/>
                    <a:pt x="720" y="900"/>
                  </a:cubicBezTo>
                  <a:cubicBezTo>
                    <a:pt x="960" y="900"/>
                    <a:pt x="1200" y="450"/>
                    <a:pt x="144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5435600" y="3938588"/>
              <a:ext cx="1271588" cy="8540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0" y="900"/>
                </a:cxn>
                <a:cxn ang="0">
                  <a:pos x="1440" y="0"/>
                </a:cxn>
              </a:cxnLst>
              <a:rect l="0" t="0" r="r" b="b"/>
              <a:pathLst>
                <a:path w="1440" h="900">
                  <a:moveTo>
                    <a:pt x="0" y="0"/>
                  </a:moveTo>
                  <a:cubicBezTo>
                    <a:pt x="240" y="450"/>
                    <a:pt x="480" y="900"/>
                    <a:pt x="720" y="900"/>
                  </a:cubicBezTo>
                  <a:cubicBezTo>
                    <a:pt x="960" y="900"/>
                    <a:pt x="1200" y="450"/>
                    <a:pt x="144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0" name="Line 52"/>
            <p:cNvSpPr>
              <a:spLocks noChangeShapeType="1"/>
            </p:cNvSpPr>
            <p:nvPr/>
          </p:nvSpPr>
          <p:spPr bwMode="auto">
            <a:xfrm>
              <a:off x="2230438" y="2824163"/>
              <a:ext cx="7953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" name="Line 53"/>
            <p:cNvSpPr>
              <a:spLocks noChangeShapeType="1"/>
            </p:cNvSpPr>
            <p:nvPr/>
          </p:nvSpPr>
          <p:spPr bwMode="auto">
            <a:xfrm>
              <a:off x="4616450" y="2265363"/>
              <a:ext cx="0" cy="1193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2" name="Freeform 54"/>
            <p:cNvSpPr>
              <a:spLocks/>
            </p:cNvSpPr>
            <p:nvPr/>
          </p:nvSpPr>
          <p:spPr bwMode="auto">
            <a:xfrm>
              <a:off x="1312863" y="4729163"/>
              <a:ext cx="6130925" cy="139700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954" y="57"/>
                </a:cxn>
                <a:cxn ang="0">
                  <a:pos x="1336" y="91"/>
                </a:cxn>
                <a:cxn ang="0">
                  <a:pos x="2516" y="109"/>
                </a:cxn>
                <a:cxn ang="0">
                  <a:pos x="3400" y="57"/>
                </a:cxn>
                <a:cxn ang="0">
                  <a:pos x="3973" y="109"/>
                </a:cxn>
                <a:cxn ang="0">
                  <a:pos x="4788" y="91"/>
                </a:cxn>
                <a:cxn ang="0">
                  <a:pos x="4840" y="109"/>
                </a:cxn>
                <a:cxn ang="0">
                  <a:pos x="4892" y="144"/>
                </a:cxn>
                <a:cxn ang="0">
                  <a:pos x="5291" y="109"/>
                </a:cxn>
                <a:cxn ang="0">
                  <a:pos x="5482" y="74"/>
                </a:cxn>
                <a:cxn ang="0">
                  <a:pos x="5586" y="39"/>
                </a:cxn>
                <a:cxn ang="0">
                  <a:pos x="5638" y="22"/>
                </a:cxn>
                <a:cxn ang="0">
                  <a:pos x="6211" y="39"/>
                </a:cxn>
                <a:cxn ang="0">
                  <a:pos x="6315" y="74"/>
                </a:cxn>
                <a:cxn ang="0">
                  <a:pos x="6367" y="91"/>
                </a:cxn>
                <a:cxn ang="0">
                  <a:pos x="6784" y="22"/>
                </a:cxn>
                <a:cxn ang="0">
                  <a:pos x="6940" y="5"/>
                </a:cxn>
              </a:cxnLst>
              <a:rect l="0" t="0" r="r" b="b"/>
              <a:pathLst>
                <a:path w="6940" h="148">
                  <a:moveTo>
                    <a:pt x="0" y="39"/>
                  </a:moveTo>
                  <a:cubicBezTo>
                    <a:pt x="338" y="68"/>
                    <a:pt x="593" y="67"/>
                    <a:pt x="954" y="57"/>
                  </a:cubicBezTo>
                  <a:cubicBezTo>
                    <a:pt x="1090" y="29"/>
                    <a:pt x="1206" y="59"/>
                    <a:pt x="1336" y="91"/>
                  </a:cubicBezTo>
                  <a:cubicBezTo>
                    <a:pt x="1735" y="81"/>
                    <a:pt x="2121" y="58"/>
                    <a:pt x="2516" y="109"/>
                  </a:cubicBezTo>
                  <a:cubicBezTo>
                    <a:pt x="2807" y="81"/>
                    <a:pt x="3127" y="146"/>
                    <a:pt x="3400" y="57"/>
                  </a:cubicBezTo>
                  <a:cubicBezTo>
                    <a:pt x="3595" y="67"/>
                    <a:pt x="3783" y="70"/>
                    <a:pt x="3973" y="109"/>
                  </a:cubicBezTo>
                  <a:cubicBezTo>
                    <a:pt x="4240" y="100"/>
                    <a:pt x="4521" y="65"/>
                    <a:pt x="4788" y="91"/>
                  </a:cubicBezTo>
                  <a:cubicBezTo>
                    <a:pt x="4805" y="97"/>
                    <a:pt x="4824" y="101"/>
                    <a:pt x="4840" y="109"/>
                  </a:cubicBezTo>
                  <a:cubicBezTo>
                    <a:pt x="4859" y="118"/>
                    <a:pt x="4871" y="143"/>
                    <a:pt x="4892" y="144"/>
                  </a:cubicBezTo>
                  <a:cubicBezTo>
                    <a:pt x="4954" y="148"/>
                    <a:pt x="5205" y="118"/>
                    <a:pt x="5291" y="109"/>
                  </a:cubicBezTo>
                  <a:cubicBezTo>
                    <a:pt x="5434" y="60"/>
                    <a:pt x="5210" y="132"/>
                    <a:pt x="5482" y="74"/>
                  </a:cubicBezTo>
                  <a:cubicBezTo>
                    <a:pt x="5518" y="66"/>
                    <a:pt x="5551" y="51"/>
                    <a:pt x="5586" y="39"/>
                  </a:cubicBezTo>
                  <a:cubicBezTo>
                    <a:pt x="5603" y="33"/>
                    <a:pt x="5638" y="22"/>
                    <a:pt x="5638" y="22"/>
                  </a:cubicBezTo>
                  <a:cubicBezTo>
                    <a:pt x="5829" y="28"/>
                    <a:pt x="6020" y="24"/>
                    <a:pt x="6211" y="39"/>
                  </a:cubicBezTo>
                  <a:cubicBezTo>
                    <a:pt x="6247" y="42"/>
                    <a:pt x="6280" y="62"/>
                    <a:pt x="6315" y="74"/>
                  </a:cubicBezTo>
                  <a:cubicBezTo>
                    <a:pt x="6332" y="80"/>
                    <a:pt x="6367" y="91"/>
                    <a:pt x="6367" y="91"/>
                  </a:cubicBezTo>
                  <a:cubicBezTo>
                    <a:pt x="6551" y="31"/>
                    <a:pt x="6550" y="37"/>
                    <a:pt x="6784" y="22"/>
                  </a:cubicBezTo>
                  <a:cubicBezTo>
                    <a:pt x="6893" y="0"/>
                    <a:pt x="6841" y="5"/>
                    <a:pt x="6940" y="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3" name="Line 55"/>
            <p:cNvSpPr>
              <a:spLocks noChangeShapeType="1"/>
            </p:cNvSpPr>
            <p:nvPr/>
          </p:nvSpPr>
          <p:spPr bwMode="auto">
            <a:xfrm>
              <a:off x="7245350" y="3971925"/>
              <a:ext cx="0" cy="681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4" name="Line 56"/>
            <p:cNvSpPr>
              <a:spLocks noChangeShapeType="1"/>
            </p:cNvSpPr>
            <p:nvPr/>
          </p:nvSpPr>
          <p:spPr bwMode="auto">
            <a:xfrm>
              <a:off x="6926263" y="1412875"/>
              <a:ext cx="0" cy="682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5" name="Text Box 57"/>
            <p:cNvSpPr txBox="1">
              <a:spLocks noChangeArrowheads="1"/>
            </p:cNvSpPr>
            <p:nvPr/>
          </p:nvSpPr>
          <p:spPr bwMode="auto">
            <a:xfrm>
              <a:off x="7245350" y="4094163"/>
              <a:ext cx="476250" cy="51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tr-TR" sz="1200"/>
                <a:t>d</a:t>
              </a:r>
              <a:r>
                <a:rPr lang="tr-TR" sz="1200" baseline="-25000"/>
                <a:t>n</a:t>
              </a:r>
              <a:endParaRPr lang="en-US"/>
            </a:p>
          </p:txBody>
        </p:sp>
        <p:sp>
          <p:nvSpPr>
            <p:cNvPr id="56" name="Line 59"/>
            <p:cNvSpPr>
              <a:spLocks noChangeShapeType="1"/>
            </p:cNvSpPr>
            <p:nvPr/>
          </p:nvSpPr>
          <p:spPr bwMode="auto">
            <a:xfrm flipH="1" flipV="1">
              <a:off x="6291263" y="2095500"/>
              <a:ext cx="635000" cy="3413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7" name="Line 7"/>
            <p:cNvSpPr>
              <a:spLocks noChangeShapeType="1"/>
            </p:cNvSpPr>
            <p:nvPr/>
          </p:nvSpPr>
          <p:spPr bwMode="auto">
            <a:xfrm>
              <a:off x="1639888" y="1412875"/>
              <a:ext cx="50895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8" name="Oval 61"/>
            <p:cNvSpPr>
              <a:spLocks noChangeArrowheads="1"/>
            </p:cNvSpPr>
            <p:nvPr/>
          </p:nvSpPr>
          <p:spPr bwMode="auto">
            <a:xfrm>
              <a:off x="2195513" y="1341438"/>
              <a:ext cx="109537" cy="11747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9" name="Oval 62"/>
            <p:cNvSpPr>
              <a:spLocks noChangeArrowheads="1"/>
            </p:cNvSpPr>
            <p:nvPr/>
          </p:nvSpPr>
          <p:spPr bwMode="auto">
            <a:xfrm>
              <a:off x="2990850" y="1341438"/>
              <a:ext cx="109538" cy="11747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0" name="Text Box 63"/>
            <p:cNvSpPr txBox="1">
              <a:spLocks noChangeArrowheads="1"/>
            </p:cNvSpPr>
            <p:nvPr/>
          </p:nvSpPr>
          <p:spPr bwMode="auto">
            <a:xfrm>
              <a:off x="2144713" y="2924175"/>
              <a:ext cx="2066925" cy="5111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tr-TR" sz="1200"/>
                <a:t>Başlık aralığı</a:t>
              </a:r>
              <a:endParaRPr lang="en-US"/>
            </a:p>
          </p:txBody>
        </p:sp>
      </p:grpSp>
      <p:sp>
        <p:nvSpPr>
          <p:cNvPr id="61" name="Text Box 58"/>
          <p:cNvSpPr txBox="1">
            <a:spLocks noChangeArrowheads="1"/>
          </p:cNvSpPr>
          <p:nvPr/>
        </p:nvSpPr>
        <p:spPr bwMode="auto">
          <a:xfrm>
            <a:off x="6934231" y="3917957"/>
            <a:ext cx="2066925" cy="511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r-TR" sz="1200" dirty="0">
                <a:solidFill>
                  <a:schemeClr val="bg1"/>
                </a:solidFill>
              </a:rPr>
              <a:t>Lateral boru hattı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9383" y="2571744"/>
            <a:ext cx="7637459" cy="2592387"/>
            <a:chOff x="1957" y="12042"/>
            <a:chExt cx="9720" cy="3074"/>
          </a:xfrm>
        </p:grpSpPr>
        <p:sp>
          <p:nvSpPr>
            <p:cNvPr id="59397" name="Oval 5"/>
            <p:cNvSpPr>
              <a:spLocks noChangeArrowheads="1"/>
            </p:cNvSpPr>
            <p:nvPr/>
          </p:nvSpPr>
          <p:spPr bwMode="auto">
            <a:xfrm>
              <a:off x="1957" y="12390"/>
              <a:ext cx="2341" cy="2340"/>
            </a:xfrm>
            <a:prstGeom prst="ellips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tr-TR" sz="2800">
                <a:latin typeface="Comic Sans MS" pitchFamily="66" charset="0"/>
              </a:endParaRPr>
            </a:p>
          </p:txBody>
        </p:sp>
        <p:sp>
          <p:nvSpPr>
            <p:cNvPr id="59398" name="Line 6"/>
            <p:cNvSpPr>
              <a:spLocks noChangeShapeType="1"/>
            </p:cNvSpPr>
            <p:nvPr/>
          </p:nvSpPr>
          <p:spPr bwMode="auto">
            <a:xfrm>
              <a:off x="5557" y="13110"/>
              <a:ext cx="4500" cy="0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tr-TR" sz="2800">
                <a:latin typeface="Comic Sans MS" pitchFamily="66" charset="0"/>
              </a:endParaRPr>
            </a:p>
          </p:txBody>
        </p:sp>
        <p:sp>
          <p:nvSpPr>
            <p:cNvPr id="59399" name="Rectangle 7"/>
            <p:cNvSpPr>
              <a:spLocks noChangeArrowheads="1"/>
            </p:cNvSpPr>
            <p:nvPr/>
          </p:nvSpPr>
          <p:spPr bwMode="auto">
            <a:xfrm>
              <a:off x="7768" y="12638"/>
              <a:ext cx="68" cy="4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 sz="2800">
                <a:latin typeface="Comic Sans MS" pitchFamily="66" charset="0"/>
              </a:endParaRPr>
            </a:p>
          </p:txBody>
        </p:sp>
        <p:sp>
          <p:nvSpPr>
            <p:cNvPr id="59400" name="Rectangle 8"/>
            <p:cNvSpPr>
              <a:spLocks noChangeArrowheads="1"/>
            </p:cNvSpPr>
            <p:nvPr/>
          </p:nvSpPr>
          <p:spPr bwMode="auto">
            <a:xfrm>
              <a:off x="7717" y="12751"/>
              <a:ext cx="180" cy="1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 sz="2800">
                <a:latin typeface="Comic Sans MS" pitchFamily="66" charset="0"/>
              </a:endParaRPr>
            </a:p>
          </p:txBody>
        </p:sp>
        <p:sp>
          <p:nvSpPr>
            <p:cNvPr id="59401" name="AutoShape 9"/>
            <p:cNvSpPr>
              <a:spLocks noChangeArrowheads="1"/>
            </p:cNvSpPr>
            <p:nvPr/>
          </p:nvSpPr>
          <p:spPr bwMode="auto">
            <a:xfrm rot="5400000">
              <a:off x="7707" y="12492"/>
              <a:ext cx="180" cy="18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 sz="2800">
                <a:latin typeface="Comic Sans MS" pitchFamily="66" charset="0"/>
              </a:endParaRPr>
            </a:p>
          </p:txBody>
        </p:sp>
        <p:sp>
          <p:nvSpPr>
            <p:cNvPr id="59402" name="Line 10"/>
            <p:cNvSpPr>
              <a:spLocks noChangeShapeType="1"/>
            </p:cNvSpPr>
            <p:nvPr/>
          </p:nvSpPr>
          <p:spPr bwMode="auto">
            <a:xfrm flipH="1">
              <a:off x="9877" y="13110"/>
              <a:ext cx="125" cy="125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tr-TR" sz="2800">
                <a:latin typeface="Comic Sans MS" pitchFamily="66" charset="0"/>
              </a:endParaRPr>
            </a:p>
          </p:txBody>
        </p:sp>
        <p:sp>
          <p:nvSpPr>
            <p:cNvPr id="59403" name="Line 11"/>
            <p:cNvSpPr>
              <a:spLocks noChangeShapeType="1"/>
            </p:cNvSpPr>
            <p:nvPr/>
          </p:nvSpPr>
          <p:spPr bwMode="auto">
            <a:xfrm>
              <a:off x="10108" y="13168"/>
              <a:ext cx="68" cy="68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tr-TR" sz="2800">
                <a:latin typeface="Comic Sans MS" pitchFamily="66" charset="0"/>
              </a:endParaRPr>
            </a:p>
          </p:txBody>
        </p:sp>
        <p:sp>
          <p:nvSpPr>
            <p:cNvPr id="59404" name="Freeform 12"/>
            <p:cNvSpPr>
              <a:spLocks/>
            </p:cNvSpPr>
            <p:nvPr/>
          </p:nvSpPr>
          <p:spPr bwMode="auto">
            <a:xfrm>
              <a:off x="5557" y="13110"/>
              <a:ext cx="4500" cy="19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0" y="1980"/>
                </a:cxn>
                <a:cxn ang="0">
                  <a:pos x="4500" y="0"/>
                </a:cxn>
              </a:cxnLst>
              <a:rect l="0" t="0" r="r" b="b"/>
              <a:pathLst>
                <a:path w="4500" h="1980">
                  <a:moveTo>
                    <a:pt x="0" y="0"/>
                  </a:moveTo>
                  <a:cubicBezTo>
                    <a:pt x="705" y="990"/>
                    <a:pt x="1410" y="1980"/>
                    <a:pt x="2160" y="1980"/>
                  </a:cubicBezTo>
                  <a:cubicBezTo>
                    <a:pt x="2910" y="1980"/>
                    <a:pt x="3705" y="990"/>
                    <a:pt x="4500" y="0"/>
                  </a:cubicBezTo>
                </a:path>
              </a:pathLst>
            </a:cu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tr-TR" sz="2800">
                <a:latin typeface="Comic Sans MS" pitchFamily="66" charset="0"/>
              </a:endParaRPr>
            </a:p>
          </p:txBody>
        </p:sp>
        <p:sp>
          <p:nvSpPr>
            <p:cNvPr id="59405" name="Line 13"/>
            <p:cNvSpPr>
              <a:spLocks noChangeShapeType="1"/>
            </p:cNvSpPr>
            <p:nvPr/>
          </p:nvSpPr>
          <p:spPr bwMode="auto">
            <a:xfrm>
              <a:off x="7957" y="13110"/>
              <a:ext cx="0" cy="1980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 sz="2800">
                <a:latin typeface="Comic Sans MS" pitchFamily="66" charset="0"/>
              </a:endParaRPr>
            </a:p>
          </p:txBody>
        </p:sp>
        <p:sp>
          <p:nvSpPr>
            <p:cNvPr id="59406" name="Line 14"/>
            <p:cNvSpPr>
              <a:spLocks noChangeShapeType="1"/>
            </p:cNvSpPr>
            <p:nvPr/>
          </p:nvSpPr>
          <p:spPr bwMode="auto">
            <a:xfrm>
              <a:off x="8213" y="13110"/>
              <a:ext cx="0" cy="1871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 sz="2800">
                <a:latin typeface="Comic Sans MS" pitchFamily="66" charset="0"/>
              </a:endParaRPr>
            </a:p>
          </p:txBody>
        </p:sp>
        <p:sp>
          <p:nvSpPr>
            <p:cNvPr id="59407" name="Line 15"/>
            <p:cNvSpPr>
              <a:spLocks noChangeShapeType="1"/>
            </p:cNvSpPr>
            <p:nvPr/>
          </p:nvSpPr>
          <p:spPr bwMode="auto">
            <a:xfrm>
              <a:off x="8488" y="13110"/>
              <a:ext cx="0" cy="1757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 sz="2800">
                <a:latin typeface="Comic Sans MS" pitchFamily="66" charset="0"/>
              </a:endParaRPr>
            </a:p>
          </p:txBody>
        </p:sp>
        <p:sp>
          <p:nvSpPr>
            <p:cNvPr id="59408" name="Line 16"/>
            <p:cNvSpPr>
              <a:spLocks noChangeShapeType="1"/>
            </p:cNvSpPr>
            <p:nvPr/>
          </p:nvSpPr>
          <p:spPr bwMode="auto">
            <a:xfrm>
              <a:off x="7683" y="13110"/>
              <a:ext cx="0" cy="1980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 sz="2800">
                <a:latin typeface="Comic Sans MS" pitchFamily="66" charset="0"/>
              </a:endParaRPr>
            </a:p>
          </p:txBody>
        </p:sp>
        <p:sp>
          <p:nvSpPr>
            <p:cNvPr id="59409" name="Line 17"/>
            <p:cNvSpPr>
              <a:spLocks noChangeShapeType="1"/>
            </p:cNvSpPr>
            <p:nvPr/>
          </p:nvSpPr>
          <p:spPr bwMode="auto">
            <a:xfrm>
              <a:off x="7357" y="13131"/>
              <a:ext cx="0" cy="1871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 sz="2800">
                <a:latin typeface="Comic Sans MS" pitchFamily="66" charset="0"/>
              </a:endParaRPr>
            </a:p>
          </p:txBody>
        </p:sp>
        <p:sp>
          <p:nvSpPr>
            <p:cNvPr id="59410" name="Line 18"/>
            <p:cNvSpPr>
              <a:spLocks noChangeShapeType="1"/>
            </p:cNvSpPr>
            <p:nvPr/>
          </p:nvSpPr>
          <p:spPr bwMode="auto">
            <a:xfrm>
              <a:off x="6698" y="13127"/>
              <a:ext cx="9" cy="1491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 sz="2800">
                <a:latin typeface="Comic Sans MS" pitchFamily="66" charset="0"/>
              </a:endParaRPr>
            </a:p>
          </p:txBody>
        </p:sp>
        <p:sp>
          <p:nvSpPr>
            <p:cNvPr id="59411" name="Line 19"/>
            <p:cNvSpPr>
              <a:spLocks noChangeShapeType="1"/>
            </p:cNvSpPr>
            <p:nvPr/>
          </p:nvSpPr>
          <p:spPr bwMode="auto">
            <a:xfrm>
              <a:off x="7075" y="13165"/>
              <a:ext cx="0" cy="1701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 sz="2800">
                <a:latin typeface="Comic Sans MS" pitchFamily="66" charset="0"/>
              </a:endParaRPr>
            </a:p>
          </p:txBody>
        </p:sp>
        <p:sp>
          <p:nvSpPr>
            <p:cNvPr id="59412" name="Line 20"/>
            <p:cNvSpPr>
              <a:spLocks noChangeShapeType="1"/>
            </p:cNvSpPr>
            <p:nvPr/>
          </p:nvSpPr>
          <p:spPr bwMode="auto">
            <a:xfrm>
              <a:off x="6396" y="13178"/>
              <a:ext cx="0" cy="964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 sz="2800">
                <a:latin typeface="Comic Sans MS" pitchFamily="66" charset="0"/>
              </a:endParaRPr>
            </a:p>
          </p:txBody>
        </p:sp>
        <p:sp>
          <p:nvSpPr>
            <p:cNvPr id="59413" name="Line 21"/>
            <p:cNvSpPr>
              <a:spLocks noChangeShapeType="1"/>
            </p:cNvSpPr>
            <p:nvPr/>
          </p:nvSpPr>
          <p:spPr bwMode="auto">
            <a:xfrm>
              <a:off x="6140" y="13110"/>
              <a:ext cx="0" cy="737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 sz="2800">
                <a:latin typeface="Comic Sans MS" pitchFamily="66" charset="0"/>
              </a:endParaRPr>
            </a:p>
          </p:txBody>
        </p:sp>
        <p:sp>
          <p:nvSpPr>
            <p:cNvPr id="59414" name="Line 22"/>
            <p:cNvSpPr>
              <a:spLocks noChangeShapeType="1"/>
            </p:cNvSpPr>
            <p:nvPr/>
          </p:nvSpPr>
          <p:spPr bwMode="auto">
            <a:xfrm flipH="1">
              <a:off x="5737" y="13110"/>
              <a:ext cx="43" cy="180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 sz="2800">
                <a:latin typeface="Comic Sans MS" pitchFamily="66" charset="0"/>
              </a:endParaRPr>
            </a:p>
          </p:txBody>
        </p:sp>
        <p:sp>
          <p:nvSpPr>
            <p:cNvPr id="59415" name="Line 23"/>
            <p:cNvSpPr>
              <a:spLocks noChangeShapeType="1"/>
            </p:cNvSpPr>
            <p:nvPr/>
          </p:nvSpPr>
          <p:spPr bwMode="auto">
            <a:xfrm>
              <a:off x="5917" y="13110"/>
              <a:ext cx="0" cy="540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 sz="2800">
                <a:latin typeface="Comic Sans MS" pitchFamily="66" charset="0"/>
              </a:endParaRPr>
            </a:p>
          </p:txBody>
        </p:sp>
        <p:sp>
          <p:nvSpPr>
            <p:cNvPr id="59416" name="Line 24"/>
            <p:cNvSpPr>
              <a:spLocks noChangeShapeType="1"/>
            </p:cNvSpPr>
            <p:nvPr/>
          </p:nvSpPr>
          <p:spPr bwMode="auto">
            <a:xfrm>
              <a:off x="8763" y="13110"/>
              <a:ext cx="9" cy="1491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 sz="2800">
                <a:latin typeface="Comic Sans MS" pitchFamily="66" charset="0"/>
              </a:endParaRPr>
            </a:p>
          </p:txBody>
        </p:sp>
        <p:sp>
          <p:nvSpPr>
            <p:cNvPr id="59417" name="Line 25"/>
            <p:cNvSpPr>
              <a:spLocks noChangeShapeType="1"/>
            </p:cNvSpPr>
            <p:nvPr/>
          </p:nvSpPr>
          <p:spPr bwMode="auto">
            <a:xfrm>
              <a:off x="9099" y="13127"/>
              <a:ext cx="0" cy="1191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 sz="2800">
                <a:latin typeface="Comic Sans MS" pitchFamily="66" charset="0"/>
              </a:endParaRPr>
            </a:p>
          </p:txBody>
        </p:sp>
        <p:sp>
          <p:nvSpPr>
            <p:cNvPr id="59418" name="Line 26"/>
            <p:cNvSpPr>
              <a:spLocks noChangeShapeType="1"/>
            </p:cNvSpPr>
            <p:nvPr/>
          </p:nvSpPr>
          <p:spPr bwMode="auto">
            <a:xfrm>
              <a:off x="9354" y="13110"/>
              <a:ext cx="0" cy="964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 sz="2800">
                <a:latin typeface="Comic Sans MS" pitchFamily="66" charset="0"/>
              </a:endParaRPr>
            </a:p>
          </p:txBody>
        </p:sp>
        <p:sp>
          <p:nvSpPr>
            <p:cNvPr id="59419" name="Line 27"/>
            <p:cNvSpPr>
              <a:spLocks noChangeShapeType="1"/>
            </p:cNvSpPr>
            <p:nvPr/>
          </p:nvSpPr>
          <p:spPr bwMode="auto">
            <a:xfrm>
              <a:off x="9629" y="13178"/>
              <a:ext cx="0" cy="540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 sz="2800">
                <a:latin typeface="Comic Sans MS" pitchFamily="66" charset="0"/>
              </a:endParaRPr>
            </a:p>
          </p:txBody>
        </p:sp>
        <p:sp>
          <p:nvSpPr>
            <p:cNvPr id="59420" name="Text Box 28"/>
            <p:cNvSpPr txBox="1">
              <a:spLocks noChangeArrowheads="1"/>
            </p:cNvSpPr>
            <p:nvPr/>
          </p:nvSpPr>
          <p:spPr bwMode="auto">
            <a:xfrm>
              <a:off x="8437" y="14695"/>
              <a:ext cx="3240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tr-TR" dirty="0">
                  <a:latin typeface="Comic Sans MS" pitchFamily="66" charset="0"/>
                </a:rPr>
                <a:t>Su dağılım eğrisi</a:t>
              </a:r>
              <a:endParaRPr lang="en-US" sz="2800" dirty="0">
                <a:latin typeface="Comic Sans MS" pitchFamily="66" charset="0"/>
              </a:endParaRPr>
            </a:p>
          </p:txBody>
        </p:sp>
        <p:sp>
          <p:nvSpPr>
            <p:cNvPr id="59421" name="Text Box 29"/>
            <p:cNvSpPr txBox="1">
              <a:spLocks noChangeArrowheads="1"/>
            </p:cNvSpPr>
            <p:nvPr/>
          </p:nvSpPr>
          <p:spPr bwMode="auto">
            <a:xfrm>
              <a:off x="3937" y="14335"/>
              <a:ext cx="3240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tr-TR">
                  <a:latin typeface="Comic Sans MS" pitchFamily="66" charset="0"/>
                </a:rPr>
                <a:t>Islatma alanı</a:t>
              </a:r>
              <a:endParaRPr lang="en-US" sz="2800">
                <a:latin typeface="Comic Sans MS" pitchFamily="66" charset="0"/>
              </a:endParaRPr>
            </a:p>
          </p:txBody>
        </p:sp>
        <p:sp>
          <p:nvSpPr>
            <p:cNvPr id="59422" name="Oval 30"/>
            <p:cNvSpPr>
              <a:spLocks noChangeArrowheads="1"/>
            </p:cNvSpPr>
            <p:nvPr/>
          </p:nvSpPr>
          <p:spPr bwMode="auto">
            <a:xfrm>
              <a:off x="3122" y="13453"/>
              <a:ext cx="125" cy="1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tr-TR" sz="2800">
                <a:latin typeface="Comic Sans MS" pitchFamily="66" charset="0"/>
              </a:endParaRPr>
            </a:p>
          </p:txBody>
        </p:sp>
        <p:sp>
          <p:nvSpPr>
            <p:cNvPr id="59423" name="Text Box 31"/>
            <p:cNvSpPr txBox="1">
              <a:spLocks noChangeArrowheads="1"/>
            </p:cNvSpPr>
            <p:nvPr/>
          </p:nvSpPr>
          <p:spPr bwMode="auto">
            <a:xfrm>
              <a:off x="3037" y="12042"/>
              <a:ext cx="32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tr-TR">
                  <a:latin typeface="Comic Sans MS" pitchFamily="66" charset="0"/>
                </a:rPr>
                <a:t>Yağmurlama başlığı</a:t>
              </a:r>
              <a:endParaRPr lang="en-US" sz="2800">
                <a:latin typeface="Comic Sans MS" pitchFamily="66" charset="0"/>
              </a:endParaRPr>
            </a:p>
          </p:txBody>
        </p:sp>
        <p:sp>
          <p:nvSpPr>
            <p:cNvPr id="59424" name="Line 32"/>
            <p:cNvSpPr>
              <a:spLocks noChangeShapeType="1"/>
            </p:cNvSpPr>
            <p:nvPr/>
          </p:nvSpPr>
          <p:spPr bwMode="auto">
            <a:xfrm flipH="1">
              <a:off x="3217" y="12355"/>
              <a:ext cx="360" cy="1211"/>
            </a:xfrm>
            <a:prstGeom prst="lin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 sz="2800">
                <a:latin typeface="Comic Sans MS" pitchFamily="66" charset="0"/>
              </a:endParaRPr>
            </a:p>
          </p:txBody>
        </p:sp>
      </p:grpSp>
      <p:sp>
        <p:nvSpPr>
          <p:cNvPr id="59425" name="Rectangle 33"/>
          <p:cNvSpPr>
            <a:spLocks noChangeArrowheads="1"/>
          </p:cNvSpPr>
          <p:nvPr/>
        </p:nvSpPr>
        <p:spPr bwMode="auto">
          <a:xfrm>
            <a:off x="1911303" y="5570523"/>
            <a:ext cx="63611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n-US" sz="2000" dirty="0" err="1"/>
              <a:t>Yağmurlama</a:t>
            </a:r>
            <a:r>
              <a:rPr lang="en-US" sz="2000" dirty="0"/>
              <a:t> </a:t>
            </a:r>
            <a:r>
              <a:rPr lang="en-US" sz="2000" dirty="0" err="1"/>
              <a:t>başlıklarında</a:t>
            </a:r>
            <a:r>
              <a:rPr lang="en-US" sz="2000" dirty="0"/>
              <a:t> </a:t>
            </a:r>
            <a:r>
              <a:rPr lang="en-US" sz="2000" dirty="0" err="1"/>
              <a:t>ıslatma</a:t>
            </a:r>
            <a:r>
              <a:rPr lang="en-US" sz="2000" dirty="0"/>
              <a:t> </a:t>
            </a:r>
            <a:r>
              <a:rPr lang="en-US" sz="2000" dirty="0" err="1"/>
              <a:t>alanı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dağılım</a:t>
            </a:r>
            <a:r>
              <a:rPr lang="en-US" sz="2000" dirty="0"/>
              <a:t> </a:t>
            </a:r>
            <a:r>
              <a:rPr lang="en-US" sz="2000" dirty="0" err="1"/>
              <a:t>eğrisi</a:t>
            </a:r>
            <a:endParaRPr lang="en-US" sz="2000" dirty="0"/>
          </a:p>
        </p:txBody>
      </p:sp>
      <p:sp>
        <p:nvSpPr>
          <p:cNvPr id="32" name="31 Dikdörtgen"/>
          <p:cNvSpPr/>
          <p:nvPr/>
        </p:nvSpPr>
        <p:spPr>
          <a:xfrm>
            <a:off x="785786" y="714356"/>
            <a:ext cx="7572428" cy="1572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sz="2000" dirty="0" err="1" smtClean="0">
                <a:latin typeface="Comic Sans MS" pitchFamily="66" charset="0"/>
              </a:rPr>
              <a:t>Yağmurlama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başlıkları</a:t>
            </a:r>
            <a:r>
              <a:rPr lang="en-US" sz="2000" dirty="0" smtClean="0">
                <a:latin typeface="Comic Sans MS" pitchFamily="66" charset="0"/>
              </a:rPr>
              <a:t> optimum </a:t>
            </a:r>
            <a:r>
              <a:rPr lang="en-US" sz="2000" dirty="0" err="1" smtClean="0">
                <a:latin typeface="Comic Sans MS" pitchFamily="66" charset="0"/>
              </a:rPr>
              <a:t>işletme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basıncında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çalıştırılarak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uygun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tertip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aralıklarında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yerleştirilerek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yüksek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bir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yeknesaklık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uygulama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randımanı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elde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edilebilir</a:t>
            </a:r>
            <a:r>
              <a:rPr lang="en-US" sz="2000" dirty="0" smtClean="0">
                <a:latin typeface="Comic Sans MS" pitchFamily="66" charset="0"/>
              </a:rPr>
              <a:t>. Her </a:t>
            </a:r>
            <a:r>
              <a:rPr lang="en-US" sz="2000" dirty="0" err="1" smtClean="0">
                <a:latin typeface="Comic Sans MS" pitchFamily="66" charset="0"/>
              </a:rPr>
              <a:t>bir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başlığın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daire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şeklinde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ıslattığı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bir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vardır</a:t>
            </a:r>
            <a:r>
              <a:rPr lang="en-US" sz="2000" dirty="0" smtClean="0">
                <a:latin typeface="Comic Sans MS" pitchFamily="66" charset="0"/>
              </a:rPr>
              <a:t>. Buna </a:t>
            </a:r>
            <a:r>
              <a:rPr lang="en-US" sz="2000" dirty="0" err="1" smtClean="0">
                <a:latin typeface="Comic Sans MS" pitchFamily="66" charset="0"/>
              </a:rPr>
              <a:t>ıslatma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alanı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denir</a:t>
            </a:r>
            <a:r>
              <a:rPr lang="en-US" sz="2000" dirty="0" smtClean="0">
                <a:latin typeface="Comic Sans MS" pitchFamily="66" charset="0"/>
              </a:rPr>
              <a:t>. </a:t>
            </a:r>
            <a:r>
              <a:rPr lang="en-US" sz="2000" dirty="0" err="1" smtClean="0">
                <a:latin typeface="Comic Sans MS" pitchFamily="66" charset="0"/>
              </a:rPr>
              <a:t>Islatma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alanının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kesitine</a:t>
            </a:r>
            <a:r>
              <a:rPr lang="en-US" sz="2000" dirty="0" smtClean="0">
                <a:latin typeface="Comic Sans MS" pitchFamily="66" charset="0"/>
              </a:rPr>
              <a:t> de </a:t>
            </a:r>
            <a:r>
              <a:rPr lang="en-US" sz="2000" dirty="0" err="1" smtClean="0">
                <a:latin typeface="Comic Sans MS" pitchFamily="66" charset="0"/>
              </a:rPr>
              <a:t>su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dağılım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eğrisi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adı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verilir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4423" y="908050"/>
            <a:ext cx="7886591" cy="3384550"/>
            <a:chOff x="612" y="4768"/>
            <a:chExt cx="8905" cy="3969"/>
          </a:xfrm>
          <a:solidFill>
            <a:srgbClr val="FFFF00"/>
          </a:solidFill>
        </p:grpSpPr>
        <p:sp>
          <p:nvSpPr>
            <p:cNvPr id="61445" name="Line 5"/>
            <p:cNvSpPr>
              <a:spLocks noChangeShapeType="1"/>
            </p:cNvSpPr>
            <p:nvPr/>
          </p:nvSpPr>
          <p:spPr bwMode="auto">
            <a:xfrm>
              <a:off x="1777" y="5257"/>
              <a:ext cx="702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446" name="Freeform 6"/>
            <p:cNvSpPr>
              <a:spLocks/>
            </p:cNvSpPr>
            <p:nvPr/>
          </p:nvSpPr>
          <p:spPr bwMode="auto">
            <a:xfrm>
              <a:off x="1777" y="5257"/>
              <a:ext cx="7020" cy="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00" y="2700"/>
                </a:cxn>
                <a:cxn ang="0">
                  <a:pos x="7020" y="0"/>
                </a:cxn>
              </a:cxnLst>
              <a:rect l="0" t="0" r="r" b="b"/>
              <a:pathLst>
                <a:path w="7020" h="2700">
                  <a:moveTo>
                    <a:pt x="0" y="0"/>
                  </a:moveTo>
                  <a:cubicBezTo>
                    <a:pt x="1215" y="1350"/>
                    <a:pt x="2430" y="2700"/>
                    <a:pt x="3600" y="2700"/>
                  </a:cubicBezTo>
                  <a:cubicBezTo>
                    <a:pt x="4770" y="2700"/>
                    <a:pt x="5895" y="1350"/>
                    <a:pt x="7020" y="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447" name="Freeform 7"/>
            <p:cNvSpPr>
              <a:spLocks/>
            </p:cNvSpPr>
            <p:nvPr/>
          </p:nvSpPr>
          <p:spPr bwMode="auto">
            <a:xfrm>
              <a:off x="2437" y="5257"/>
              <a:ext cx="5940" cy="3480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240" y="720"/>
                </a:cxn>
                <a:cxn ang="0">
                  <a:pos x="1500" y="1620"/>
                </a:cxn>
                <a:cxn ang="0">
                  <a:pos x="1860" y="3060"/>
                </a:cxn>
                <a:cxn ang="0">
                  <a:pos x="3300" y="3240"/>
                </a:cxn>
                <a:cxn ang="0">
                  <a:pos x="4020" y="1620"/>
                </a:cxn>
                <a:cxn ang="0">
                  <a:pos x="5640" y="540"/>
                </a:cxn>
                <a:cxn ang="0">
                  <a:pos x="5820" y="0"/>
                </a:cxn>
              </a:cxnLst>
              <a:rect l="0" t="0" r="r" b="b"/>
              <a:pathLst>
                <a:path w="5940" h="3480">
                  <a:moveTo>
                    <a:pt x="60" y="0"/>
                  </a:moveTo>
                  <a:cubicBezTo>
                    <a:pt x="30" y="225"/>
                    <a:pt x="0" y="450"/>
                    <a:pt x="240" y="720"/>
                  </a:cubicBezTo>
                  <a:cubicBezTo>
                    <a:pt x="480" y="990"/>
                    <a:pt x="1230" y="1230"/>
                    <a:pt x="1500" y="1620"/>
                  </a:cubicBezTo>
                  <a:cubicBezTo>
                    <a:pt x="1770" y="2010"/>
                    <a:pt x="1560" y="2790"/>
                    <a:pt x="1860" y="3060"/>
                  </a:cubicBezTo>
                  <a:cubicBezTo>
                    <a:pt x="2160" y="3330"/>
                    <a:pt x="2940" y="3480"/>
                    <a:pt x="3300" y="3240"/>
                  </a:cubicBezTo>
                  <a:cubicBezTo>
                    <a:pt x="3660" y="3000"/>
                    <a:pt x="3630" y="2070"/>
                    <a:pt x="4020" y="1620"/>
                  </a:cubicBezTo>
                  <a:cubicBezTo>
                    <a:pt x="4410" y="1170"/>
                    <a:pt x="5340" y="810"/>
                    <a:pt x="5640" y="540"/>
                  </a:cubicBezTo>
                  <a:cubicBezTo>
                    <a:pt x="5940" y="270"/>
                    <a:pt x="5880" y="135"/>
                    <a:pt x="5820" y="0"/>
                  </a:cubicBezTo>
                </a:path>
              </a:pathLst>
            </a:custGeom>
            <a:grpFill/>
            <a:ln w="9525" cap="flat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auto">
            <a:xfrm>
              <a:off x="3037" y="5257"/>
              <a:ext cx="4950" cy="1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60" y="1440"/>
                </a:cxn>
                <a:cxn ang="0">
                  <a:pos x="1800" y="1260"/>
                </a:cxn>
                <a:cxn ang="0">
                  <a:pos x="2160" y="1080"/>
                </a:cxn>
                <a:cxn ang="0">
                  <a:pos x="2520" y="1440"/>
                </a:cxn>
                <a:cxn ang="0">
                  <a:pos x="3240" y="1260"/>
                </a:cxn>
                <a:cxn ang="0">
                  <a:pos x="4680" y="360"/>
                </a:cxn>
                <a:cxn ang="0">
                  <a:pos x="4860" y="0"/>
                </a:cxn>
              </a:cxnLst>
              <a:rect l="0" t="0" r="r" b="b"/>
              <a:pathLst>
                <a:path w="4950" h="1650">
                  <a:moveTo>
                    <a:pt x="0" y="0"/>
                  </a:moveTo>
                  <a:cubicBezTo>
                    <a:pt x="480" y="615"/>
                    <a:pt x="960" y="1230"/>
                    <a:pt x="1260" y="1440"/>
                  </a:cubicBezTo>
                  <a:cubicBezTo>
                    <a:pt x="1560" y="1650"/>
                    <a:pt x="1650" y="1320"/>
                    <a:pt x="1800" y="1260"/>
                  </a:cubicBezTo>
                  <a:cubicBezTo>
                    <a:pt x="1950" y="1200"/>
                    <a:pt x="2040" y="1050"/>
                    <a:pt x="2160" y="1080"/>
                  </a:cubicBezTo>
                  <a:cubicBezTo>
                    <a:pt x="2280" y="1110"/>
                    <a:pt x="2340" y="1410"/>
                    <a:pt x="2520" y="1440"/>
                  </a:cubicBezTo>
                  <a:cubicBezTo>
                    <a:pt x="2700" y="1470"/>
                    <a:pt x="2880" y="1440"/>
                    <a:pt x="3240" y="1260"/>
                  </a:cubicBezTo>
                  <a:cubicBezTo>
                    <a:pt x="3600" y="1080"/>
                    <a:pt x="4410" y="570"/>
                    <a:pt x="4680" y="360"/>
                  </a:cubicBezTo>
                  <a:cubicBezTo>
                    <a:pt x="4950" y="150"/>
                    <a:pt x="4905" y="75"/>
                    <a:pt x="4860" y="0"/>
                  </a:cubicBezTo>
                </a:path>
              </a:pathLst>
            </a:custGeom>
            <a:grp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449" name="Rectangle 9"/>
            <p:cNvSpPr>
              <a:spLocks noChangeArrowheads="1"/>
            </p:cNvSpPr>
            <p:nvPr/>
          </p:nvSpPr>
          <p:spPr bwMode="auto">
            <a:xfrm>
              <a:off x="5197" y="4768"/>
              <a:ext cx="68" cy="48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450" name="Rectangle 10"/>
            <p:cNvSpPr>
              <a:spLocks noChangeArrowheads="1"/>
            </p:cNvSpPr>
            <p:nvPr/>
          </p:nvSpPr>
          <p:spPr bwMode="auto">
            <a:xfrm>
              <a:off x="5146" y="4881"/>
              <a:ext cx="180" cy="12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451" name="Text Box 11"/>
            <p:cNvSpPr txBox="1">
              <a:spLocks noChangeArrowheads="1"/>
            </p:cNvSpPr>
            <p:nvPr/>
          </p:nvSpPr>
          <p:spPr bwMode="auto">
            <a:xfrm>
              <a:off x="612" y="6384"/>
              <a:ext cx="1980" cy="7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tr-TR" dirty="0">
                  <a:solidFill>
                    <a:srgbClr val="000099"/>
                  </a:solidFill>
                </a:rPr>
                <a:t>Düşük basınç</a:t>
              </a:r>
              <a:endParaRPr lang="en-US" dirty="0">
                <a:solidFill>
                  <a:srgbClr val="000099"/>
                </a:solidFill>
              </a:endParaRPr>
            </a:p>
          </p:txBody>
        </p:sp>
        <p:sp>
          <p:nvSpPr>
            <p:cNvPr id="61452" name="Line 12"/>
            <p:cNvSpPr>
              <a:spLocks noChangeShapeType="1"/>
            </p:cNvSpPr>
            <p:nvPr/>
          </p:nvSpPr>
          <p:spPr bwMode="auto">
            <a:xfrm flipV="1">
              <a:off x="2497" y="5737"/>
              <a:ext cx="900" cy="720"/>
            </a:xfrm>
            <a:prstGeom prst="line">
              <a:avLst/>
            </a:prstGeom>
            <a:grpFill/>
            <a:ln w="254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453" name="Text Box 13"/>
            <p:cNvSpPr txBox="1">
              <a:spLocks noChangeArrowheads="1"/>
            </p:cNvSpPr>
            <p:nvPr/>
          </p:nvSpPr>
          <p:spPr bwMode="auto">
            <a:xfrm>
              <a:off x="7537" y="7393"/>
              <a:ext cx="1980" cy="7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tr-TR">
                  <a:solidFill>
                    <a:srgbClr val="000099"/>
                  </a:solidFill>
                </a:rPr>
                <a:t>Optimum işletme basıncı</a:t>
              </a:r>
              <a:endParaRPr lang="en-US">
                <a:solidFill>
                  <a:srgbClr val="000099"/>
                </a:solidFill>
              </a:endParaRPr>
            </a:p>
          </p:txBody>
        </p:sp>
        <p:sp>
          <p:nvSpPr>
            <p:cNvPr id="61454" name="Line 14"/>
            <p:cNvSpPr>
              <a:spLocks noChangeShapeType="1"/>
            </p:cNvSpPr>
            <p:nvPr/>
          </p:nvSpPr>
          <p:spPr bwMode="auto">
            <a:xfrm flipH="1" flipV="1">
              <a:off x="7468" y="6803"/>
              <a:ext cx="429" cy="614"/>
            </a:xfrm>
            <a:prstGeom prst="line">
              <a:avLst/>
            </a:prstGeom>
            <a:grpFill/>
            <a:ln w="254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455" name="Text Box 15"/>
            <p:cNvSpPr txBox="1">
              <a:spLocks noChangeArrowheads="1"/>
            </p:cNvSpPr>
            <p:nvPr/>
          </p:nvSpPr>
          <p:spPr bwMode="auto">
            <a:xfrm>
              <a:off x="1257" y="7423"/>
              <a:ext cx="1800" cy="7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tr-TR" dirty="0">
                  <a:solidFill>
                    <a:srgbClr val="000099"/>
                  </a:solidFill>
                </a:rPr>
                <a:t>Yüksek basınç</a:t>
              </a:r>
              <a:endParaRPr lang="en-US" dirty="0">
                <a:solidFill>
                  <a:srgbClr val="000099"/>
                </a:solidFill>
              </a:endParaRPr>
            </a:p>
          </p:txBody>
        </p:sp>
        <p:sp>
          <p:nvSpPr>
            <p:cNvPr id="61456" name="Line 16"/>
            <p:cNvSpPr>
              <a:spLocks noChangeShapeType="1"/>
            </p:cNvSpPr>
            <p:nvPr/>
          </p:nvSpPr>
          <p:spPr bwMode="auto">
            <a:xfrm flipV="1">
              <a:off x="2951" y="6890"/>
              <a:ext cx="918" cy="667"/>
            </a:xfrm>
            <a:prstGeom prst="line">
              <a:avLst/>
            </a:prstGeom>
            <a:grpFill/>
            <a:ln w="254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1886845" y="5078568"/>
            <a:ext cx="58369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b="1" dirty="0" err="1"/>
              <a:t>Yağmurlama</a:t>
            </a:r>
            <a:r>
              <a:rPr lang="en-US" sz="2000" b="1" dirty="0"/>
              <a:t> </a:t>
            </a:r>
            <a:r>
              <a:rPr lang="en-US" sz="2000" b="1" dirty="0" err="1"/>
              <a:t>başlıklarında</a:t>
            </a:r>
            <a:r>
              <a:rPr lang="en-US" sz="2000" b="1" dirty="0"/>
              <a:t> </a:t>
            </a:r>
            <a:r>
              <a:rPr lang="en-US" sz="2000" b="1" dirty="0" err="1"/>
              <a:t>farklı</a:t>
            </a:r>
            <a:r>
              <a:rPr lang="en-US" sz="2000" b="1" dirty="0"/>
              <a:t> </a:t>
            </a:r>
            <a:r>
              <a:rPr lang="en-US" sz="2000" b="1" dirty="0" err="1"/>
              <a:t>işletme</a:t>
            </a:r>
            <a:r>
              <a:rPr lang="en-US" sz="2000" b="1" dirty="0"/>
              <a:t> </a:t>
            </a:r>
            <a:r>
              <a:rPr lang="en-US" sz="2000" b="1" dirty="0" err="1"/>
              <a:t>basıncında</a:t>
            </a:r>
            <a:r>
              <a:rPr lang="en-US" sz="2000" b="1" dirty="0"/>
              <a:t> </a:t>
            </a:r>
            <a:endParaRPr lang="tr-TR" sz="2000" b="1" dirty="0" smtClean="0"/>
          </a:p>
          <a:p>
            <a:pPr algn="ctr"/>
            <a:r>
              <a:rPr lang="en-US" sz="2000" b="1" dirty="0" err="1" smtClean="0"/>
              <a:t>su</a:t>
            </a:r>
            <a:r>
              <a:rPr lang="en-US" sz="2000" b="1" dirty="0" smtClean="0"/>
              <a:t> </a:t>
            </a:r>
            <a:r>
              <a:rPr lang="en-US" sz="2000" b="1" dirty="0" err="1"/>
              <a:t>dağılım</a:t>
            </a:r>
            <a:r>
              <a:rPr lang="en-US" sz="2000" b="1" dirty="0"/>
              <a:t> </a:t>
            </a:r>
            <a:r>
              <a:rPr lang="en-US" sz="2000" b="1" dirty="0" err="1"/>
              <a:t>eğrileri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468313" y="333375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D</a:t>
            </a:r>
            <a:r>
              <a:rPr lang="tr-TR" sz="3200" b="1" dirty="0" err="1">
                <a:solidFill>
                  <a:srgbClr val="FFFF00"/>
                </a:solidFill>
                <a:latin typeface="Comic Sans MS" pitchFamily="66" charset="0"/>
              </a:rPr>
              <a:t>amla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S</a:t>
            </a:r>
            <a:r>
              <a:rPr lang="tr-TR" sz="3200" b="1" dirty="0">
                <a:solidFill>
                  <a:srgbClr val="FFFF00"/>
                </a:solidFill>
                <a:latin typeface="Comic Sans MS" pitchFamily="66" charset="0"/>
              </a:rPr>
              <a:t>ulama 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Y</a:t>
            </a:r>
            <a:r>
              <a:rPr lang="tr-TR" sz="3200" b="1" dirty="0" err="1">
                <a:solidFill>
                  <a:srgbClr val="FFFF00"/>
                </a:solidFill>
                <a:latin typeface="Comic Sans MS" pitchFamily="66" charset="0"/>
              </a:rPr>
              <a:t>öntemi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50888" name="Picture 8" descr="surface_drip03j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341438"/>
            <a:ext cx="8424862" cy="511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71414"/>
            <a:ext cx="5443518" cy="65403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</a:t>
            </a:r>
            <a:r>
              <a:rPr lang="tr-TR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amla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</a:t>
            </a:r>
            <a:r>
              <a:rPr lang="tr-T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ulama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</a:t>
            </a:r>
            <a:r>
              <a:rPr lang="tr-TR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öntemi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-285783" y="836613"/>
            <a:ext cx="4929792" cy="551021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tr-TR" sz="2200" dirty="0">
                <a:solidFill>
                  <a:srgbClr val="000099"/>
                </a:solidFill>
                <a:latin typeface="Comic Sans MS" pitchFamily="66" charset="0"/>
              </a:rPr>
              <a:t>	</a:t>
            </a:r>
            <a:r>
              <a:rPr lang="en-US" sz="1800" dirty="0" err="1">
                <a:latin typeface="Comic Sans MS" pitchFamily="66" charset="0"/>
              </a:rPr>
              <a:t>Damla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sulama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yönteminde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temel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ilke</a:t>
            </a:r>
            <a:r>
              <a:rPr lang="en-US" sz="1800" dirty="0">
                <a:latin typeface="Comic Sans MS" pitchFamily="66" charset="0"/>
              </a:rPr>
              <a:t>, </a:t>
            </a:r>
            <a:r>
              <a:rPr lang="en-US" sz="1800" dirty="0" err="1">
                <a:latin typeface="Comic Sans MS" pitchFamily="66" charset="0"/>
              </a:rPr>
              <a:t>sık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aralıkla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ve</a:t>
            </a:r>
            <a:r>
              <a:rPr lang="en-US" sz="1800" dirty="0">
                <a:latin typeface="Comic Sans MS" pitchFamily="66" charset="0"/>
              </a:rPr>
              <a:t> her </a:t>
            </a:r>
            <a:r>
              <a:rPr lang="en-US" sz="1800" dirty="0" err="1">
                <a:latin typeface="Comic Sans MS" pitchFamily="66" charset="0"/>
              </a:rPr>
              <a:t>defasında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az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miktarda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sulama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suyu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uygulamaktır</a:t>
            </a:r>
            <a:r>
              <a:rPr lang="en-US" sz="1800" dirty="0" smtClean="0">
                <a:latin typeface="Comic Sans MS" pitchFamily="66" charset="0"/>
              </a:rPr>
              <a:t>.</a:t>
            </a:r>
            <a:endParaRPr lang="tr-TR" sz="1800" dirty="0" smtClean="0">
              <a:latin typeface="Comic Sans MS" pitchFamily="66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tr-TR" sz="1800" dirty="0" smtClean="0">
              <a:latin typeface="Comic Sans MS" pitchFamily="66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tr-TR" sz="1800" dirty="0" smtClean="0">
                <a:latin typeface="Comic Sans MS" pitchFamily="66" charset="0"/>
              </a:rPr>
              <a:t>    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Yüksek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toprak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nemi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düzeyinde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sulamaya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başlanır</a:t>
            </a:r>
            <a:r>
              <a:rPr lang="en-US" sz="1800" dirty="0">
                <a:latin typeface="Comic Sans MS" pitchFamily="66" charset="0"/>
              </a:rPr>
              <a:t>. </a:t>
            </a:r>
            <a:r>
              <a:rPr lang="en-US" sz="1800" dirty="0" err="1">
                <a:latin typeface="Comic Sans MS" pitchFamily="66" charset="0"/>
              </a:rPr>
              <a:t>Böylece</a:t>
            </a:r>
            <a:r>
              <a:rPr lang="en-US" sz="1800" dirty="0">
                <a:latin typeface="Comic Sans MS" pitchFamily="66" charset="0"/>
              </a:rPr>
              <a:t>, </a:t>
            </a:r>
            <a:r>
              <a:rPr lang="en-US" sz="1800" dirty="0" err="1">
                <a:latin typeface="Comic Sans MS" pitchFamily="66" charset="0"/>
              </a:rPr>
              <a:t>yetiştirilen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bitkide</a:t>
            </a:r>
            <a:r>
              <a:rPr lang="en-US" sz="1800" dirty="0">
                <a:latin typeface="Comic Sans MS" pitchFamily="66" charset="0"/>
              </a:rPr>
              <a:t>, </a:t>
            </a:r>
            <a:r>
              <a:rPr lang="en-US" sz="1800" dirty="0" err="1">
                <a:latin typeface="Comic Sans MS" pitchFamily="66" charset="0"/>
              </a:rPr>
              <a:t>topraktaki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nem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eksikliğinden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kaynaklanan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bir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gerilim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yaratılmaz</a:t>
            </a:r>
            <a:r>
              <a:rPr lang="en-US" sz="1800" dirty="0">
                <a:latin typeface="Comic Sans MS" pitchFamily="66" charset="0"/>
              </a:rPr>
              <a:t>. </a:t>
            </a:r>
            <a:endParaRPr lang="tr-TR" sz="1800" dirty="0" smtClean="0">
              <a:latin typeface="Comic Sans MS" pitchFamily="66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tr-TR" sz="1800" dirty="0" smtClean="0">
              <a:latin typeface="Comic Sans MS" pitchFamily="66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tr-TR" sz="1800" dirty="0" smtClean="0">
                <a:latin typeface="Comic Sans MS" pitchFamily="66" charset="0"/>
              </a:rPr>
              <a:t>    </a:t>
            </a:r>
            <a:r>
              <a:rPr lang="en-US" sz="1800" dirty="0" err="1" smtClean="0">
                <a:latin typeface="Comic Sans MS" pitchFamily="66" charset="0"/>
              </a:rPr>
              <a:t>Yalnızca</a:t>
            </a:r>
            <a:r>
              <a:rPr lang="en-US" sz="1800" dirty="0">
                <a:latin typeface="Comic Sans MS" pitchFamily="66" charset="0"/>
              </a:rPr>
              <a:t>, </a:t>
            </a:r>
            <a:r>
              <a:rPr lang="en-US" sz="1800" dirty="0" err="1">
                <a:latin typeface="Comic Sans MS" pitchFamily="66" charset="0"/>
              </a:rPr>
              <a:t>yeterli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düzeyde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bitki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köklerinin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gelişmesini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sağlayacak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ortama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su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verilir</a:t>
            </a:r>
            <a:r>
              <a:rPr lang="en-US" sz="1800" dirty="0">
                <a:latin typeface="Comic Sans MS" pitchFamily="66" charset="0"/>
              </a:rPr>
              <a:t>. Bu </a:t>
            </a:r>
            <a:r>
              <a:rPr lang="en-US" sz="1800" dirty="0" err="1">
                <a:latin typeface="Comic Sans MS" pitchFamily="66" charset="0"/>
              </a:rPr>
              <a:t>yöntemde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genellikle</a:t>
            </a:r>
            <a:r>
              <a:rPr lang="en-US" sz="1800" dirty="0">
                <a:latin typeface="Comic Sans MS" pitchFamily="66" charset="0"/>
              </a:rPr>
              <a:t>, </a:t>
            </a:r>
            <a:r>
              <a:rPr lang="en-US" sz="1800" dirty="0" err="1">
                <a:latin typeface="Comic Sans MS" pitchFamily="66" charset="0"/>
              </a:rPr>
              <a:t>bitkinin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günlük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ya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da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birkaç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günlük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su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gereksinimi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karşılanır</a:t>
            </a:r>
            <a:r>
              <a:rPr lang="en-US" sz="1800" dirty="0">
                <a:latin typeface="Comic Sans MS" pitchFamily="66" charset="0"/>
              </a:rPr>
              <a:t>. </a:t>
            </a:r>
            <a:endParaRPr lang="tr-TR" sz="1800" dirty="0" smtClean="0">
              <a:latin typeface="Comic Sans MS" pitchFamily="66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tr-TR" sz="1800" dirty="0" smtClean="0">
              <a:latin typeface="Comic Sans MS" pitchFamily="66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tr-TR" sz="1800" dirty="0" smtClean="0">
                <a:latin typeface="Comic Sans MS" pitchFamily="66" charset="0"/>
              </a:rPr>
              <a:t>    </a:t>
            </a:r>
            <a:r>
              <a:rPr lang="en-US" sz="1800" dirty="0" err="1" smtClean="0">
                <a:latin typeface="Comic Sans MS" pitchFamily="66" charset="0"/>
              </a:rPr>
              <a:t>Kaynaktan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>
                <a:latin typeface="Comic Sans MS" pitchFamily="66" charset="0"/>
              </a:rPr>
              <a:t>al</a:t>
            </a:r>
            <a:r>
              <a:rPr lang="tr-TR" sz="1800" dirty="0" err="1">
                <a:latin typeface="Comic Sans MS" pitchFamily="66" charset="0"/>
              </a:rPr>
              <a:t>ın</a:t>
            </a:r>
            <a:r>
              <a:rPr lang="en-US" sz="1800" dirty="0">
                <a:latin typeface="Comic Sans MS" pitchFamily="66" charset="0"/>
              </a:rPr>
              <a:t>an </a:t>
            </a:r>
            <a:r>
              <a:rPr lang="en-US" sz="1800" dirty="0" err="1">
                <a:latin typeface="Comic Sans MS" pitchFamily="66" charset="0"/>
              </a:rPr>
              <a:t>sulama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suyu</a:t>
            </a:r>
            <a:r>
              <a:rPr lang="en-US" sz="1800" dirty="0">
                <a:latin typeface="Comic Sans MS" pitchFamily="66" charset="0"/>
              </a:rPr>
              <a:t>, </a:t>
            </a:r>
            <a:r>
              <a:rPr lang="en-US" sz="1800" dirty="0" err="1">
                <a:latin typeface="Comic Sans MS" pitchFamily="66" charset="0"/>
              </a:rPr>
              <a:t>bir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kontrol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biriminde</a:t>
            </a:r>
            <a:r>
              <a:rPr lang="en-US" sz="1800" dirty="0">
                <a:latin typeface="Comic Sans MS" pitchFamily="66" charset="0"/>
              </a:rPr>
              <a:t>, </a:t>
            </a:r>
            <a:r>
              <a:rPr lang="en-US" sz="1800" dirty="0" err="1">
                <a:latin typeface="Comic Sans MS" pitchFamily="66" charset="0"/>
              </a:rPr>
              <a:t>kum</a:t>
            </a:r>
            <a:r>
              <a:rPr lang="en-US" sz="1800" dirty="0">
                <a:latin typeface="Comic Sans MS" pitchFamily="66" charset="0"/>
              </a:rPr>
              <a:t>, sediment, </a:t>
            </a:r>
            <a:r>
              <a:rPr lang="en-US" sz="1800" dirty="0" err="1">
                <a:latin typeface="Comic Sans MS" pitchFamily="66" charset="0"/>
              </a:rPr>
              <a:t>yüzücü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cisimler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ve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çok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küçük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parçacıklardan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arındırılır</a:t>
            </a:r>
            <a:r>
              <a:rPr lang="en-US" sz="1800" dirty="0">
                <a:latin typeface="Comic Sans MS" pitchFamily="66" charset="0"/>
              </a:rPr>
              <a:t>. </a:t>
            </a:r>
            <a:r>
              <a:rPr lang="en-US" sz="1800" dirty="0" err="1">
                <a:latin typeface="Comic Sans MS" pitchFamily="66" charset="0"/>
              </a:rPr>
              <a:t>Gerektiğinde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bitki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besin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elementleri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sulama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suyuna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karıştırılır</a:t>
            </a:r>
            <a:r>
              <a:rPr lang="en-US" sz="1800" dirty="0">
                <a:latin typeface="Comic Sans MS" pitchFamily="66" charset="0"/>
              </a:rPr>
              <a:t>. </a:t>
            </a:r>
            <a:r>
              <a:rPr lang="en-US" sz="1800" dirty="0" err="1">
                <a:latin typeface="Comic Sans MS" pitchFamily="66" charset="0"/>
              </a:rPr>
              <a:t>Ayrıca</a:t>
            </a:r>
            <a:r>
              <a:rPr lang="en-US" sz="1800" dirty="0">
                <a:latin typeface="Comic Sans MS" pitchFamily="66" charset="0"/>
              </a:rPr>
              <a:t>, </a:t>
            </a:r>
            <a:r>
              <a:rPr lang="en-US" sz="1800" dirty="0" err="1">
                <a:latin typeface="Comic Sans MS" pitchFamily="66" charset="0"/>
              </a:rPr>
              <a:t>sistem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debisi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ve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sistem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basıncı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denetlenir</a:t>
            </a:r>
            <a:r>
              <a:rPr lang="en-US" sz="1800" dirty="0">
                <a:latin typeface="Comic Sans MS" pitchFamily="66" charset="0"/>
              </a:rPr>
              <a:t>. </a:t>
            </a:r>
          </a:p>
        </p:txBody>
      </p:sp>
      <p:pic>
        <p:nvPicPr>
          <p:cNvPr id="5" name="Picture 1" descr="C:\Users\dragon\Desktop\Irrigation-picture\sulamaaa\drip%20system%20layout.jpg"/>
          <p:cNvPicPr>
            <a:picLocks noChangeAspect="1" noChangeArrowheads="1"/>
          </p:cNvPicPr>
          <p:nvPr/>
        </p:nvPicPr>
        <p:blipFill>
          <a:blip r:embed="rId2" cstate="print"/>
          <a:srcRect b="13158"/>
          <a:stretch>
            <a:fillRect/>
          </a:stretch>
        </p:blipFill>
        <p:spPr bwMode="auto">
          <a:xfrm>
            <a:off x="4716016" y="692696"/>
            <a:ext cx="4427984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406" y="142853"/>
            <a:ext cx="4500594" cy="3000395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1600" dirty="0" err="1">
                <a:latin typeface="Comic Sans MS" pitchFamily="66" charset="0"/>
              </a:rPr>
              <a:t>Sulama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suyu</a:t>
            </a:r>
            <a:r>
              <a:rPr lang="en-US" sz="1600" dirty="0">
                <a:latin typeface="Comic Sans MS" pitchFamily="66" charset="0"/>
              </a:rPr>
              <a:t>, </a:t>
            </a:r>
            <a:r>
              <a:rPr lang="en-US" sz="1600" dirty="0" err="1">
                <a:latin typeface="Comic Sans MS" pitchFamily="66" charset="0"/>
              </a:rPr>
              <a:t>basınçlı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boru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ağıyla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bitki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yakın</a:t>
            </a:r>
            <a:r>
              <a:rPr lang="tr-TR" sz="1600" dirty="0" err="1" smtClean="0">
                <a:latin typeface="Comic Sans MS" pitchFamily="66" charset="0"/>
              </a:rPr>
              <a:t>ın</a:t>
            </a:r>
            <a:r>
              <a:rPr lang="en-US" sz="1600" dirty="0" smtClean="0">
                <a:latin typeface="Comic Sans MS" pitchFamily="66" charset="0"/>
              </a:rPr>
              <a:t>a </a:t>
            </a:r>
            <a:r>
              <a:rPr lang="en-US" sz="1600" dirty="0" err="1">
                <a:latin typeface="Comic Sans MS" pitchFamily="66" charset="0"/>
              </a:rPr>
              <a:t>yerleştirilen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damlatıcılara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kadar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iletilir</a:t>
            </a:r>
            <a:r>
              <a:rPr lang="en-US" sz="1600" dirty="0">
                <a:latin typeface="Comic Sans MS" pitchFamily="66" charset="0"/>
              </a:rPr>
              <a:t>. </a:t>
            </a:r>
            <a:endParaRPr lang="tr-TR" sz="1600" dirty="0" smtClean="0">
              <a:latin typeface="Comic Sans MS" pitchFamily="66" charset="0"/>
            </a:endParaRPr>
          </a:p>
          <a:p>
            <a:pPr algn="just">
              <a:lnSpc>
                <a:spcPct val="110000"/>
              </a:lnSpc>
            </a:pPr>
            <a:endParaRPr lang="tr-TR" sz="1600" dirty="0" smtClean="0">
              <a:latin typeface="Comic Sans MS" pitchFamily="66" charset="0"/>
            </a:endParaRPr>
          </a:p>
          <a:p>
            <a:pPr algn="just">
              <a:lnSpc>
                <a:spcPct val="110000"/>
              </a:lnSpc>
            </a:pPr>
            <a:r>
              <a:rPr lang="en-US" sz="1600" dirty="0" err="1" smtClean="0">
                <a:latin typeface="Comic Sans MS" pitchFamily="66" charset="0"/>
              </a:rPr>
              <a:t>Düşük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basınç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altında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ve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düşük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debide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damlalar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biçiminde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toprak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yüzeyine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verilen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su</a:t>
            </a:r>
            <a:r>
              <a:rPr lang="en-US" sz="1600" dirty="0">
                <a:latin typeface="Comic Sans MS" pitchFamily="66" charset="0"/>
              </a:rPr>
              <a:t>, </a:t>
            </a:r>
            <a:r>
              <a:rPr lang="en-US" sz="1600" dirty="0" err="1">
                <a:latin typeface="Comic Sans MS" pitchFamily="66" charset="0"/>
              </a:rPr>
              <a:t>buradan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infıltrasyonla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toprak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içerisine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girer</a:t>
            </a:r>
            <a:r>
              <a:rPr lang="en-US" sz="1600" dirty="0">
                <a:latin typeface="Comic Sans MS" pitchFamily="66" charset="0"/>
              </a:rPr>
              <a:t>, </a:t>
            </a:r>
            <a:r>
              <a:rPr lang="en-US" sz="1600" dirty="0" err="1">
                <a:latin typeface="Comic Sans MS" pitchFamily="66" charset="0"/>
              </a:rPr>
              <a:t>yerçekimi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ve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kapillar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kuvvetlerin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etkisi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ile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dağılır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ve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bitki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kılcal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köklerinin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geliştiği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toprak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hacmi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ıslatılır</a:t>
            </a:r>
            <a:r>
              <a:rPr lang="en-US" sz="1600" dirty="0" smtClean="0">
                <a:latin typeface="Comic Sans MS" pitchFamily="66" charset="0"/>
              </a:rPr>
              <a:t>.</a:t>
            </a:r>
            <a:endParaRPr lang="tr-TR" sz="1600" dirty="0" smtClean="0">
              <a:latin typeface="Comic Sans MS" pitchFamily="66" charset="0"/>
            </a:endParaRPr>
          </a:p>
          <a:p>
            <a:pPr algn="just">
              <a:lnSpc>
                <a:spcPct val="110000"/>
              </a:lnSpc>
            </a:pPr>
            <a:endParaRPr lang="tr-TR" sz="1600" dirty="0" smtClean="0">
              <a:solidFill>
                <a:srgbClr val="000099"/>
              </a:solidFill>
            </a:endParaRPr>
          </a:p>
          <a:p>
            <a:pPr>
              <a:lnSpc>
                <a:spcPct val="110000"/>
              </a:lnSpc>
            </a:pPr>
            <a:endParaRPr lang="en-US" sz="1600" dirty="0"/>
          </a:p>
        </p:txBody>
      </p:sp>
      <p:pic>
        <p:nvPicPr>
          <p:cNvPr id="187397" name="Picture 5" descr="drip irrig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29190" y="214290"/>
            <a:ext cx="4071966" cy="3000396"/>
          </a:xfrm>
          <a:noFill/>
          <a:ln/>
        </p:spPr>
      </p:pic>
      <p:pic>
        <p:nvPicPr>
          <p:cNvPr id="120833" name="Picture 1" descr="G:\sulama resimm\sprinkler irrig\toprak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357562"/>
            <a:ext cx="5191134" cy="3357586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5572164" y="3500438"/>
            <a:ext cx="3428992" cy="2749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dirty="0" smtClean="0"/>
              <a:t> </a:t>
            </a:r>
            <a:r>
              <a:rPr lang="en-US" sz="1600" dirty="0" err="1" smtClean="0">
                <a:latin typeface="Comic Sans MS" pitchFamily="66" charset="0"/>
              </a:rPr>
              <a:t>Genellikle</a:t>
            </a:r>
            <a:r>
              <a:rPr lang="en-US" sz="1600" dirty="0" smtClean="0">
                <a:latin typeface="Comic Sans MS" pitchFamily="66" charset="0"/>
              </a:rPr>
              <a:t>, </a:t>
            </a:r>
            <a:r>
              <a:rPr lang="en-US" sz="1600" dirty="0" err="1" smtClean="0">
                <a:latin typeface="Comic Sans MS" pitchFamily="66" charset="0"/>
              </a:rPr>
              <a:t>bitki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sıraları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boyunca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ıslak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şerit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elde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edilir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ve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sıralar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arasında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ıslatılmayan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kuru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alan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kalır</a:t>
            </a:r>
            <a:r>
              <a:rPr lang="en-US" sz="1600" dirty="0" smtClean="0">
                <a:latin typeface="Comic Sans MS" pitchFamily="66" charset="0"/>
              </a:rPr>
              <a:t>. </a:t>
            </a:r>
            <a:endParaRPr lang="tr-TR" sz="1600" dirty="0" smtClean="0">
              <a:latin typeface="Comic Sans MS" pitchFamily="66" charset="0"/>
            </a:endParaRPr>
          </a:p>
          <a:p>
            <a:pPr algn="just">
              <a:lnSpc>
                <a:spcPct val="110000"/>
              </a:lnSpc>
            </a:pPr>
            <a:endParaRPr lang="tr-TR" sz="1100" dirty="0" smtClean="0">
              <a:latin typeface="Comic Sans MS" pitchFamily="66" charset="0"/>
            </a:endParaRPr>
          </a:p>
          <a:p>
            <a:pPr algn="just">
              <a:lnSpc>
                <a:spcPct val="110000"/>
              </a:lnSpc>
            </a:pPr>
            <a:r>
              <a:rPr lang="en-US" sz="1600" dirty="0" err="1" smtClean="0">
                <a:latin typeface="Comic Sans MS" pitchFamily="66" charset="0"/>
              </a:rPr>
              <a:t>İyi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bir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tasarım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ve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uygulama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ile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derine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sızma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ya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da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yüzey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akışı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söz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konusu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olmaz</a:t>
            </a:r>
            <a:r>
              <a:rPr lang="en-US" sz="1600" dirty="0" smtClean="0">
                <a:latin typeface="Comic Sans MS" pitchFamily="66" charset="0"/>
              </a:rPr>
              <a:t>. </a:t>
            </a:r>
            <a:r>
              <a:rPr lang="en-US" sz="1600" dirty="0" err="1" smtClean="0">
                <a:latin typeface="Comic Sans MS" pitchFamily="66" charset="0"/>
              </a:rPr>
              <a:t>Böylece</a:t>
            </a:r>
            <a:r>
              <a:rPr lang="en-US" sz="1600" dirty="0" smtClean="0">
                <a:latin typeface="Comic Sans MS" pitchFamily="66" charset="0"/>
              </a:rPr>
              <a:t>, </a:t>
            </a:r>
            <a:r>
              <a:rPr lang="en-US" sz="1600" dirty="0" err="1" smtClean="0">
                <a:latin typeface="Comic Sans MS" pitchFamily="66" charset="0"/>
              </a:rPr>
              <a:t>mevcut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su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kaynağından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etkin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biçimde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yararlanılır</a:t>
            </a:r>
            <a:r>
              <a:rPr lang="en-US" sz="1600" dirty="0" smtClean="0">
                <a:latin typeface="Comic Sans MS" pitchFamily="66" charset="0"/>
              </a:rPr>
              <a:t>.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7" name="Rectangle 7"/>
          <p:cNvSpPr>
            <a:spLocks noChangeArrowheads="1"/>
          </p:cNvSpPr>
          <p:nvPr/>
        </p:nvSpPr>
        <p:spPr bwMode="auto">
          <a:xfrm>
            <a:off x="1857356" y="333375"/>
            <a:ext cx="5500726" cy="59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+mj-lt"/>
                <a:cs typeface="Calibri" pitchFamily="34" charset="0"/>
              </a:rPr>
              <a:t>D</a:t>
            </a:r>
            <a:r>
              <a:rPr lang="tr-TR" sz="3200" b="1" dirty="0" err="1">
                <a:solidFill>
                  <a:srgbClr val="FFFF00"/>
                </a:solidFill>
                <a:latin typeface="+mj-lt"/>
                <a:cs typeface="Calibri" pitchFamily="34" charset="0"/>
              </a:rPr>
              <a:t>amla</a:t>
            </a:r>
            <a:r>
              <a:rPr lang="en-US" sz="3200" b="1" dirty="0">
                <a:solidFill>
                  <a:srgbClr val="FFFF00"/>
                </a:solidFill>
                <a:latin typeface="+mj-lt"/>
                <a:cs typeface="Calibri" pitchFamily="34" charset="0"/>
              </a:rPr>
              <a:t> S</a:t>
            </a:r>
            <a:r>
              <a:rPr lang="tr-TR" sz="3200" b="1" dirty="0">
                <a:solidFill>
                  <a:srgbClr val="FFFF00"/>
                </a:solidFill>
                <a:latin typeface="+mj-lt"/>
                <a:cs typeface="Calibri" pitchFamily="34" charset="0"/>
              </a:rPr>
              <a:t>ulama </a:t>
            </a:r>
            <a:r>
              <a:rPr lang="en-US" sz="3200" b="1" dirty="0">
                <a:solidFill>
                  <a:srgbClr val="FFFF00"/>
                </a:solidFill>
                <a:latin typeface="+mj-lt"/>
                <a:cs typeface="Calibri" pitchFamily="34" charset="0"/>
              </a:rPr>
              <a:t>Y</a:t>
            </a:r>
            <a:r>
              <a:rPr lang="tr-TR" sz="3200" b="1" dirty="0" err="1">
                <a:solidFill>
                  <a:srgbClr val="FFFF00"/>
                </a:solidFill>
                <a:latin typeface="+mj-lt"/>
                <a:cs typeface="Calibri" pitchFamily="34" charset="0"/>
              </a:rPr>
              <a:t>öntemi</a:t>
            </a:r>
            <a:endParaRPr lang="en-US" sz="3200" b="1" dirty="0">
              <a:solidFill>
                <a:srgbClr val="FFFF00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117761" name="Picture 1" descr="C:\Users\dragon\Desktop\Irrigation-picture\sulamaaa\drip%20system%20layout.jpg"/>
          <p:cNvPicPr>
            <a:picLocks noChangeAspect="1" noChangeArrowheads="1"/>
          </p:cNvPicPr>
          <p:nvPr/>
        </p:nvPicPr>
        <p:blipFill>
          <a:blip r:embed="rId2" cstate="print"/>
          <a:srcRect b="13158"/>
          <a:stretch>
            <a:fillRect/>
          </a:stretch>
        </p:blipFill>
        <p:spPr bwMode="auto">
          <a:xfrm>
            <a:off x="36076" y="1000108"/>
            <a:ext cx="9107956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DB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604250" cy="5519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215900"/>
            <a:ext cx="385603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" y="3660775"/>
            <a:ext cx="378460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4071938"/>
            <a:ext cx="521493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4214810" y="214291"/>
            <a:ext cx="4572000" cy="373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b="1" dirty="0" smtClean="0">
                <a:latin typeface="Century Schoolbook" pitchFamily="18" charset="0"/>
              </a:rPr>
              <a:t>Bu amaçla çok iyi bir sulama programı geliştirilmelidir. Sulama programı denildiğinde, belirli bir bölge, bitki, toprak vb etmenler dikkate alınarak 3 temel sorunun yanıtlanması anlaşılmaktadır. Bunlar;</a:t>
            </a:r>
          </a:p>
          <a:p>
            <a:pPr algn="just">
              <a:lnSpc>
                <a:spcPct val="80000"/>
              </a:lnSpc>
              <a:defRPr/>
            </a:pPr>
            <a:endParaRPr lang="tr-TR" sz="800" b="1" dirty="0" smtClean="0">
              <a:solidFill>
                <a:schemeClr val="accent2"/>
              </a:solidFill>
              <a:latin typeface="Century Schoolbook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tr-TR" b="1" dirty="0" smtClean="0">
                <a:solidFill>
                  <a:schemeClr val="accent2"/>
                </a:solidFill>
                <a:latin typeface="Century Schoolbook" pitchFamily="18" charset="0"/>
              </a:rPr>
              <a:t>    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         - </a:t>
            </a:r>
            <a:r>
              <a:rPr lang="tr-T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Hangi Yöntem?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         - Ne Zaman? 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         - </a:t>
            </a:r>
            <a:r>
              <a:rPr lang="tr-TR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NeKadar</a:t>
            </a:r>
            <a:r>
              <a:rPr lang="tr-T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?       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sorularıdır</a:t>
            </a:r>
            <a:r>
              <a:rPr lang="tr-TR" sz="2000" b="1" dirty="0" smtClean="0">
                <a:latin typeface="Century Schoolbook" pitchFamily="18" charset="0"/>
              </a:rPr>
              <a:t>.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G:\sulama resimm\sprinkler irrig\calif-drip-grapew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-24"/>
            <a:ext cx="4800600" cy="3429000"/>
          </a:xfrm>
          <a:prstGeom prst="rect">
            <a:avLst/>
          </a:prstGeom>
          <a:noFill/>
        </p:spPr>
      </p:pic>
      <p:pic>
        <p:nvPicPr>
          <p:cNvPr id="117763" name="Picture 3" descr="G:\sulama resimm\sprinkler irrig\drip-grap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4" y="3714752"/>
            <a:ext cx="4800600" cy="2857520"/>
          </a:xfrm>
          <a:prstGeom prst="rect">
            <a:avLst/>
          </a:prstGeom>
          <a:noFill/>
        </p:spPr>
      </p:pic>
      <p:pic>
        <p:nvPicPr>
          <p:cNvPr id="117764" name="Picture 4" descr="G:\sulama resimm\sprinkler irrig\drip-grap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42" y="571480"/>
            <a:ext cx="3643314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908" y="728650"/>
            <a:ext cx="5786478" cy="914400"/>
          </a:xfrm>
        </p:spPr>
        <p:txBody>
          <a:bodyPr/>
          <a:lstStyle/>
          <a:p>
            <a:pPr algn="ctr"/>
            <a:r>
              <a:rPr lang="en-US" sz="3400" b="1" dirty="0">
                <a:solidFill>
                  <a:srgbClr val="FFFF00"/>
                </a:solidFill>
              </a:rPr>
              <a:t>DAMLA SULAMA YÖNTEMİNİN ÜSTÜNLÜKLERİ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-285784" y="2214554"/>
            <a:ext cx="5607059" cy="1714512"/>
          </a:xfrm>
        </p:spPr>
        <p:txBody>
          <a:bodyPr/>
          <a:lstStyle/>
          <a:p>
            <a:pPr marL="363538" indent="-363538" algn="just">
              <a:lnSpc>
                <a:spcPct val="120000"/>
              </a:lnSpc>
              <a:buFont typeface="Wingdings" pitchFamily="2" charset="2"/>
              <a:buNone/>
            </a:pPr>
            <a:r>
              <a:rPr lang="tr-TR" sz="2800" dirty="0">
                <a:solidFill>
                  <a:srgbClr val="000099"/>
                </a:solidFill>
              </a:rPr>
              <a:t>	</a:t>
            </a:r>
            <a:r>
              <a:rPr lang="en-US" sz="2000" dirty="0" smtClean="0">
                <a:solidFill>
                  <a:schemeClr val="hlink"/>
                </a:solidFill>
              </a:rPr>
              <a:t>1</a:t>
            </a:r>
            <a:r>
              <a:rPr lang="en-US" sz="2000" dirty="0">
                <a:solidFill>
                  <a:schemeClr val="hlink"/>
                </a:solidFill>
              </a:rPr>
              <a:t>)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tr-TR" sz="2000" dirty="0"/>
              <a:t>Arazinin yalnızca belirli bir bölümü </a:t>
            </a:r>
            <a:r>
              <a:rPr lang="tr-TR" sz="2000" dirty="0" smtClean="0"/>
              <a:t>  	ıslatılacağından </a:t>
            </a:r>
            <a:r>
              <a:rPr lang="tr-TR" sz="2000" dirty="0"/>
              <a:t>sulama suyu ihtiyacı azdır </a:t>
            </a:r>
            <a:r>
              <a:rPr lang="tr-TR" sz="2000" dirty="0" smtClean="0"/>
              <a:t>	ve </a:t>
            </a:r>
            <a:r>
              <a:rPr lang="tr-TR" sz="2000" dirty="0">
                <a:solidFill>
                  <a:srgbClr val="FF0000"/>
                </a:solidFill>
              </a:rPr>
              <a:t>kısıtlı su kaynağı </a:t>
            </a:r>
            <a:r>
              <a:rPr lang="tr-TR" sz="2000" dirty="0"/>
              <a:t>koşullarında </a:t>
            </a:r>
            <a:r>
              <a:rPr lang="tr-TR" sz="2000" dirty="0">
                <a:solidFill>
                  <a:srgbClr val="FF0000"/>
                </a:solidFill>
              </a:rPr>
              <a:t>geniş alan </a:t>
            </a:r>
            <a:r>
              <a:rPr lang="tr-TR" sz="2000" dirty="0" smtClean="0"/>
              <a:t>	sulanır.</a:t>
            </a:r>
            <a:endParaRPr lang="tr-TR" sz="2000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42844" y="4357694"/>
            <a:ext cx="546418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63538" algn="just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tr-TR" sz="2000" dirty="0">
                <a:solidFill>
                  <a:schemeClr val="hlink"/>
                </a:solidFill>
              </a:rPr>
              <a:t>2)</a:t>
            </a:r>
            <a:r>
              <a:rPr lang="tr-TR" sz="2000" dirty="0">
                <a:solidFill>
                  <a:srgbClr val="000099"/>
                </a:solidFill>
              </a:rPr>
              <a:t> </a:t>
            </a:r>
            <a:r>
              <a:rPr lang="tr-TR" sz="2000" dirty="0"/>
              <a:t>Toprağın ıslatılan yüzeyi bitki tarafından gölgelendiğinden toprak yüzeyinden olan </a:t>
            </a:r>
            <a:r>
              <a:rPr lang="tr-TR" sz="2000" dirty="0">
                <a:solidFill>
                  <a:srgbClr val="FF0000"/>
                </a:solidFill>
              </a:rPr>
              <a:t>buharlaşma</a:t>
            </a:r>
            <a:r>
              <a:rPr lang="tr-TR" sz="2000" dirty="0"/>
              <a:t>, dolayısıyla bitki su tüketimi </a:t>
            </a:r>
            <a:r>
              <a:rPr lang="tr-TR" sz="2000" dirty="0">
                <a:solidFill>
                  <a:srgbClr val="FF0000"/>
                </a:solidFill>
              </a:rPr>
              <a:t>daha az</a:t>
            </a:r>
            <a:r>
              <a:rPr lang="tr-TR" sz="2000" dirty="0"/>
              <a:t> olur.</a:t>
            </a:r>
          </a:p>
        </p:txBody>
      </p:sp>
      <p:pic>
        <p:nvPicPr>
          <p:cNvPr id="5" name="Picture 1" descr="G:\sulama resimm\sprinkler irrig\drip and st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71480"/>
            <a:ext cx="3429024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714743" y="404813"/>
            <a:ext cx="4918081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63538" algn="just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tr-TR" sz="2000" dirty="0">
                <a:solidFill>
                  <a:schemeClr val="hlink"/>
                </a:solidFill>
              </a:rPr>
              <a:t>3)</a:t>
            </a:r>
            <a:r>
              <a:rPr lang="tr-TR" sz="2000" dirty="0">
                <a:solidFill>
                  <a:srgbClr val="000099"/>
                </a:solidFill>
              </a:rPr>
              <a:t> </a:t>
            </a:r>
            <a:r>
              <a:rPr lang="tr-TR" sz="2000" dirty="0"/>
              <a:t>Bitki kök bölgesinde devamlı ve düşük gerilimle tutulan bir nem ortamı sağlandığında bitki topraktan suyu fazla enerji harcamadan alır. Bu ise </a:t>
            </a:r>
            <a:r>
              <a:rPr lang="tr-TR" sz="2000" dirty="0">
                <a:solidFill>
                  <a:srgbClr val="FFFF00"/>
                </a:solidFill>
              </a:rPr>
              <a:t>ürün artışını </a:t>
            </a:r>
            <a:r>
              <a:rPr lang="tr-TR" sz="2000" dirty="0"/>
              <a:t>sağlayan önemli faktörlerden biridir.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idx="1"/>
          </p:nvPr>
        </p:nvSpPr>
        <p:spPr>
          <a:xfrm>
            <a:off x="3786182" y="2987684"/>
            <a:ext cx="4981582" cy="1727200"/>
          </a:xfrm>
          <a:noFill/>
          <a:ln/>
        </p:spPr>
        <p:txBody>
          <a:bodyPr>
            <a:normAutofit fontScale="92500" lnSpcReduction="20000"/>
          </a:bodyPr>
          <a:lstStyle/>
          <a:p>
            <a:pPr marL="363538" indent="-363538" algn="just">
              <a:lnSpc>
                <a:spcPct val="160000"/>
              </a:lnSpc>
              <a:buFont typeface="Wingdings" pitchFamily="2" charset="2"/>
              <a:buNone/>
            </a:pPr>
            <a:r>
              <a:rPr lang="tr-TR" sz="2000" dirty="0">
                <a:solidFill>
                  <a:schemeClr val="hlink"/>
                </a:solidFill>
              </a:rPr>
              <a:t>4)</a:t>
            </a:r>
            <a:r>
              <a:rPr lang="tr-TR" sz="2000" dirty="0">
                <a:solidFill>
                  <a:srgbClr val="000099"/>
                </a:solidFill>
              </a:rPr>
              <a:t> </a:t>
            </a:r>
            <a:r>
              <a:rPr lang="tr-TR" sz="2000" dirty="0">
                <a:solidFill>
                  <a:srgbClr val="FFFF00"/>
                </a:solidFill>
              </a:rPr>
              <a:t>Bitki besin maddeleri </a:t>
            </a:r>
            <a:r>
              <a:rPr lang="tr-TR" sz="2000" dirty="0"/>
              <a:t>bitkinin ihtiyaç duyduğu zamanda sulama suyu ile birlikte yalnızca bitki köklerinin geliştiği ortama verilir ve gübreden daha üst düzeyde yararlanılır.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714744" y="4846657"/>
            <a:ext cx="476726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9263" indent="-449263" algn="just" defTabSz="623888">
              <a:lnSpc>
                <a:spcPct val="17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tr-TR" sz="2000" dirty="0">
                <a:solidFill>
                  <a:schemeClr val="hlink"/>
                </a:solidFill>
              </a:rPr>
              <a:t>5)</a:t>
            </a:r>
            <a:r>
              <a:rPr lang="tr-TR" sz="2000" dirty="0">
                <a:solidFill>
                  <a:srgbClr val="000099"/>
                </a:solidFill>
              </a:rPr>
              <a:t>  </a:t>
            </a:r>
            <a:r>
              <a:rPr lang="tr-TR" sz="2000" dirty="0"/>
              <a:t>Toprakta bulunan tuzlar ıslak şeridin çeperine doğru itilir, dolayısıyla </a:t>
            </a:r>
            <a:r>
              <a:rPr lang="tr-TR" sz="2000" dirty="0">
                <a:solidFill>
                  <a:srgbClr val="FFFF00"/>
                </a:solidFill>
              </a:rPr>
              <a:t>tuzlu topraklarda emniyetli tarım </a:t>
            </a:r>
            <a:r>
              <a:rPr lang="tr-TR" sz="2000" dirty="0"/>
              <a:t>yapılabilir.</a:t>
            </a:r>
          </a:p>
          <a:p>
            <a:pPr marL="449263" indent="-449263" algn="just" defTabSz="623888">
              <a:lnSpc>
                <a:spcPct val="17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2000" dirty="0">
              <a:solidFill>
                <a:srgbClr val="000099"/>
              </a:solidFill>
            </a:endParaRPr>
          </a:p>
          <a:p>
            <a:pPr marL="449263" indent="-449263" algn="just" defTabSz="623888">
              <a:lnSpc>
                <a:spcPct val="17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000" dirty="0">
              <a:solidFill>
                <a:srgbClr val="000099"/>
              </a:solidFill>
            </a:endParaRPr>
          </a:p>
        </p:txBody>
      </p:sp>
      <p:pic>
        <p:nvPicPr>
          <p:cNvPr id="5" name="Picture 1" descr="G:\sulama resimm\sprinkler irrig\cail. imperyal walley1-cit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928670"/>
            <a:ext cx="3500462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9" grpId="0" build="p"/>
      <p:bldP spid="1127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00034" y="-71462"/>
            <a:ext cx="8229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63538" algn="just">
              <a:lnSpc>
                <a:spcPct val="17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tr-TR" sz="2000" dirty="0">
                <a:solidFill>
                  <a:schemeClr val="hlink"/>
                </a:solidFill>
              </a:rPr>
              <a:t>6)</a:t>
            </a:r>
            <a:r>
              <a:rPr lang="tr-TR" sz="2000" dirty="0">
                <a:solidFill>
                  <a:srgbClr val="000099"/>
                </a:solidFill>
              </a:rPr>
              <a:t> </a:t>
            </a:r>
            <a:r>
              <a:rPr lang="tr-TR" sz="2000" dirty="0"/>
              <a:t>Sulama suyu istenen miktarlarda ve en iyi denetimle uygulanır, </a:t>
            </a:r>
            <a:r>
              <a:rPr lang="tr-TR" sz="2000" b="1" dirty="0">
                <a:solidFill>
                  <a:srgbClr val="FFFF00"/>
                </a:solidFill>
              </a:rPr>
              <a:t>su uygulama randımanı çok yüksektir</a:t>
            </a:r>
            <a:r>
              <a:rPr lang="tr-TR" sz="2000" dirty="0">
                <a:solidFill>
                  <a:srgbClr val="FFFF00"/>
                </a:solidFill>
              </a:rPr>
              <a:t>.</a:t>
            </a:r>
            <a:r>
              <a:rPr lang="tr-TR" sz="2000" dirty="0"/>
              <a:t> İşletilmesi kolaydır ve işçilik minimum düzeydedir.</a:t>
            </a:r>
          </a:p>
          <a:p>
            <a:pPr marL="363538" indent="-363538" algn="just">
              <a:lnSpc>
                <a:spcPct val="17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tr-TR" sz="2000" dirty="0">
              <a:solidFill>
                <a:srgbClr val="000099"/>
              </a:solidFill>
            </a:endParaRPr>
          </a:p>
          <a:p>
            <a:pPr marL="363538" indent="-363538" algn="just">
              <a:lnSpc>
                <a:spcPct val="17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2000" dirty="0">
              <a:solidFill>
                <a:srgbClr val="000099"/>
              </a:solidFill>
            </a:endParaRPr>
          </a:p>
          <a:p>
            <a:pPr marL="363538" indent="-363538" algn="just">
              <a:lnSpc>
                <a:spcPct val="17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idx="1"/>
          </p:nvPr>
        </p:nvSpPr>
        <p:spPr>
          <a:xfrm>
            <a:off x="479396" y="1571612"/>
            <a:ext cx="8229600" cy="1223963"/>
          </a:xfrm>
          <a:noFill/>
          <a:ln/>
        </p:spPr>
        <p:txBody>
          <a:bodyPr/>
          <a:lstStyle/>
          <a:p>
            <a:pPr marL="363538" indent="-363538" algn="just">
              <a:lnSpc>
                <a:spcPct val="140000"/>
              </a:lnSpc>
              <a:buFont typeface="Wingdings" pitchFamily="2" charset="2"/>
              <a:buNone/>
            </a:pPr>
            <a:r>
              <a:rPr lang="tr-TR" sz="2000" dirty="0">
                <a:solidFill>
                  <a:schemeClr val="hlink"/>
                </a:solidFill>
              </a:rPr>
              <a:t>7)</a:t>
            </a:r>
            <a:r>
              <a:rPr lang="tr-TR" sz="2000" dirty="0">
                <a:solidFill>
                  <a:srgbClr val="000099"/>
                </a:solidFill>
              </a:rPr>
              <a:t> </a:t>
            </a:r>
            <a:r>
              <a:rPr lang="tr-TR" sz="2000" dirty="0"/>
              <a:t>Bitkinin toprak üstü organları ıslatılmadığından </a:t>
            </a:r>
            <a:r>
              <a:rPr lang="tr-TR" sz="2000" b="1" dirty="0">
                <a:solidFill>
                  <a:srgbClr val="FFFF00"/>
                </a:solidFill>
              </a:rPr>
              <a:t>bitki hastalıklarının gelişmesi önlenmektedir</a:t>
            </a:r>
            <a:r>
              <a:rPr lang="tr-TR" sz="2000" dirty="0"/>
              <a:t>, yabancı ot kontrolü daha kolaydır.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28596" y="2714620"/>
            <a:ext cx="8229600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63538" algn="just">
              <a:lnSpc>
                <a:spcPct val="13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tr-TR" sz="2000" dirty="0">
                <a:solidFill>
                  <a:schemeClr val="hlink"/>
                </a:solidFill>
              </a:rPr>
              <a:t>8)</a:t>
            </a:r>
            <a:r>
              <a:rPr lang="tr-TR" sz="2000" dirty="0">
                <a:solidFill>
                  <a:srgbClr val="000099"/>
                </a:solidFill>
              </a:rPr>
              <a:t> </a:t>
            </a:r>
            <a:r>
              <a:rPr lang="tr-TR" sz="2000" dirty="0"/>
              <a:t>Bitki sıraları arasında ıslatılmayan kuru alan kaldığından sulama sırasında bile bazı </a:t>
            </a:r>
            <a:r>
              <a:rPr lang="tr-TR" sz="2000" b="1" dirty="0">
                <a:solidFill>
                  <a:srgbClr val="FFFF00"/>
                </a:solidFill>
              </a:rPr>
              <a:t>tarımsal işlemler kolaylıkla </a:t>
            </a:r>
            <a:r>
              <a:rPr lang="tr-TR" sz="2000" dirty="0"/>
              <a:t>yapılabilmektedir.</a:t>
            </a:r>
          </a:p>
          <a:p>
            <a:pPr marL="363538" indent="-363538" algn="just">
              <a:lnSpc>
                <a:spcPct val="13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2000" dirty="0">
              <a:solidFill>
                <a:srgbClr val="000099"/>
              </a:solidFill>
            </a:endParaRPr>
          </a:p>
        </p:txBody>
      </p:sp>
      <p:pic>
        <p:nvPicPr>
          <p:cNvPr id="5" name="Picture 3" descr="G:\sulama resimm\sprinkler irrig\drip-gr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857628"/>
            <a:ext cx="750099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4" grpId="0" build="p"/>
      <p:bldP spid="1229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57242" y="1255723"/>
            <a:ext cx="82296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9263" indent="-449263" algn="just">
              <a:lnSpc>
                <a:spcPct val="13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tr-TR" sz="2000" dirty="0">
                <a:solidFill>
                  <a:schemeClr val="hlink"/>
                </a:solidFill>
              </a:rPr>
              <a:t>9)</a:t>
            </a:r>
            <a:r>
              <a:rPr lang="tr-TR" sz="2000" dirty="0">
                <a:solidFill>
                  <a:srgbClr val="000099"/>
                </a:solidFill>
              </a:rPr>
              <a:t> </a:t>
            </a:r>
            <a:r>
              <a:rPr lang="tr-TR" sz="2400" dirty="0"/>
              <a:t>Yağmurlama sulama yönteminde olduğu gibi </a:t>
            </a:r>
            <a:r>
              <a:rPr lang="tr-TR" sz="2400" b="1" dirty="0">
                <a:solidFill>
                  <a:srgbClr val="FFFF00"/>
                </a:solidFill>
              </a:rPr>
              <a:t>yüksek eğimli</a:t>
            </a:r>
            <a:r>
              <a:rPr lang="tr-TR" sz="2400" dirty="0"/>
              <a:t>, dalgalı, hafif bünyeli ya da </a:t>
            </a:r>
            <a:r>
              <a:rPr lang="tr-TR" sz="2400" dirty="0" err="1"/>
              <a:t>yüzlek</a:t>
            </a:r>
            <a:r>
              <a:rPr lang="tr-TR" sz="2400" dirty="0"/>
              <a:t> </a:t>
            </a:r>
            <a:r>
              <a:rPr lang="tr-TR" sz="2400" b="1" dirty="0">
                <a:solidFill>
                  <a:srgbClr val="FFFF00"/>
                </a:solidFill>
              </a:rPr>
              <a:t>topraklar da emniyetle uygulanabilir.</a:t>
            </a:r>
          </a:p>
          <a:p>
            <a:pPr marL="449263" indent="-449263" algn="just">
              <a:lnSpc>
                <a:spcPct val="13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84217" y="3344873"/>
            <a:ext cx="82296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just">
              <a:lnSpc>
                <a:spcPct val="13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tr-TR" sz="2000" dirty="0">
                <a:solidFill>
                  <a:schemeClr val="hlink"/>
                </a:solidFill>
              </a:rPr>
              <a:t>10</a:t>
            </a:r>
            <a:r>
              <a:rPr lang="tr-TR" sz="2400" dirty="0">
                <a:solidFill>
                  <a:schemeClr val="hlink"/>
                </a:solidFill>
              </a:rPr>
              <a:t>)</a:t>
            </a:r>
            <a:r>
              <a:rPr lang="tr-TR" sz="2400" dirty="0">
                <a:solidFill>
                  <a:srgbClr val="000099"/>
                </a:solidFill>
              </a:rPr>
              <a:t> </a:t>
            </a:r>
            <a:r>
              <a:rPr lang="tr-TR" sz="2400" dirty="0">
                <a:solidFill>
                  <a:srgbClr val="FFFF00"/>
                </a:solidFill>
              </a:rPr>
              <a:t>İşletme basıncı </a:t>
            </a:r>
            <a:r>
              <a:rPr lang="tr-TR" sz="2400" dirty="0"/>
              <a:t>yağmurlama sulama yöntemine oranla daha </a:t>
            </a:r>
            <a:r>
              <a:rPr lang="tr-TR" sz="2400" b="1" dirty="0">
                <a:solidFill>
                  <a:srgbClr val="FFFF00"/>
                </a:solidFill>
              </a:rPr>
              <a:t>düşüktür. Enerji masrafı azdır.</a:t>
            </a:r>
          </a:p>
          <a:p>
            <a:pPr marL="609600" indent="-609600" algn="just">
              <a:lnSpc>
                <a:spcPct val="13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24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42844" y="2584448"/>
            <a:ext cx="64294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CC3300"/>
                </a:solidFill>
                <a:latin typeface="Comic Sans MS" pitchFamily="66" charset="0"/>
              </a:rPr>
              <a:t>  </a:t>
            </a:r>
            <a:r>
              <a:rPr lang="tr-TR" sz="2800" b="1" dirty="0" smtClean="0">
                <a:solidFill>
                  <a:srgbClr val="FFFF00"/>
                </a:solidFill>
                <a:latin typeface="Comic Sans MS" pitchFamily="66" charset="0"/>
              </a:rPr>
              <a:t>Damlatıcıların tıkanması</a:t>
            </a:r>
          </a:p>
          <a:p>
            <a:endParaRPr lang="tr-TR" sz="2800" b="1" dirty="0" smtClean="0">
              <a:solidFill>
                <a:srgbClr val="CC3300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tr-TR" sz="2000" b="1" dirty="0" smtClean="0">
                <a:solidFill>
                  <a:srgbClr val="CC3300"/>
                </a:solidFill>
                <a:latin typeface="Comic Sans MS" pitchFamily="66" charset="0"/>
              </a:rPr>
              <a:t>   </a:t>
            </a:r>
            <a:r>
              <a:rPr lang="tr-TR" sz="2000" b="1" dirty="0" smtClean="0">
                <a:latin typeface="Comic Sans MS" pitchFamily="66" charset="0"/>
              </a:rPr>
              <a:t>-</a:t>
            </a:r>
            <a:r>
              <a:rPr lang="tr-TR" sz="20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tr-TR" sz="2000" b="1" dirty="0" smtClean="0">
                <a:latin typeface="Comic Sans MS" pitchFamily="66" charset="0"/>
              </a:rPr>
              <a:t>Su içerisinde kum, </a:t>
            </a:r>
            <a:r>
              <a:rPr lang="tr-TR" sz="2000" b="1" dirty="0" err="1" smtClean="0">
                <a:latin typeface="Comic Sans MS" pitchFamily="66" charset="0"/>
              </a:rPr>
              <a:t>sediment</a:t>
            </a:r>
            <a:r>
              <a:rPr lang="tr-TR" sz="2000" b="1" dirty="0" smtClean="0">
                <a:latin typeface="Comic Sans MS" pitchFamily="66" charset="0"/>
              </a:rPr>
              <a:t> yüzücü cisim</a:t>
            </a:r>
          </a:p>
          <a:p>
            <a:pPr>
              <a:buFontTx/>
              <a:buNone/>
            </a:pPr>
            <a:r>
              <a:rPr lang="tr-TR" sz="2000" b="1" dirty="0" smtClean="0">
                <a:solidFill>
                  <a:schemeClr val="accent2"/>
                </a:solidFill>
                <a:latin typeface="Comic Sans MS" pitchFamily="66" charset="0"/>
              </a:rPr>
              <a:t>     </a:t>
            </a:r>
            <a:r>
              <a:rPr lang="tr-TR" sz="2000" b="1" dirty="0" smtClean="0">
                <a:solidFill>
                  <a:srgbClr val="996633"/>
                </a:solidFill>
                <a:latin typeface="Comic Sans MS" pitchFamily="66" charset="0"/>
              </a:rPr>
              <a:t>(hidrosiklon, kum-çakıl filtre, elek filtre)</a:t>
            </a:r>
          </a:p>
          <a:p>
            <a:pPr>
              <a:buFontTx/>
              <a:buNone/>
            </a:pPr>
            <a:endParaRPr lang="tr-TR" sz="2000" b="1" dirty="0" smtClean="0">
              <a:solidFill>
                <a:srgbClr val="996633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tr-TR" sz="2000" b="1" dirty="0" smtClean="0">
                <a:solidFill>
                  <a:srgbClr val="CC3300"/>
                </a:solidFill>
                <a:latin typeface="Comic Sans MS" pitchFamily="66" charset="0"/>
              </a:rPr>
              <a:t>   </a:t>
            </a:r>
            <a:r>
              <a:rPr lang="tr-TR" sz="2000" b="1" dirty="0" smtClean="0">
                <a:latin typeface="Comic Sans MS" pitchFamily="66" charset="0"/>
              </a:rPr>
              <a:t>-</a:t>
            </a:r>
            <a:r>
              <a:rPr lang="tr-TR" sz="2000" b="1" dirty="0" smtClean="0">
                <a:solidFill>
                  <a:srgbClr val="CC3300"/>
                </a:solidFill>
                <a:latin typeface="Comic Sans MS" pitchFamily="66" charset="0"/>
              </a:rPr>
              <a:t> </a:t>
            </a:r>
            <a:r>
              <a:rPr lang="tr-TR" sz="2000" b="1" dirty="0" smtClean="0">
                <a:latin typeface="Comic Sans MS" pitchFamily="66" charset="0"/>
              </a:rPr>
              <a:t>Damlatıcılarda kimyasal madde birikimi ve</a:t>
            </a:r>
          </a:p>
          <a:p>
            <a:pPr>
              <a:buFontTx/>
              <a:buNone/>
            </a:pPr>
            <a:r>
              <a:rPr lang="tr-TR" sz="2000" b="1" dirty="0" smtClean="0">
                <a:latin typeface="Comic Sans MS" pitchFamily="66" charset="0"/>
              </a:rPr>
              <a:t>     bakteri kolonileri</a:t>
            </a:r>
          </a:p>
          <a:p>
            <a:pPr>
              <a:buFontTx/>
              <a:buNone/>
            </a:pPr>
            <a:r>
              <a:rPr lang="tr-TR" sz="2000" b="1" dirty="0" smtClean="0">
                <a:solidFill>
                  <a:schemeClr val="hlink"/>
                </a:solidFill>
                <a:latin typeface="Comic Sans MS" pitchFamily="66" charset="0"/>
              </a:rPr>
              <a:t>     </a:t>
            </a:r>
            <a:r>
              <a:rPr lang="tr-TR" sz="2000" b="1" dirty="0" smtClean="0">
                <a:solidFill>
                  <a:srgbClr val="996633"/>
                </a:solidFill>
                <a:latin typeface="Comic Sans MS" pitchFamily="66" charset="0"/>
              </a:rPr>
              <a:t>(seyreltik hidroklorik ya da </a:t>
            </a:r>
            <a:r>
              <a:rPr lang="tr-TR" sz="2000" b="1" dirty="0" err="1" smtClean="0">
                <a:solidFill>
                  <a:srgbClr val="996633"/>
                </a:solidFill>
                <a:latin typeface="Comic Sans MS" pitchFamily="66" charset="0"/>
              </a:rPr>
              <a:t>ortofosforik</a:t>
            </a:r>
            <a:r>
              <a:rPr lang="tr-TR" sz="2000" b="1" dirty="0" smtClean="0">
                <a:solidFill>
                  <a:srgbClr val="996633"/>
                </a:solidFill>
                <a:latin typeface="Comic Sans MS" pitchFamily="66" charset="0"/>
              </a:rPr>
              <a:t> asit</a:t>
            </a:r>
          </a:p>
          <a:p>
            <a:pPr>
              <a:buFontTx/>
              <a:buNone/>
            </a:pPr>
            <a:r>
              <a:rPr lang="tr-TR" sz="2000" b="1" dirty="0" smtClean="0">
                <a:solidFill>
                  <a:srgbClr val="996633"/>
                </a:solidFill>
                <a:latin typeface="Comic Sans MS" pitchFamily="66" charset="0"/>
              </a:rPr>
              <a:t>     uygulama, boru hatlarını yıkama)</a:t>
            </a:r>
            <a:endParaRPr lang="tr-TR" sz="2000" b="1" dirty="0">
              <a:solidFill>
                <a:srgbClr val="996633"/>
              </a:solidFill>
              <a:latin typeface="Comic Sans MS" pitchFamily="66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428596" y="883491"/>
            <a:ext cx="785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latin typeface="Comic Sans MS" pitchFamily="66" charset="0"/>
              </a:rPr>
              <a:t>Damla sulama yönteminin uygulanmasını kısıtlayan etmenler</a:t>
            </a:r>
            <a:endParaRPr lang="tr-TR" sz="3200" dirty="0">
              <a:latin typeface="Comic Sans MS" pitchFamily="66" charset="0"/>
            </a:endParaRPr>
          </a:p>
        </p:txBody>
      </p:sp>
      <p:pic>
        <p:nvPicPr>
          <p:cNvPr id="201730" name="Picture 2" descr="D:\Irrigation-picture\sulamaaa\258.gif"/>
          <p:cNvPicPr>
            <a:picLocks noChangeAspect="1" noChangeArrowheads="1"/>
          </p:cNvPicPr>
          <p:nvPr/>
        </p:nvPicPr>
        <p:blipFill>
          <a:blip r:embed="rId2" cstate="print"/>
          <a:srcRect t="20690" b="17241"/>
          <a:stretch>
            <a:fillRect/>
          </a:stretch>
        </p:blipFill>
        <p:spPr bwMode="auto">
          <a:xfrm>
            <a:off x="6215074" y="2071678"/>
            <a:ext cx="2857520" cy="1285884"/>
          </a:xfrm>
          <a:prstGeom prst="rect">
            <a:avLst/>
          </a:prstGeom>
          <a:noFill/>
        </p:spPr>
      </p:pic>
      <p:pic>
        <p:nvPicPr>
          <p:cNvPr id="201732" name="Picture 4" descr="D:\Irrigation-picture\sulamaaa\3-4_43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786190"/>
            <a:ext cx="2357454" cy="208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57158" y="4572008"/>
            <a:ext cx="6286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Yüksek sistem maliyeti</a:t>
            </a:r>
          </a:p>
          <a:p>
            <a:pPr>
              <a:buFontTx/>
              <a:buNone/>
            </a:pPr>
            <a:r>
              <a:rPr lang="tr-TR" b="1" dirty="0" smtClean="0">
                <a:latin typeface="Comic Sans MS" pitchFamily="66" charset="0"/>
              </a:rPr>
              <a:t>   - Uygun sistem tertibi</a:t>
            </a:r>
          </a:p>
          <a:p>
            <a:pPr>
              <a:buFontTx/>
              <a:buNone/>
            </a:pPr>
            <a:r>
              <a:rPr lang="tr-TR" b="1" dirty="0" smtClean="0">
                <a:latin typeface="Comic Sans MS" pitchFamily="66" charset="0"/>
              </a:rPr>
              <a:t>   - Mühendislik önlemleri</a:t>
            </a:r>
            <a:endParaRPr lang="tr-TR" b="1" dirty="0">
              <a:latin typeface="Comic Sans MS" pitchFamily="66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428596" y="1142984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Tuz birikimi</a:t>
            </a:r>
          </a:p>
        </p:txBody>
      </p: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4467252" y="214290"/>
            <a:ext cx="4033838" cy="3340100"/>
            <a:chOff x="1382" y="827"/>
            <a:chExt cx="2541" cy="2104"/>
          </a:xfrm>
        </p:grpSpPr>
        <p:sp>
          <p:nvSpPr>
            <p:cNvPr id="7" name="AutoShape 74"/>
            <p:cNvSpPr>
              <a:spLocks noChangeArrowheads="1"/>
            </p:cNvSpPr>
            <p:nvPr/>
          </p:nvSpPr>
          <p:spPr bwMode="auto">
            <a:xfrm>
              <a:off x="2607" y="1343"/>
              <a:ext cx="91" cy="91"/>
            </a:xfrm>
            <a:prstGeom prst="flowChartConnector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" name="Text Box 75"/>
            <p:cNvSpPr txBox="1">
              <a:spLocks noChangeArrowheads="1"/>
            </p:cNvSpPr>
            <p:nvPr/>
          </p:nvSpPr>
          <p:spPr bwMode="auto">
            <a:xfrm>
              <a:off x="3061" y="827"/>
              <a:ext cx="787" cy="38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tr-TR" sz="2400">
                  <a:latin typeface="Times New Roman" pitchFamily="18" charset="0"/>
                </a:rPr>
                <a:t>Tuz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tr-TR" sz="2400">
                  <a:latin typeface="Times New Roman" pitchFamily="18" charset="0"/>
                </a:rPr>
                <a:t>birikimi</a:t>
              </a:r>
            </a:p>
          </p:txBody>
        </p:sp>
        <p:sp>
          <p:nvSpPr>
            <p:cNvPr id="9" name="Rectangle 76"/>
            <p:cNvSpPr>
              <a:spLocks noChangeArrowheads="1"/>
            </p:cNvSpPr>
            <p:nvPr/>
          </p:nvSpPr>
          <p:spPr bwMode="auto">
            <a:xfrm>
              <a:off x="1382" y="1434"/>
              <a:ext cx="2495" cy="1497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10" name="Group 77"/>
            <p:cNvGrpSpPr>
              <a:grpSpLocks/>
            </p:cNvGrpSpPr>
            <p:nvPr/>
          </p:nvGrpSpPr>
          <p:grpSpPr bwMode="auto">
            <a:xfrm>
              <a:off x="1926" y="868"/>
              <a:ext cx="1408" cy="1776"/>
              <a:chOff x="2640" y="1824"/>
              <a:chExt cx="1056" cy="1584"/>
            </a:xfrm>
          </p:grpSpPr>
          <p:sp>
            <p:nvSpPr>
              <p:cNvPr id="101" name="AutoShape 78"/>
              <p:cNvSpPr>
                <a:spLocks noChangeArrowheads="1"/>
              </p:cNvSpPr>
              <p:nvPr/>
            </p:nvSpPr>
            <p:spPr bwMode="auto">
              <a:xfrm>
                <a:off x="2640" y="1824"/>
                <a:ext cx="1056" cy="1584"/>
              </a:xfrm>
              <a:custGeom>
                <a:avLst/>
                <a:gdLst>
                  <a:gd name="G0" fmla="+- 450 0 0"/>
                  <a:gd name="G1" fmla="+- 0 0 0"/>
                  <a:gd name="G2" fmla="+- 0 0 0"/>
                  <a:gd name="T0" fmla="*/ 0 256 1"/>
                  <a:gd name="T1" fmla="*/ 180 256 1"/>
                  <a:gd name="G3" fmla="+- 0 T0 T1"/>
                  <a:gd name="T2" fmla="*/ 0 256 1"/>
                  <a:gd name="T3" fmla="*/ 90 256 1"/>
                  <a:gd name="G4" fmla="+- 0 T2 T3"/>
                  <a:gd name="G5" fmla="*/ G4 2 1"/>
                  <a:gd name="T4" fmla="*/ 90 256 1"/>
                  <a:gd name="T5" fmla="*/ 0 256 1"/>
                  <a:gd name="G6" fmla="+- 0 T4 T5"/>
                  <a:gd name="G7" fmla="*/ G6 2 1"/>
                  <a:gd name="G8" fmla="abs 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450"/>
                  <a:gd name="G18" fmla="*/ 450 1 2"/>
                  <a:gd name="G19" fmla="+- G18 5400 0"/>
                  <a:gd name="G20" fmla="cos G19 0"/>
                  <a:gd name="G21" fmla="sin G19 0"/>
                  <a:gd name="G22" fmla="+- G20 10800 0"/>
                  <a:gd name="G23" fmla="+- G21 10800 0"/>
                  <a:gd name="G24" fmla="+- 10800 0 G20"/>
                  <a:gd name="G25" fmla="+- 450 10800 0"/>
                  <a:gd name="G26" fmla="?: G9 G17 G25"/>
                  <a:gd name="G27" fmla="?: G9 0 21600"/>
                  <a:gd name="G28" fmla="cos 10800 0"/>
                  <a:gd name="G29" fmla="sin 10800 0"/>
                  <a:gd name="G30" fmla="sin 450 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0 G34 0"/>
                  <a:gd name="G36" fmla="?: G6 G35 G31"/>
                  <a:gd name="G37" fmla="+- 21600 0 G36"/>
                  <a:gd name="G38" fmla="?: G4 0 G33"/>
                  <a:gd name="G39" fmla="?: 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21600 h 21600"/>
                  <a:gd name="T14" fmla="*/ 16425 w 21600"/>
                  <a:gd name="T15" fmla="*/ 10800 h 21600"/>
                  <a:gd name="T16" fmla="*/ 10800 w 21600"/>
                  <a:gd name="T17" fmla="*/ 11250 h 21600"/>
                  <a:gd name="T18" fmla="*/ 5175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1250" y="10800"/>
                    </a:moveTo>
                    <a:cubicBezTo>
                      <a:pt x="11250" y="11048"/>
                      <a:pt x="11048" y="11250"/>
                      <a:pt x="10800" y="11250"/>
                    </a:cubicBezTo>
                    <a:cubicBezTo>
                      <a:pt x="10551" y="11250"/>
                      <a:pt x="10350" y="11048"/>
                      <a:pt x="10350" y="10800"/>
                    </a:cubicBezTo>
                    <a:lnTo>
                      <a:pt x="0" y="10800"/>
                    </a:ln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lose/>
                  </a:path>
                </a:pathLst>
              </a:custGeom>
              <a:solidFill>
                <a:srgbClr val="A4FCFA"/>
              </a:solidFill>
              <a:ln w="12700" cap="sq">
                <a:solidFill>
                  <a:srgbClr val="A4FCFA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2" name="AutoShape 79"/>
              <p:cNvSpPr>
                <a:spLocks noChangeArrowheads="1"/>
              </p:cNvSpPr>
              <p:nvPr/>
            </p:nvSpPr>
            <p:spPr bwMode="auto">
              <a:xfrm rot="10800000">
                <a:off x="2640" y="2328"/>
                <a:ext cx="1056" cy="672"/>
              </a:xfrm>
              <a:custGeom>
                <a:avLst/>
                <a:gdLst>
                  <a:gd name="G0" fmla="+- 450 0 0"/>
                  <a:gd name="G1" fmla="+- 0 0 0"/>
                  <a:gd name="G2" fmla="+- 0 0 0"/>
                  <a:gd name="T0" fmla="*/ 0 256 1"/>
                  <a:gd name="T1" fmla="*/ 180 256 1"/>
                  <a:gd name="G3" fmla="+- 0 T0 T1"/>
                  <a:gd name="T2" fmla="*/ 0 256 1"/>
                  <a:gd name="T3" fmla="*/ 90 256 1"/>
                  <a:gd name="G4" fmla="+- 0 T2 T3"/>
                  <a:gd name="G5" fmla="*/ G4 2 1"/>
                  <a:gd name="T4" fmla="*/ 90 256 1"/>
                  <a:gd name="T5" fmla="*/ 0 256 1"/>
                  <a:gd name="G6" fmla="+- 0 T4 T5"/>
                  <a:gd name="G7" fmla="*/ G6 2 1"/>
                  <a:gd name="G8" fmla="abs 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450"/>
                  <a:gd name="G18" fmla="*/ 450 1 2"/>
                  <a:gd name="G19" fmla="+- G18 5400 0"/>
                  <a:gd name="G20" fmla="cos G19 0"/>
                  <a:gd name="G21" fmla="sin G19 0"/>
                  <a:gd name="G22" fmla="+- G20 10800 0"/>
                  <a:gd name="G23" fmla="+- G21 10800 0"/>
                  <a:gd name="G24" fmla="+- 10800 0 G20"/>
                  <a:gd name="G25" fmla="+- 450 10800 0"/>
                  <a:gd name="G26" fmla="?: G9 G17 G25"/>
                  <a:gd name="G27" fmla="?: G9 0 21600"/>
                  <a:gd name="G28" fmla="cos 10800 0"/>
                  <a:gd name="G29" fmla="sin 10800 0"/>
                  <a:gd name="G30" fmla="sin 450 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0 G34 0"/>
                  <a:gd name="G36" fmla="?: G6 G35 G31"/>
                  <a:gd name="G37" fmla="+- 21600 0 G36"/>
                  <a:gd name="G38" fmla="?: G4 0 G33"/>
                  <a:gd name="G39" fmla="?: 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21600 h 21600"/>
                  <a:gd name="T14" fmla="*/ 16425 w 21600"/>
                  <a:gd name="T15" fmla="*/ 10800 h 21600"/>
                  <a:gd name="T16" fmla="*/ 10800 w 21600"/>
                  <a:gd name="T17" fmla="*/ 11250 h 21600"/>
                  <a:gd name="T18" fmla="*/ 5175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1250" y="10800"/>
                    </a:moveTo>
                    <a:cubicBezTo>
                      <a:pt x="11250" y="11048"/>
                      <a:pt x="11048" y="11250"/>
                      <a:pt x="10800" y="11250"/>
                    </a:cubicBezTo>
                    <a:cubicBezTo>
                      <a:pt x="10551" y="11250"/>
                      <a:pt x="10350" y="11048"/>
                      <a:pt x="10350" y="10800"/>
                    </a:cubicBezTo>
                    <a:lnTo>
                      <a:pt x="0" y="10800"/>
                    </a:ln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lose/>
                  </a:path>
                </a:pathLst>
              </a:custGeom>
              <a:solidFill>
                <a:srgbClr val="A4FCFA"/>
              </a:solidFill>
              <a:ln w="12700" cap="sq">
                <a:solidFill>
                  <a:srgbClr val="A4FCFA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11" name="Group 80"/>
            <p:cNvGrpSpPr>
              <a:grpSpLocks/>
            </p:cNvGrpSpPr>
            <p:nvPr/>
          </p:nvGrpSpPr>
          <p:grpSpPr bwMode="auto">
            <a:xfrm>
              <a:off x="1382" y="2014"/>
              <a:ext cx="2541" cy="60"/>
              <a:chOff x="1680" y="2172"/>
              <a:chExt cx="2352" cy="60"/>
            </a:xfrm>
          </p:grpSpPr>
          <p:sp>
            <p:nvSpPr>
              <p:cNvPr id="44" name="Line 81"/>
              <p:cNvSpPr>
                <a:spLocks noChangeShapeType="1"/>
              </p:cNvSpPr>
              <p:nvPr/>
            </p:nvSpPr>
            <p:spPr bwMode="auto">
              <a:xfrm>
                <a:off x="1728" y="2172"/>
                <a:ext cx="230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45" name="Group 82"/>
              <p:cNvGrpSpPr>
                <a:grpSpLocks/>
              </p:cNvGrpSpPr>
              <p:nvPr/>
            </p:nvGrpSpPr>
            <p:grpSpPr bwMode="auto">
              <a:xfrm>
                <a:off x="1680" y="2172"/>
                <a:ext cx="336" cy="48"/>
                <a:chOff x="1488" y="3792"/>
                <a:chExt cx="336" cy="48"/>
              </a:xfrm>
            </p:grpSpPr>
            <p:sp>
              <p:nvSpPr>
                <p:cNvPr id="94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1488" y="3792"/>
                  <a:ext cx="48" cy="48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95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1536" y="3792"/>
                  <a:ext cx="48" cy="48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96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1584" y="3792"/>
                  <a:ext cx="48" cy="48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grpSp>
              <p:nvGrpSpPr>
                <p:cNvPr id="97" name="Group 86"/>
                <p:cNvGrpSpPr>
                  <a:grpSpLocks/>
                </p:cNvGrpSpPr>
                <p:nvPr/>
              </p:nvGrpSpPr>
              <p:grpSpPr bwMode="auto">
                <a:xfrm>
                  <a:off x="1680" y="3792"/>
                  <a:ext cx="144" cy="48"/>
                  <a:chOff x="2352" y="4032"/>
                  <a:chExt cx="144" cy="48"/>
                </a:xfrm>
              </p:grpSpPr>
              <p:sp>
                <p:nvSpPr>
                  <p:cNvPr id="98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4032"/>
                    <a:ext cx="48" cy="48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99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4032"/>
                    <a:ext cx="48" cy="48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100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4032"/>
                    <a:ext cx="48" cy="48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46" name="Group 90"/>
              <p:cNvGrpSpPr>
                <a:grpSpLocks/>
              </p:cNvGrpSpPr>
              <p:nvPr/>
            </p:nvGrpSpPr>
            <p:grpSpPr bwMode="auto">
              <a:xfrm>
                <a:off x="2016" y="2172"/>
                <a:ext cx="336" cy="48"/>
                <a:chOff x="1488" y="3792"/>
                <a:chExt cx="336" cy="48"/>
              </a:xfrm>
            </p:grpSpPr>
            <p:sp>
              <p:nvSpPr>
                <p:cNvPr id="87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1488" y="3792"/>
                  <a:ext cx="48" cy="48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88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1536" y="3792"/>
                  <a:ext cx="48" cy="48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89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1584" y="3792"/>
                  <a:ext cx="48" cy="48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grpSp>
              <p:nvGrpSpPr>
                <p:cNvPr id="90" name="Group 94"/>
                <p:cNvGrpSpPr>
                  <a:grpSpLocks/>
                </p:cNvGrpSpPr>
                <p:nvPr/>
              </p:nvGrpSpPr>
              <p:grpSpPr bwMode="auto">
                <a:xfrm>
                  <a:off x="1680" y="3792"/>
                  <a:ext cx="144" cy="48"/>
                  <a:chOff x="2352" y="4032"/>
                  <a:chExt cx="144" cy="48"/>
                </a:xfrm>
              </p:grpSpPr>
              <p:sp>
                <p:nvSpPr>
                  <p:cNvPr id="91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4032"/>
                    <a:ext cx="48" cy="48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92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4032"/>
                    <a:ext cx="48" cy="48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93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4032"/>
                    <a:ext cx="48" cy="48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47" name="Group 98"/>
              <p:cNvGrpSpPr>
                <a:grpSpLocks/>
              </p:cNvGrpSpPr>
              <p:nvPr/>
            </p:nvGrpSpPr>
            <p:grpSpPr bwMode="auto">
              <a:xfrm>
                <a:off x="2352" y="2184"/>
                <a:ext cx="336" cy="48"/>
                <a:chOff x="1488" y="3792"/>
                <a:chExt cx="336" cy="48"/>
              </a:xfrm>
            </p:grpSpPr>
            <p:sp>
              <p:nvSpPr>
                <p:cNvPr id="80" name="Line 99"/>
                <p:cNvSpPr>
                  <a:spLocks noChangeShapeType="1"/>
                </p:cNvSpPr>
                <p:nvPr/>
              </p:nvSpPr>
              <p:spPr bwMode="auto">
                <a:xfrm flipH="1">
                  <a:off x="1488" y="3792"/>
                  <a:ext cx="48" cy="48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81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1536" y="3792"/>
                  <a:ext cx="48" cy="48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82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1584" y="3792"/>
                  <a:ext cx="48" cy="48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grpSp>
              <p:nvGrpSpPr>
                <p:cNvPr id="83" name="Group 102"/>
                <p:cNvGrpSpPr>
                  <a:grpSpLocks/>
                </p:cNvGrpSpPr>
                <p:nvPr/>
              </p:nvGrpSpPr>
              <p:grpSpPr bwMode="auto">
                <a:xfrm>
                  <a:off x="1680" y="3792"/>
                  <a:ext cx="144" cy="48"/>
                  <a:chOff x="2352" y="4032"/>
                  <a:chExt cx="144" cy="48"/>
                </a:xfrm>
              </p:grpSpPr>
              <p:sp>
                <p:nvSpPr>
                  <p:cNvPr id="84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4032"/>
                    <a:ext cx="48" cy="48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85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4032"/>
                    <a:ext cx="48" cy="48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86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4032"/>
                    <a:ext cx="48" cy="48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48" name="Group 106"/>
              <p:cNvGrpSpPr>
                <a:grpSpLocks/>
              </p:cNvGrpSpPr>
              <p:nvPr/>
            </p:nvGrpSpPr>
            <p:grpSpPr bwMode="auto">
              <a:xfrm>
                <a:off x="2688" y="2184"/>
                <a:ext cx="336" cy="48"/>
                <a:chOff x="1488" y="3792"/>
                <a:chExt cx="336" cy="48"/>
              </a:xfrm>
            </p:grpSpPr>
            <p:sp>
              <p:nvSpPr>
                <p:cNvPr id="73" name="Line 107"/>
                <p:cNvSpPr>
                  <a:spLocks noChangeShapeType="1"/>
                </p:cNvSpPr>
                <p:nvPr/>
              </p:nvSpPr>
              <p:spPr bwMode="auto">
                <a:xfrm flipH="1">
                  <a:off x="1488" y="3792"/>
                  <a:ext cx="48" cy="48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74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1536" y="3792"/>
                  <a:ext cx="48" cy="48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75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1584" y="3792"/>
                  <a:ext cx="48" cy="48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grpSp>
              <p:nvGrpSpPr>
                <p:cNvPr id="76" name="Group 110"/>
                <p:cNvGrpSpPr>
                  <a:grpSpLocks/>
                </p:cNvGrpSpPr>
                <p:nvPr/>
              </p:nvGrpSpPr>
              <p:grpSpPr bwMode="auto">
                <a:xfrm>
                  <a:off x="1680" y="3792"/>
                  <a:ext cx="144" cy="48"/>
                  <a:chOff x="2352" y="4032"/>
                  <a:chExt cx="144" cy="48"/>
                </a:xfrm>
              </p:grpSpPr>
              <p:sp>
                <p:nvSpPr>
                  <p:cNvPr id="77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4032"/>
                    <a:ext cx="48" cy="48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78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4032"/>
                    <a:ext cx="48" cy="48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79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4032"/>
                    <a:ext cx="48" cy="48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49" name="Group 114"/>
              <p:cNvGrpSpPr>
                <a:grpSpLocks/>
              </p:cNvGrpSpPr>
              <p:nvPr/>
            </p:nvGrpSpPr>
            <p:grpSpPr bwMode="auto">
              <a:xfrm>
                <a:off x="3024" y="2172"/>
                <a:ext cx="336" cy="48"/>
                <a:chOff x="1488" y="3792"/>
                <a:chExt cx="336" cy="48"/>
              </a:xfrm>
            </p:grpSpPr>
            <p:sp>
              <p:nvSpPr>
                <p:cNvPr id="66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1488" y="3792"/>
                  <a:ext cx="48" cy="48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67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1536" y="3792"/>
                  <a:ext cx="48" cy="48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68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1584" y="3792"/>
                  <a:ext cx="48" cy="48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grpSp>
              <p:nvGrpSpPr>
                <p:cNvPr id="69" name="Group 118"/>
                <p:cNvGrpSpPr>
                  <a:grpSpLocks/>
                </p:cNvGrpSpPr>
                <p:nvPr/>
              </p:nvGrpSpPr>
              <p:grpSpPr bwMode="auto">
                <a:xfrm>
                  <a:off x="1680" y="3792"/>
                  <a:ext cx="144" cy="48"/>
                  <a:chOff x="2352" y="4032"/>
                  <a:chExt cx="144" cy="48"/>
                </a:xfrm>
              </p:grpSpPr>
              <p:sp>
                <p:nvSpPr>
                  <p:cNvPr id="70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4032"/>
                    <a:ext cx="48" cy="48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71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4032"/>
                    <a:ext cx="48" cy="48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72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4032"/>
                    <a:ext cx="48" cy="48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50" name="Group 122"/>
              <p:cNvGrpSpPr>
                <a:grpSpLocks/>
              </p:cNvGrpSpPr>
              <p:nvPr/>
            </p:nvGrpSpPr>
            <p:grpSpPr bwMode="auto">
              <a:xfrm>
                <a:off x="3360" y="2172"/>
                <a:ext cx="336" cy="48"/>
                <a:chOff x="1488" y="3792"/>
                <a:chExt cx="336" cy="48"/>
              </a:xfrm>
            </p:grpSpPr>
            <p:sp>
              <p:nvSpPr>
                <p:cNvPr id="59" name="Line 123"/>
                <p:cNvSpPr>
                  <a:spLocks noChangeShapeType="1"/>
                </p:cNvSpPr>
                <p:nvPr/>
              </p:nvSpPr>
              <p:spPr bwMode="auto">
                <a:xfrm flipH="1">
                  <a:off x="1488" y="3792"/>
                  <a:ext cx="48" cy="48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60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1536" y="3792"/>
                  <a:ext cx="48" cy="48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61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1584" y="3792"/>
                  <a:ext cx="48" cy="48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grpSp>
              <p:nvGrpSpPr>
                <p:cNvPr id="62" name="Group 126"/>
                <p:cNvGrpSpPr>
                  <a:grpSpLocks/>
                </p:cNvGrpSpPr>
                <p:nvPr/>
              </p:nvGrpSpPr>
              <p:grpSpPr bwMode="auto">
                <a:xfrm>
                  <a:off x="1680" y="3792"/>
                  <a:ext cx="144" cy="48"/>
                  <a:chOff x="2352" y="4032"/>
                  <a:chExt cx="144" cy="48"/>
                </a:xfrm>
              </p:grpSpPr>
              <p:sp>
                <p:nvSpPr>
                  <p:cNvPr id="63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4032"/>
                    <a:ext cx="48" cy="48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64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4032"/>
                    <a:ext cx="48" cy="48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65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4032"/>
                    <a:ext cx="48" cy="48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51" name="Group 130"/>
              <p:cNvGrpSpPr>
                <a:grpSpLocks/>
              </p:cNvGrpSpPr>
              <p:nvPr/>
            </p:nvGrpSpPr>
            <p:grpSpPr bwMode="auto">
              <a:xfrm>
                <a:off x="3696" y="2172"/>
                <a:ext cx="336" cy="48"/>
                <a:chOff x="1488" y="3792"/>
                <a:chExt cx="336" cy="48"/>
              </a:xfrm>
            </p:grpSpPr>
            <p:sp>
              <p:nvSpPr>
                <p:cNvPr id="52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1488" y="3792"/>
                  <a:ext cx="48" cy="48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53" name="Line 132"/>
                <p:cNvSpPr>
                  <a:spLocks noChangeShapeType="1"/>
                </p:cNvSpPr>
                <p:nvPr/>
              </p:nvSpPr>
              <p:spPr bwMode="auto">
                <a:xfrm flipH="1">
                  <a:off x="1536" y="3792"/>
                  <a:ext cx="48" cy="48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54" name="Line 133"/>
                <p:cNvSpPr>
                  <a:spLocks noChangeShapeType="1"/>
                </p:cNvSpPr>
                <p:nvPr/>
              </p:nvSpPr>
              <p:spPr bwMode="auto">
                <a:xfrm flipH="1">
                  <a:off x="1584" y="3792"/>
                  <a:ext cx="48" cy="48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grpSp>
              <p:nvGrpSpPr>
                <p:cNvPr id="55" name="Group 134"/>
                <p:cNvGrpSpPr>
                  <a:grpSpLocks/>
                </p:cNvGrpSpPr>
                <p:nvPr/>
              </p:nvGrpSpPr>
              <p:grpSpPr bwMode="auto">
                <a:xfrm>
                  <a:off x="1680" y="3792"/>
                  <a:ext cx="144" cy="48"/>
                  <a:chOff x="2352" y="4032"/>
                  <a:chExt cx="144" cy="48"/>
                </a:xfrm>
              </p:grpSpPr>
              <p:sp>
                <p:nvSpPr>
                  <p:cNvPr id="56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4032"/>
                    <a:ext cx="48" cy="48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57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4032"/>
                    <a:ext cx="48" cy="48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58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4032"/>
                    <a:ext cx="48" cy="48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</p:grpSp>
          </p:grpSp>
        </p:grpSp>
        <p:sp>
          <p:nvSpPr>
            <p:cNvPr id="12" name="Line 138"/>
            <p:cNvSpPr>
              <a:spLocks noChangeShapeType="1"/>
            </p:cNvSpPr>
            <p:nvPr/>
          </p:nvSpPr>
          <p:spPr bwMode="auto">
            <a:xfrm rot="2124217" flipH="1">
              <a:off x="3242" y="1126"/>
              <a:ext cx="46" cy="317"/>
            </a:xfrm>
            <a:prstGeom prst="line">
              <a:avLst/>
            </a:prstGeom>
            <a:noFill/>
            <a:ln w="3175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3" name="Oval 139"/>
            <p:cNvSpPr>
              <a:spLocks noChangeArrowheads="1"/>
            </p:cNvSpPr>
            <p:nvPr/>
          </p:nvSpPr>
          <p:spPr bwMode="auto">
            <a:xfrm>
              <a:off x="2154" y="1434"/>
              <a:ext cx="952" cy="1134"/>
            </a:xfrm>
            <a:prstGeom prst="ellipse">
              <a:avLst/>
            </a:prstGeom>
            <a:solidFill>
              <a:srgbClr val="A4FCFA"/>
            </a:solidFill>
            <a:ln w="12700">
              <a:solidFill>
                <a:srgbClr val="A4FCFA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" name="Oval 140"/>
            <p:cNvSpPr>
              <a:spLocks noChangeArrowheads="1"/>
            </p:cNvSpPr>
            <p:nvPr/>
          </p:nvSpPr>
          <p:spPr bwMode="auto">
            <a:xfrm>
              <a:off x="2356" y="1444"/>
              <a:ext cx="576" cy="907"/>
            </a:xfrm>
            <a:prstGeom prst="ellipse">
              <a:avLst/>
            </a:prstGeom>
            <a:solidFill>
              <a:srgbClr val="A4FCFA"/>
            </a:solidFill>
            <a:ln w="12700">
              <a:solidFill>
                <a:srgbClr val="A4FCFA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5" name="Oval 141"/>
            <p:cNvSpPr>
              <a:spLocks noChangeArrowheads="1"/>
            </p:cNvSpPr>
            <p:nvPr/>
          </p:nvSpPr>
          <p:spPr bwMode="auto">
            <a:xfrm>
              <a:off x="2515" y="1434"/>
              <a:ext cx="273" cy="576"/>
            </a:xfrm>
            <a:prstGeom prst="ellipse">
              <a:avLst/>
            </a:prstGeom>
            <a:solidFill>
              <a:srgbClr val="A4FCFA"/>
            </a:solidFill>
            <a:ln w="12700">
              <a:solidFill>
                <a:srgbClr val="A4FCFA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6" name="Arc 142"/>
            <p:cNvSpPr>
              <a:spLocks/>
            </p:cNvSpPr>
            <p:nvPr/>
          </p:nvSpPr>
          <p:spPr bwMode="auto">
            <a:xfrm rot="10800000">
              <a:off x="2692" y="1584"/>
              <a:ext cx="537" cy="5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122"/>
                <a:gd name="T1" fmla="*/ 0 h 21600"/>
                <a:gd name="T2" fmla="*/ 20122 w 20122"/>
                <a:gd name="T3" fmla="*/ 13747 h 21600"/>
                <a:gd name="T4" fmla="*/ 0 w 2012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22" h="21600" fill="none" extrusionOk="0">
                  <a:moveTo>
                    <a:pt x="-1" y="0"/>
                  </a:moveTo>
                  <a:cubicBezTo>
                    <a:pt x="8898" y="0"/>
                    <a:pt x="16886" y="5457"/>
                    <a:pt x="20121" y="13747"/>
                  </a:cubicBezTo>
                </a:path>
                <a:path w="20122" h="21600" stroke="0" extrusionOk="0">
                  <a:moveTo>
                    <a:pt x="-1" y="0"/>
                  </a:moveTo>
                  <a:cubicBezTo>
                    <a:pt x="8898" y="0"/>
                    <a:pt x="16886" y="5457"/>
                    <a:pt x="20121" y="1374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">
              <a:solidFill>
                <a:schemeClr val="tx2">
                  <a:lumMod val="25000"/>
                </a:schemeClr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tr-TR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7" name="Arc 143"/>
            <p:cNvSpPr>
              <a:spLocks/>
            </p:cNvSpPr>
            <p:nvPr/>
          </p:nvSpPr>
          <p:spPr bwMode="auto">
            <a:xfrm rot="5400000">
              <a:off x="1994" y="1728"/>
              <a:ext cx="470" cy="5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946"/>
                <a:gd name="T1" fmla="*/ 0 h 21600"/>
                <a:gd name="T2" fmla="*/ 20946 w 20946"/>
                <a:gd name="T3" fmla="*/ 16327 h 21600"/>
                <a:gd name="T4" fmla="*/ 0 w 209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46" h="21600" fill="none" extrusionOk="0">
                  <a:moveTo>
                    <a:pt x="-1" y="0"/>
                  </a:moveTo>
                  <a:cubicBezTo>
                    <a:pt x="9898" y="0"/>
                    <a:pt x="18530" y="6728"/>
                    <a:pt x="20946" y="16326"/>
                  </a:cubicBezTo>
                </a:path>
                <a:path w="20946" h="21600" stroke="0" extrusionOk="0">
                  <a:moveTo>
                    <a:pt x="-1" y="0"/>
                  </a:moveTo>
                  <a:cubicBezTo>
                    <a:pt x="9898" y="0"/>
                    <a:pt x="18530" y="6728"/>
                    <a:pt x="20946" y="1632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">
              <a:solidFill>
                <a:schemeClr val="tx2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8" name="Arc 144"/>
            <p:cNvSpPr>
              <a:spLocks/>
            </p:cNvSpPr>
            <p:nvPr/>
          </p:nvSpPr>
          <p:spPr bwMode="auto">
            <a:xfrm rot="8731667">
              <a:off x="2789" y="1480"/>
              <a:ext cx="326" cy="32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">
              <a:solidFill>
                <a:schemeClr val="tx2">
                  <a:lumMod val="25000"/>
                </a:schemeClr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tr-TR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19" name="Arc 145"/>
            <p:cNvSpPr>
              <a:spLocks/>
            </p:cNvSpPr>
            <p:nvPr/>
          </p:nvSpPr>
          <p:spPr bwMode="auto">
            <a:xfrm rot="6298610">
              <a:off x="2100" y="1525"/>
              <a:ext cx="326" cy="32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">
              <a:solidFill>
                <a:schemeClr val="tx2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20" name="Line 146"/>
            <p:cNvSpPr>
              <a:spLocks noChangeShapeType="1"/>
            </p:cNvSpPr>
            <p:nvPr/>
          </p:nvSpPr>
          <p:spPr bwMode="auto">
            <a:xfrm>
              <a:off x="2608" y="1888"/>
              <a:ext cx="0" cy="544"/>
            </a:xfrm>
            <a:prstGeom prst="line">
              <a:avLst/>
            </a:prstGeom>
            <a:noFill/>
            <a:ln w="6350">
              <a:solidFill>
                <a:schemeClr val="tx2">
                  <a:lumMod val="25000"/>
                </a:schemeClr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tr-TR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21" name="Oval 147"/>
            <p:cNvSpPr>
              <a:spLocks noChangeArrowheads="1"/>
            </p:cNvSpPr>
            <p:nvPr/>
          </p:nvSpPr>
          <p:spPr bwMode="auto">
            <a:xfrm>
              <a:off x="2381" y="1434"/>
              <a:ext cx="45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2" name="Oval 148"/>
            <p:cNvSpPr>
              <a:spLocks noChangeArrowheads="1"/>
            </p:cNvSpPr>
            <p:nvPr/>
          </p:nvSpPr>
          <p:spPr bwMode="auto">
            <a:xfrm>
              <a:off x="2790" y="1434"/>
              <a:ext cx="45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" name="Oval 149"/>
            <p:cNvSpPr>
              <a:spLocks noChangeArrowheads="1"/>
            </p:cNvSpPr>
            <p:nvPr/>
          </p:nvSpPr>
          <p:spPr bwMode="auto">
            <a:xfrm>
              <a:off x="2291" y="1434"/>
              <a:ext cx="45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" name="Oval 150"/>
            <p:cNvSpPr>
              <a:spLocks noChangeArrowheads="1"/>
            </p:cNvSpPr>
            <p:nvPr/>
          </p:nvSpPr>
          <p:spPr bwMode="auto">
            <a:xfrm>
              <a:off x="2200" y="1434"/>
              <a:ext cx="45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5" name="Oval 151"/>
            <p:cNvSpPr>
              <a:spLocks noChangeArrowheads="1"/>
            </p:cNvSpPr>
            <p:nvPr/>
          </p:nvSpPr>
          <p:spPr bwMode="auto">
            <a:xfrm>
              <a:off x="2109" y="1434"/>
              <a:ext cx="45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6" name="Oval 152"/>
            <p:cNvSpPr>
              <a:spLocks noChangeArrowheads="1"/>
            </p:cNvSpPr>
            <p:nvPr/>
          </p:nvSpPr>
          <p:spPr bwMode="auto">
            <a:xfrm>
              <a:off x="3243" y="1570"/>
              <a:ext cx="45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7" name="Oval 153"/>
            <p:cNvSpPr>
              <a:spLocks noChangeArrowheads="1"/>
            </p:cNvSpPr>
            <p:nvPr/>
          </p:nvSpPr>
          <p:spPr bwMode="auto">
            <a:xfrm>
              <a:off x="2880" y="1434"/>
              <a:ext cx="45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8" name="Oval 154"/>
            <p:cNvSpPr>
              <a:spLocks noChangeArrowheads="1"/>
            </p:cNvSpPr>
            <p:nvPr/>
          </p:nvSpPr>
          <p:spPr bwMode="auto">
            <a:xfrm>
              <a:off x="2085" y="1504"/>
              <a:ext cx="45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9" name="Oval 155"/>
            <p:cNvSpPr>
              <a:spLocks noChangeArrowheads="1"/>
            </p:cNvSpPr>
            <p:nvPr/>
          </p:nvSpPr>
          <p:spPr bwMode="auto">
            <a:xfrm>
              <a:off x="2155" y="1480"/>
              <a:ext cx="45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0" name="Oval 156"/>
            <p:cNvSpPr>
              <a:spLocks noChangeArrowheads="1"/>
            </p:cNvSpPr>
            <p:nvPr/>
          </p:nvSpPr>
          <p:spPr bwMode="auto">
            <a:xfrm>
              <a:off x="2019" y="1434"/>
              <a:ext cx="45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1" name="Oval 157"/>
            <p:cNvSpPr>
              <a:spLocks noChangeArrowheads="1"/>
            </p:cNvSpPr>
            <p:nvPr/>
          </p:nvSpPr>
          <p:spPr bwMode="auto">
            <a:xfrm>
              <a:off x="3153" y="1434"/>
              <a:ext cx="45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2" name="Oval 158"/>
            <p:cNvSpPr>
              <a:spLocks noChangeArrowheads="1"/>
            </p:cNvSpPr>
            <p:nvPr/>
          </p:nvSpPr>
          <p:spPr bwMode="auto">
            <a:xfrm>
              <a:off x="3062" y="1434"/>
              <a:ext cx="45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3" name="Oval 159"/>
            <p:cNvSpPr>
              <a:spLocks noChangeArrowheads="1"/>
            </p:cNvSpPr>
            <p:nvPr/>
          </p:nvSpPr>
          <p:spPr bwMode="auto">
            <a:xfrm>
              <a:off x="2971" y="1434"/>
              <a:ext cx="45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4" name="Oval 160"/>
            <p:cNvSpPr>
              <a:spLocks noChangeArrowheads="1"/>
            </p:cNvSpPr>
            <p:nvPr/>
          </p:nvSpPr>
          <p:spPr bwMode="auto">
            <a:xfrm>
              <a:off x="1973" y="1570"/>
              <a:ext cx="45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5" name="Oval 161"/>
            <p:cNvSpPr>
              <a:spLocks noChangeArrowheads="1"/>
            </p:cNvSpPr>
            <p:nvPr/>
          </p:nvSpPr>
          <p:spPr bwMode="auto">
            <a:xfrm>
              <a:off x="2019" y="1513"/>
              <a:ext cx="45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6" name="Oval 162"/>
            <p:cNvSpPr>
              <a:spLocks noChangeArrowheads="1"/>
            </p:cNvSpPr>
            <p:nvPr/>
          </p:nvSpPr>
          <p:spPr bwMode="auto">
            <a:xfrm>
              <a:off x="1940" y="1513"/>
              <a:ext cx="45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7" name="Oval 163"/>
            <p:cNvSpPr>
              <a:spLocks noChangeArrowheads="1"/>
            </p:cNvSpPr>
            <p:nvPr/>
          </p:nvSpPr>
          <p:spPr bwMode="auto">
            <a:xfrm>
              <a:off x="1928" y="1434"/>
              <a:ext cx="45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" name="Oval 164"/>
            <p:cNvSpPr>
              <a:spLocks noChangeArrowheads="1"/>
            </p:cNvSpPr>
            <p:nvPr/>
          </p:nvSpPr>
          <p:spPr bwMode="auto">
            <a:xfrm>
              <a:off x="3016" y="1706"/>
              <a:ext cx="45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9" name="Oval 165"/>
            <p:cNvSpPr>
              <a:spLocks noChangeArrowheads="1"/>
            </p:cNvSpPr>
            <p:nvPr/>
          </p:nvSpPr>
          <p:spPr bwMode="auto">
            <a:xfrm>
              <a:off x="3016" y="1480"/>
              <a:ext cx="45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0" name="Oval 166"/>
            <p:cNvSpPr>
              <a:spLocks noChangeArrowheads="1"/>
            </p:cNvSpPr>
            <p:nvPr/>
          </p:nvSpPr>
          <p:spPr bwMode="auto">
            <a:xfrm>
              <a:off x="3243" y="1434"/>
              <a:ext cx="45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1" name="Oval 167"/>
            <p:cNvSpPr>
              <a:spLocks noChangeArrowheads="1"/>
            </p:cNvSpPr>
            <p:nvPr/>
          </p:nvSpPr>
          <p:spPr bwMode="auto">
            <a:xfrm>
              <a:off x="3152" y="1534"/>
              <a:ext cx="45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2" name="Oval 168"/>
            <p:cNvSpPr>
              <a:spLocks noChangeArrowheads="1"/>
            </p:cNvSpPr>
            <p:nvPr/>
          </p:nvSpPr>
          <p:spPr bwMode="auto">
            <a:xfrm>
              <a:off x="3198" y="1492"/>
              <a:ext cx="45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3" name="Oval 169"/>
            <p:cNvSpPr>
              <a:spLocks noChangeArrowheads="1"/>
            </p:cNvSpPr>
            <p:nvPr/>
          </p:nvSpPr>
          <p:spPr bwMode="auto">
            <a:xfrm>
              <a:off x="3095" y="1492"/>
              <a:ext cx="45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DAMLA 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SULAMA YÖNTEMİNİN UYGULANACAĞI KOŞULLAR</a:t>
            </a:r>
            <a:r>
              <a:rPr lang="en-US" sz="2400" dirty="0">
                <a:solidFill>
                  <a:srgbClr val="FFFF00"/>
                </a:solidFill>
              </a:rPr>
              <a:t/>
            </a:r>
            <a:br>
              <a:rPr lang="en-US" sz="2400" dirty="0">
                <a:solidFill>
                  <a:srgbClr val="FFFF00"/>
                </a:solidFill>
              </a:rPr>
            </a:b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30374"/>
            <a:ext cx="8229600" cy="525621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b="1" dirty="0" err="1">
                <a:solidFill>
                  <a:srgbClr val="FFFF00"/>
                </a:solidFill>
                <a:latin typeface="Comic Sans MS" pitchFamily="66" charset="0"/>
              </a:rPr>
              <a:t>Toprak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66" charset="0"/>
              </a:rPr>
              <a:t>Özellikleri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: </a:t>
            </a:r>
            <a:endParaRPr lang="tr-TR" sz="2400" dirty="0">
              <a:solidFill>
                <a:srgbClr val="FFFF00"/>
              </a:solidFill>
              <a:latin typeface="Comic Sans MS" pitchFamily="66" charset="0"/>
            </a:endParaRPr>
          </a:p>
          <a:p>
            <a:pPr algn="just">
              <a:buFont typeface="Wingdings" pitchFamily="2" charset="2"/>
              <a:buNone/>
            </a:pPr>
            <a:r>
              <a:rPr lang="tr-TR" sz="2800" dirty="0">
                <a:solidFill>
                  <a:srgbClr val="000099"/>
                </a:solidFill>
              </a:rPr>
              <a:t>   </a:t>
            </a:r>
            <a:r>
              <a:rPr lang="en-US" sz="2800" dirty="0" err="1"/>
              <a:t>Damla</a:t>
            </a:r>
            <a:r>
              <a:rPr lang="en-US" sz="2800" dirty="0"/>
              <a:t> </a:t>
            </a:r>
            <a:r>
              <a:rPr lang="en-US" sz="2800" dirty="0" err="1"/>
              <a:t>sulama</a:t>
            </a:r>
            <a:r>
              <a:rPr lang="en-US" sz="2800" dirty="0"/>
              <a:t> </a:t>
            </a:r>
            <a:r>
              <a:rPr lang="en-US" sz="2800" dirty="0" err="1"/>
              <a:t>yöntemi</a:t>
            </a:r>
            <a:r>
              <a:rPr lang="en-US" sz="2800" dirty="0"/>
              <a:t>, </a:t>
            </a:r>
            <a:r>
              <a:rPr lang="en-US" sz="2800" dirty="0" err="1"/>
              <a:t>kumlu</a:t>
            </a:r>
            <a:r>
              <a:rPr lang="en-US" sz="2800" dirty="0"/>
              <a:t> </a:t>
            </a:r>
            <a:r>
              <a:rPr lang="en-US" sz="2800" dirty="0" err="1"/>
              <a:t>topraklardan</a:t>
            </a:r>
            <a:r>
              <a:rPr lang="en-US" sz="2800" dirty="0"/>
              <a:t>, </a:t>
            </a:r>
            <a:r>
              <a:rPr lang="en-US" sz="2800" dirty="0" err="1"/>
              <a:t>killi</a:t>
            </a:r>
            <a:r>
              <a:rPr lang="en-US" sz="2800" dirty="0"/>
              <a:t> </a:t>
            </a:r>
            <a:r>
              <a:rPr lang="en-US" sz="2800" dirty="0" err="1"/>
              <a:t>topraklara</a:t>
            </a:r>
            <a:r>
              <a:rPr lang="en-US" sz="2800" dirty="0"/>
              <a:t> </a:t>
            </a:r>
            <a:r>
              <a:rPr lang="en-US" sz="2800" dirty="0" err="1"/>
              <a:t>kadar</a:t>
            </a:r>
            <a:r>
              <a:rPr lang="en-US" sz="2800" dirty="0"/>
              <a:t>, her </a:t>
            </a:r>
            <a:r>
              <a:rPr lang="en-US" sz="2800" dirty="0" err="1"/>
              <a:t>türlü</a:t>
            </a:r>
            <a:r>
              <a:rPr lang="en-US" sz="2800" dirty="0"/>
              <a:t> </a:t>
            </a:r>
            <a:r>
              <a:rPr lang="en-US" sz="2800" dirty="0" err="1"/>
              <a:t>toprak</a:t>
            </a:r>
            <a:r>
              <a:rPr lang="en-US" sz="2800" dirty="0"/>
              <a:t> </a:t>
            </a:r>
            <a:r>
              <a:rPr lang="en-US" sz="2800" dirty="0" err="1"/>
              <a:t>bünye</a:t>
            </a:r>
            <a:r>
              <a:rPr lang="en-US" sz="2800" dirty="0"/>
              <a:t> </a:t>
            </a:r>
            <a:r>
              <a:rPr lang="en-US" sz="2800" dirty="0" err="1"/>
              <a:t>sınıfında</a:t>
            </a:r>
            <a:r>
              <a:rPr lang="en-US" sz="2800" dirty="0"/>
              <a:t>, </a:t>
            </a:r>
            <a:r>
              <a:rPr lang="en-US" sz="2800" dirty="0" err="1"/>
              <a:t>taban</a:t>
            </a:r>
            <a:r>
              <a:rPr lang="en-US" sz="2800" dirty="0"/>
              <a:t> </a:t>
            </a:r>
            <a:r>
              <a:rPr lang="en-US" sz="2800" dirty="0" err="1"/>
              <a:t>suyu</a:t>
            </a:r>
            <a:r>
              <a:rPr lang="en-US" sz="2800" dirty="0"/>
              <a:t> </a:t>
            </a:r>
            <a:r>
              <a:rPr lang="en-US" sz="2800" dirty="0" err="1"/>
              <a:t>ya</a:t>
            </a:r>
            <a:r>
              <a:rPr lang="en-US" sz="2800" dirty="0"/>
              <a:t> </a:t>
            </a:r>
            <a:r>
              <a:rPr lang="en-US" sz="2800" dirty="0" err="1"/>
              <a:t>da</a:t>
            </a:r>
            <a:r>
              <a:rPr lang="en-US" sz="2800" dirty="0"/>
              <a:t> </a:t>
            </a:r>
            <a:r>
              <a:rPr lang="en-US" sz="2800" dirty="0" err="1"/>
              <a:t>geçirimsiz</a:t>
            </a:r>
            <a:r>
              <a:rPr lang="en-US" sz="2800" dirty="0"/>
              <a:t> </a:t>
            </a:r>
            <a:r>
              <a:rPr lang="en-US" sz="2800" dirty="0" err="1"/>
              <a:t>katmanın</a:t>
            </a:r>
            <a:r>
              <a:rPr lang="en-US" sz="2800" dirty="0"/>
              <a:t> </a:t>
            </a:r>
            <a:r>
              <a:rPr lang="en-US" sz="2800" dirty="0" err="1"/>
              <a:t>yakında</a:t>
            </a:r>
            <a:r>
              <a:rPr lang="en-US" sz="2800" dirty="0"/>
              <a:t> </a:t>
            </a:r>
            <a:r>
              <a:rPr lang="en-US" sz="2800" dirty="0" err="1"/>
              <a:t>olduğu</a:t>
            </a:r>
            <a:r>
              <a:rPr lang="en-US" sz="2800" dirty="0"/>
              <a:t> </a:t>
            </a:r>
            <a:r>
              <a:rPr lang="en-US" sz="2800" dirty="0" err="1"/>
              <a:t>yüzlek</a:t>
            </a:r>
            <a:r>
              <a:rPr lang="en-US" sz="2800" dirty="0"/>
              <a:t> </a:t>
            </a:r>
            <a:r>
              <a:rPr lang="en-US" sz="2800" dirty="0" err="1"/>
              <a:t>topraklarda</a:t>
            </a:r>
            <a:r>
              <a:rPr lang="en-US" sz="2800" dirty="0"/>
              <a:t>, </a:t>
            </a:r>
            <a:r>
              <a:rPr lang="en-US" sz="2800" dirty="0" err="1"/>
              <a:t>tuzlu</a:t>
            </a:r>
            <a:r>
              <a:rPr lang="en-US" sz="2800" dirty="0"/>
              <a:t> </a:t>
            </a:r>
            <a:r>
              <a:rPr lang="en-US" sz="2800" dirty="0" err="1" smtClean="0"/>
              <a:t>topraklarda</a:t>
            </a:r>
            <a:r>
              <a:rPr lang="tr-TR" sz="2800" dirty="0" smtClean="0"/>
              <a:t> uygulanabilmektedir.</a:t>
            </a:r>
          </a:p>
          <a:p>
            <a:pPr algn="just">
              <a:buFont typeface="Wingdings" pitchFamily="2" charset="2"/>
              <a:buNone/>
            </a:pPr>
            <a:endParaRPr lang="en-US" sz="2000" dirty="0">
              <a:solidFill>
                <a:srgbClr val="000099"/>
              </a:solidFill>
            </a:endParaRPr>
          </a:p>
          <a:p>
            <a:pPr algn="just"/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Top</a:t>
            </a:r>
            <a:r>
              <a:rPr lang="tr-TR" sz="2400" b="1" dirty="0" err="1" smtClean="0">
                <a:solidFill>
                  <a:srgbClr val="FFFF00"/>
                </a:solidFill>
                <a:latin typeface="Comic Sans MS" pitchFamily="66" charset="0"/>
              </a:rPr>
              <a:t>oğrafya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66" charset="0"/>
              </a:rPr>
              <a:t>Özellikleri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: </a:t>
            </a:r>
            <a:endParaRPr lang="tr-TR" sz="2400" dirty="0">
              <a:solidFill>
                <a:srgbClr val="FFFF00"/>
              </a:solidFill>
              <a:latin typeface="Comic Sans MS" pitchFamily="66" charset="0"/>
            </a:endParaRPr>
          </a:p>
          <a:p>
            <a:pPr algn="just">
              <a:buFont typeface="Wingdings" pitchFamily="2" charset="2"/>
              <a:buNone/>
            </a:pPr>
            <a:r>
              <a:rPr lang="tr-TR" sz="2800" dirty="0">
                <a:solidFill>
                  <a:srgbClr val="000099"/>
                </a:solidFill>
              </a:rPr>
              <a:t>   </a:t>
            </a:r>
            <a:r>
              <a:rPr lang="tr-TR" sz="2800" dirty="0"/>
              <a:t>Y</a:t>
            </a:r>
            <a:r>
              <a:rPr lang="en-US" sz="2800" dirty="0" err="1"/>
              <a:t>üksek</a:t>
            </a:r>
            <a:r>
              <a:rPr lang="en-US" sz="2800" dirty="0"/>
              <a:t> </a:t>
            </a:r>
            <a:r>
              <a:rPr lang="en-US" sz="2800" dirty="0" err="1"/>
              <a:t>eğimli</a:t>
            </a:r>
            <a:r>
              <a:rPr lang="en-US" sz="2800" dirty="0"/>
              <a:t> </a:t>
            </a:r>
            <a:r>
              <a:rPr lang="en-US" sz="2800" dirty="0" err="1"/>
              <a:t>arazide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dalgalı</a:t>
            </a:r>
            <a:r>
              <a:rPr lang="en-US" sz="2800" dirty="0"/>
              <a:t> </a:t>
            </a:r>
            <a:r>
              <a:rPr lang="en-US" sz="2800" dirty="0" err="1"/>
              <a:t>topografyada</a:t>
            </a:r>
            <a:r>
              <a:rPr lang="en-US" sz="2800" dirty="0"/>
              <a:t> </a:t>
            </a:r>
            <a:r>
              <a:rPr lang="en-US" sz="2800" dirty="0" err="1"/>
              <a:t>uygulanabilir</a:t>
            </a:r>
            <a:r>
              <a:rPr lang="en-US" sz="2800" dirty="0"/>
              <a:t>. </a:t>
            </a:r>
            <a:r>
              <a:rPr lang="en-US" sz="2800" dirty="0" err="1"/>
              <a:t>Ancak</a:t>
            </a:r>
            <a:r>
              <a:rPr lang="en-US" sz="2800" dirty="0"/>
              <a:t>, </a:t>
            </a:r>
            <a:r>
              <a:rPr lang="en-US" sz="2800" dirty="0" err="1"/>
              <a:t>sulanacak</a:t>
            </a:r>
            <a:r>
              <a:rPr lang="en-US" sz="2800" dirty="0"/>
              <a:t> </a:t>
            </a:r>
            <a:r>
              <a:rPr lang="en-US" sz="2800" dirty="0" err="1"/>
              <a:t>arazinin</a:t>
            </a:r>
            <a:r>
              <a:rPr lang="en-US" sz="2800" dirty="0"/>
              <a:t> </a:t>
            </a:r>
            <a:r>
              <a:rPr lang="en-US" sz="2800" dirty="0" err="1" smtClean="0"/>
              <a:t>topograf</a:t>
            </a:r>
            <a:r>
              <a:rPr lang="tr-TR" sz="2800" dirty="0" smtClean="0"/>
              <a:t>i</a:t>
            </a:r>
            <a:r>
              <a:rPr lang="en-US" sz="2800" dirty="0" smtClean="0"/>
              <a:t>k </a:t>
            </a:r>
            <a:r>
              <a:rPr lang="en-US" sz="2800" dirty="0" err="1"/>
              <a:t>koşullarına</a:t>
            </a:r>
            <a:r>
              <a:rPr lang="en-US" sz="2800" dirty="0"/>
              <a:t> </a:t>
            </a:r>
            <a:r>
              <a:rPr lang="en-US" sz="2800" dirty="0" err="1"/>
              <a:t>uygun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tertibinin</a:t>
            </a:r>
            <a:r>
              <a:rPr lang="en-US" sz="2800" dirty="0"/>
              <a:t> </a:t>
            </a:r>
            <a:r>
              <a:rPr lang="en-US" sz="2800" dirty="0" err="1"/>
              <a:t>yapılması</a:t>
            </a:r>
            <a:r>
              <a:rPr lang="en-US" sz="2800" dirty="0"/>
              <a:t> </a:t>
            </a:r>
            <a:r>
              <a:rPr lang="en-US" sz="2800" dirty="0" err="1"/>
              <a:t>gerekir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60408"/>
            <a:ext cx="8229600" cy="579755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en-US" sz="2600" b="1" dirty="0" err="1">
                <a:solidFill>
                  <a:srgbClr val="FFFF00"/>
                </a:solidFill>
                <a:latin typeface="Comic Sans MS" pitchFamily="66" charset="0"/>
              </a:rPr>
              <a:t>Bitki</a:t>
            </a:r>
            <a:r>
              <a:rPr lang="en-US" sz="26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Comic Sans MS" pitchFamily="66" charset="0"/>
              </a:rPr>
              <a:t>özellikleri</a:t>
            </a:r>
            <a:r>
              <a:rPr lang="en-US" sz="26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600" dirty="0">
                <a:solidFill>
                  <a:srgbClr val="FFFF00"/>
                </a:solidFill>
                <a:latin typeface="Comic Sans MS" pitchFamily="66" charset="0"/>
              </a:rPr>
              <a:t>: </a:t>
            </a:r>
            <a:endParaRPr lang="tr-TR" sz="26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just">
              <a:lnSpc>
                <a:spcPct val="110000"/>
              </a:lnSpc>
            </a:pPr>
            <a:endParaRPr lang="tr-TR" sz="2400" dirty="0">
              <a:latin typeface="Comic Sans MS" pitchFamily="66" charset="0"/>
            </a:endParaRPr>
          </a:p>
          <a:p>
            <a:pPr algn="just">
              <a:lnSpc>
                <a:spcPct val="110000"/>
              </a:lnSpc>
            </a:pPr>
            <a:r>
              <a:rPr lang="en-US" sz="2400" dirty="0" err="1">
                <a:latin typeface="Comic Sans MS" pitchFamily="66" charset="0"/>
              </a:rPr>
              <a:t>Damla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sulama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yöntemi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genel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olarak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hububat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ile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çayır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mera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bitkileri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dışında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tüm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tarla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bahçe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bitkilerinin</a:t>
            </a:r>
            <a:r>
              <a:rPr lang="tr-TR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sulanmasında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kullanılabilir</a:t>
            </a:r>
            <a:r>
              <a:rPr lang="en-US" sz="2400" dirty="0">
                <a:latin typeface="Comic Sans MS" pitchFamily="66" charset="0"/>
              </a:rPr>
              <a:t>. </a:t>
            </a:r>
            <a:r>
              <a:rPr lang="en-US" sz="2400" dirty="0" err="1">
                <a:latin typeface="Comic Sans MS" pitchFamily="66" charset="0"/>
              </a:rPr>
              <a:t>Ancak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yüksek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sistem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maliyeti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nedeniyle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66" charset="0"/>
              </a:rPr>
              <a:t>bazı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66" charset="0"/>
              </a:rPr>
              <a:t>tarla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66" charset="0"/>
              </a:rPr>
              <a:t>bitkilerinin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66" charset="0"/>
              </a:rPr>
              <a:t>damla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66" charset="0"/>
              </a:rPr>
              <a:t>yöntemiyle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66" charset="0"/>
              </a:rPr>
              <a:t>sulanması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66" charset="0"/>
              </a:rPr>
              <a:t>ekonomik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66" charset="0"/>
              </a:rPr>
              <a:t>olmayabilir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. </a:t>
            </a:r>
            <a:endParaRPr lang="tr-TR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just">
              <a:lnSpc>
                <a:spcPct val="110000"/>
              </a:lnSpc>
            </a:pPr>
            <a:endParaRPr lang="tr-TR" sz="2400" dirty="0" smtClean="0">
              <a:latin typeface="Comic Sans MS" pitchFamily="66" charset="0"/>
            </a:endParaRPr>
          </a:p>
          <a:p>
            <a:pPr algn="just">
              <a:lnSpc>
                <a:spcPct val="110000"/>
              </a:lnSpc>
            </a:pPr>
            <a:r>
              <a:rPr lang="en-US" sz="2400" dirty="0" err="1" smtClean="0">
                <a:latin typeface="Comic Sans MS" pitchFamily="66" charset="0"/>
              </a:rPr>
              <a:t>Yöntem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66" charset="0"/>
              </a:rPr>
              <a:t>özellikle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topraktaki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nem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eksikliğine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duyarlı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olan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66" charset="0"/>
              </a:rPr>
              <a:t>pazar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66" charset="0"/>
              </a:rPr>
              <a:t>değeri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66" charset="0"/>
              </a:rPr>
              <a:t>yüksek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ürün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elde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edilen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66" charset="0"/>
              </a:rPr>
              <a:t>sebzeler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66" charset="0"/>
              </a:rPr>
              <a:t>bağ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66" charset="0"/>
              </a:rPr>
              <a:t>meyve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66" charset="0"/>
              </a:rPr>
              <a:t>ağaçları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66" charset="0"/>
              </a:rPr>
              <a:t>örtü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66" charset="0"/>
              </a:rPr>
              <a:t>altında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66" charset="0"/>
              </a:rPr>
              <a:t>yetiştirilen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66" charset="0"/>
              </a:rPr>
              <a:t>bitkiler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66" charset="0"/>
              </a:rPr>
              <a:t>ve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66" charset="0"/>
              </a:rPr>
              <a:t>süs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66" charset="0"/>
              </a:rPr>
              <a:t>bitkileri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66" charset="0"/>
              </a:rPr>
              <a:t>için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66" charset="0"/>
              </a:rPr>
              <a:t>çok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66" charset="0"/>
              </a:rPr>
              <a:t>uygundur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. </a:t>
            </a:r>
            <a:endParaRPr lang="tr-TR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just">
              <a:lnSpc>
                <a:spcPct val="110000"/>
              </a:lnSpc>
            </a:pPr>
            <a:endParaRPr lang="tr-TR" sz="2400" dirty="0" smtClean="0">
              <a:latin typeface="Comic Sans MS" pitchFamily="66" charset="0"/>
            </a:endParaRPr>
          </a:p>
          <a:p>
            <a:pPr algn="just">
              <a:lnSpc>
                <a:spcPct val="110000"/>
              </a:lnSpc>
            </a:pPr>
            <a:r>
              <a:rPr lang="en-US" sz="2400" dirty="0" smtClean="0">
                <a:latin typeface="Comic Sans MS" pitchFamily="66" charset="0"/>
              </a:rPr>
              <a:t>Su </a:t>
            </a:r>
            <a:r>
              <a:rPr lang="en-US" sz="2400" dirty="0" err="1">
                <a:latin typeface="Comic Sans MS" pitchFamily="66" charset="0"/>
              </a:rPr>
              <a:t>kaynağının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kısıtlı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olduğu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koşullarda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yüzey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ya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yağmurlama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yöntemlerine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oranla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daha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geniş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alan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sulanab</a:t>
            </a:r>
            <a:r>
              <a:rPr lang="tr-TR" sz="2400" dirty="0" err="1">
                <a:latin typeface="Comic Sans MS" pitchFamily="66" charset="0"/>
              </a:rPr>
              <a:t>ild</a:t>
            </a:r>
            <a:r>
              <a:rPr lang="en-US" sz="2400" dirty="0" err="1">
                <a:latin typeface="Comic Sans MS" pitchFamily="66" charset="0"/>
              </a:rPr>
              <a:t>iğinden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pamuk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mısır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patates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gibi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tarla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bitkilerinin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sulanmasında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damla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yöntemi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uygulanabilir</a:t>
            </a:r>
            <a:r>
              <a:rPr lang="en-US" sz="2400" dirty="0">
                <a:latin typeface="Comic Sans MS" pitchFamily="66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n-US" sz="2400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42852"/>
            <a:ext cx="8229600" cy="3808419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Su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66" charset="0"/>
              </a:rPr>
              <a:t>kaynağı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66" charset="0"/>
              </a:rPr>
              <a:t>özellikleri</a:t>
            </a: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en-US" sz="24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Damla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sulama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yönteminde</a:t>
            </a:r>
            <a:r>
              <a:rPr lang="en-US" sz="2400" dirty="0">
                <a:latin typeface="Comic Sans MS" pitchFamily="66" charset="0"/>
              </a:rPr>
              <a:t>, her </a:t>
            </a:r>
            <a:r>
              <a:rPr lang="en-US" sz="2400" dirty="0" err="1">
                <a:latin typeface="Comic Sans MS" pitchFamily="66" charset="0"/>
              </a:rPr>
              <a:t>türlü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yer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üstü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yer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altı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su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kaynaklarından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çok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düşük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kapasitede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olsalar</a:t>
            </a:r>
            <a:r>
              <a:rPr lang="en-US" sz="2400" dirty="0">
                <a:latin typeface="Comic Sans MS" pitchFamily="66" charset="0"/>
              </a:rPr>
              <a:t> bile, </a:t>
            </a:r>
            <a:r>
              <a:rPr lang="en-US" sz="2400" dirty="0" err="1">
                <a:latin typeface="Comic Sans MS" pitchFamily="66" charset="0"/>
              </a:rPr>
              <a:t>yararlanılabilir</a:t>
            </a:r>
            <a:r>
              <a:rPr lang="en-US" sz="2400" dirty="0">
                <a:latin typeface="Comic Sans MS" pitchFamily="66" charset="0"/>
              </a:rPr>
              <a:t>. </a:t>
            </a:r>
            <a:r>
              <a:rPr lang="en-US" sz="2400" dirty="0" err="1">
                <a:latin typeface="Comic Sans MS" pitchFamily="66" charset="0"/>
              </a:rPr>
              <a:t>Önceki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bölümlerde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açıklandığı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gibi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yüksek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oranda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tuz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içeren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düşük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kaliteli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sulama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suyu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damla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yönteminde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kullanılabilir</a:t>
            </a:r>
            <a:r>
              <a:rPr lang="en-US" sz="2400" dirty="0">
                <a:latin typeface="Comic Sans MS" pitchFamily="66" charset="0"/>
              </a:rPr>
              <a:t>. </a:t>
            </a:r>
            <a:endParaRPr lang="tr-TR" sz="2400" dirty="0" smtClean="0">
              <a:latin typeface="Comic Sans MS" pitchFamily="66" charset="0"/>
            </a:endParaRPr>
          </a:p>
          <a:p>
            <a:pPr algn="just">
              <a:lnSpc>
                <a:spcPct val="110000"/>
              </a:lnSpc>
            </a:pPr>
            <a:endParaRPr lang="tr-TR" sz="2400" dirty="0" smtClean="0">
              <a:latin typeface="Comic Sans MS" pitchFamily="66" charset="0"/>
            </a:endParaRPr>
          </a:p>
          <a:p>
            <a:pPr algn="just">
              <a:lnSpc>
                <a:spcPct val="110000"/>
              </a:lnSpc>
            </a:pPr>
            <a:r>
              <a:rPr lang="en-US" sz="2400" dirty="0" err="1" smtClean="0">
                <a:latin typeface="Comic Sans MS" pitchFamily="66" charset="0"/>
              </a:rPr>
              <a:t>Yalnız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yer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üstü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su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kaynaklarından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yararlanıldığında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suyun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fazla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miktarda</a:t>
            </a:r>
            <a:r>
              <a:rPr lang="en-US" sz="2400" dirty="0">
                <a:latin typeface="Comic Sans MS" pitchFamily="66" charset="0"/>
              </a:rPr>
              <a:t> sediment </a:t>
            </a:r>
            <a:r>
              <a:rPr lang="en-US" sz="2400" dirty="0" err="1">
                <a:latin typeface="Comic Sans MS" pitchFamily="66" charset="0"/>
              </a:rPr>
              <a:t>ve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yüzücü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cisim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içermemesi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ya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da</a:t>
            </a:r>
            <a:r>
              <a:rPr lang="en-US" sz="2400" dirty="0">
                <a:latin typeface="Comic Sans MS" pitchFamily="66" charset="0"/>
              </a:rPr>
              <a:t> sediment </a:t>
            </a:r>
            <a:r>
              <a:rPr lang="en-US" sz="2400" dirty="0" err="1">
                <a:latin typeface="Comic Sans MS" pitchFamily="66" charset="0"/>
              </a:rPr>
              <a:t>havuzlarda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çökeltildikten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yüzücü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cisimler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süzgeçlerle</a:t>
            </a:r>
            <a:r>
              <a:rPr lang="en-US" sz="2400" dirty="0">
                <a:latin typeface="Comic Sans MS" pitchFamily="66" charset="0"/>
              </a:rPr>
              <a:t>    </a:t>
            </a:r>
            <a:r>
              <a:rPr lang="en-US" sz="2400" dirty="0" err="1">
                <a:latin typeface="Comic Sans MS" pitchFamily="66" charset="0"/>
              </a:rPr>
              <a:t>tutulduktan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sonra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kullanılması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gerekmektedir</a:t>
            </a:r>
            <a:r>
              <a:rPr lang="en-US" sz="2400" dirty="0">
                <a:solidFill>
                  <a:srgbClr val="000099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000504"/>
            <a:ext cx="72152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74638"/>
            <a:ext cx="8472487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tr-T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Sulama Yöntemi:</a:t>
            </a:r>
            <a:r>
              <a:rPr lang="tr-T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tr-TR" sz="3600" b="1" dirty="0" smtClean="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rPr>
              <a:t>Suyun toprağa veriliş   biçimidir</a:t>
            </a:r>
            <a:r>
              <a:rPr lang="tr-TR" b="1" dirty="0" smtClean="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rPr>
              <a:t>.</a:t>
            </a:r>
            <a:r>
              <a:rPr lang="tr-TR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8100" y="1566863"/>
            <a:ext cx="9105900" cy="5076825"/>
            <a:chOff x="38100" y="1566850"/>
            <a:chExt cx="9105900" cy="5076860"/>
          </a:xfrm>
        </p:grpSpPr>
        <p:pic>
          <p:nvPicPr>
            <p:cNvPr id="26628" name="Picture 4" descr="surface_drip03jun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495800"/>
              <a:ext cx="30480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29" name="Picture 5" descr="Sprinklers_larg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4495800"/>
              <a:ext cx="28194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0" name="Picture 7" descr="250px-LevelBasinFloodIrrigati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" y="1571612"/>
              <a:ext cx="4348162" cy="2703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1" name="Picture 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636" y="4429132"/>
              <a:ext cx="3000364" cy="2214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2" name="Picture 10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24" y="1566850"/>
              <a:ext cx="4643438" cy="2714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4290"/>
            <a:ext cx="8229600" cy="421484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en-US" sz="2400" dirty="0" err="1">
                <a:latin typeface="Comic Sans MS" pitchFamily="66" charset="0"/>
              </a:rPr>
              <a:t>Damla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sulama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sistemleri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basınçlı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olup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suyun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kaynaktan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alınması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süzülmesi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suya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bitki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besin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elementlerinin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karıştırılması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sulanacak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alana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iletilmesi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alan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içerisinde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dağıtılması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bitki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kök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bölgesine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kontrollü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olarak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verilmesi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için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gerekli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yapı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makina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boru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alet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araçlardan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oluşur</a:t>
            </a:r>
            <a:r>
              <a:rPr lang="en-US" sz="2400" dirty="0">
                <a:latin typeface="Comic Sans MS" pitchFamily="66" charset="0"/>
              </a:rPr>
              <a:t>. </a:t>
            </a:r>
            <a:endParaRPr lang="tr-TR" sz="2400" dirty="0" smtClean="0">
              <a:latin typeface="Comic Sans MS" pitchFamily="66" charset="0"/>
            </a:endParaRPr>
          </a:p>
          <a:p>
            <a:pPr algn="just">
              <a:lnSpc>
                <a:spcPct val="90000"/>
              </a:lnSpc>
            </a:pPr>
            <a:endParaRPr lang="tr-TR" sz="2400" dirty="0">
              <a:latin typeface="Comic Sans MS" pitchFamily="66" charset="0"/>
            </a:endParaRPr>
          </a:p>
          <a:p>
            <a:pPr algn="just">
              <a:lnSpc>
                <a:spcPct val="90000"/>
              </a:lnSpc>
            </a:pPr>
            <a:r>
              <a:rPr lang="tr-TR" sz="2400" dirty="0">
                <a:latin typeface="Comic Sans MS" pitchFamily="66" charset="0"/>
              </a:rPr>
              <a:t>Tipik bir damla sulama sistemini oluşturan temel unsurlar, bitkiden su kaynağına doğru, sırasıyla, </a:t>
            </a:r>
            <a:r>
              <a:rPr lang="tr-TR" sz="2400" b="1" dirty="0">
                <a:solidFill>
                  <a:srgbClr val="FFFF00"/>
                </a:solidFill>
                <a:latin typeface="Comic Sans MS" pitchFamily="66" charset="0"/>
              </a:rPr>
              <a:t>damlatıcılar, lateral boru hatları, </a:t>
            </a:r>
            <a:r>
              <a:rPr lang="tr-TR" sz="2400" b="1" dirty="0" err="1">
                <a:solidFill>
                  <a:srgbClr val="FFFF00"/>
                </a:solidFill>
                <a:latin typeface="Comic Sans MS" pitchFamily="66" charset="0"/>
              </a:rPr>
              <a:t>manifold</a:t>
            </a:r>
            <a:r>
              <a:rPr lang="tr-TR" sz="24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2400" b="1" dirty="0" err="1">
                <a:solidFill>
                  <a:srgbClr val="FFFF00"/>
                </a:solidFill>
                <a:latin typeface="Comic Sans MS" pitchFamily="66" charset="0"/>
              </a:rPr>
              <a:t>boruhatları</a:t>
            </a:r>
            <a:r>
              <a:rPr lang="tr-TR" sz="2400" b="1" dirty="0">
                <a:solidFill>
                  <a:srgbClr val="FFFF00"/>
                </a:solidFill>
                <a:latin typeface="Comic Sans MS" pitchFamily="66" charset="0"/>
              </a:rPr>
              <a:t>, ana boru hattı, kontrol birimi ve pompa </a:t>
            </a:r>
            <a:r>
              <a:rPr lang="tr-TR" sz="2400" b="1" dirty="0" smtClean="0">
                <a:solidFill>
                  <a:srgbClr val="FFFF00"/>
                </a:solidFill>
                <a:latin typeface="Comic Sans MS" pitchFamily="66" charset="0"/>
              </a:rPr>
              <a:t>birimidir.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en-US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362481"/>
            <a:ext cx="314327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1" y="4148167"/>
            <a:ext cx="4357718" cy="270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Comic Sans MS" pitchFamily="66" charset="0"/>
              </a:rPr>
              <a:t>KONTROL 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BİRİMİ</a:t>
            </a:r>
            <a:r>
              <a:rPr lang="en-US" sz="2800" dirty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sz="2800" dirty="0">
                <a:solidFill>
                  <a:srgbClr val="FFFF00"/>
                </a:solidFill>
                <a:latin typeface="Comic Sans MS" pitchFamily="66" charset="0"/>
              </a:rPr>
            </a:br>
            <a:endParaRPr lang="en-US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908050"/>
            <a:ext cx="8064500" cy="4530725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en-US" sz="2000" dirty="0">
                <a:solidFill>
                  <a:srgbClr val="000099"/>
                </a:solidFill>
                <a:latin typeface="Comic Sans MS" pitchFamily="66" charset="0"/>
              </a:rPr>
              <a:t>	</a:t>
            </a:r>
            <a:r>
              <a:rPr lang="en-US" sz="2000" dirty="0" err="1">
                <a:latin typeface="Comic Sans MS" pitchFamily="66" charset="0"/>
              </a:rPr>
              <a:t>Damla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sulama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sistemlerinde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ana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boru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hattının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başlangıcına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kontrol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birimi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yerleştirilir</a:t>
            </a:r>
            <a:r>
              <a:rPr lang="en-US" sz="2000" dirty="0">
                <a:latin typeface="Comic Sans MS" pitchFamily="66" charset="0"/>
              </a:rPr>
              <a:t>. Bu </a:t>
            </a:r>
            <a:r>
              <a:rPr lang="en-US" sz="2000" dirty="0" err="1">
                <a:latin typeface="Comic Sans MS" pitchFamily="66" charset="0"/>
              </a:rPr>
              <a:t>birimde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sulama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suyunda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bulunan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ve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damlatıcıların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tıkanmasına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neden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olabilen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kum</a:t>
            </a:r>
            <a:r>
              <a:rPr lang="en-US" sz="2000" dirty="0">
                <a:latin typeface="Comic Sans MS" pitchFamily="66" charset="0"/>
              </a:rPr>
              <a:t>, sediment </a:t>
            </a:r>
            <a:r>
              <a:rPr lang="en-US" sz="2000" dirty="0" err="1">
                <a:latin typeface="Comic Sans MS" pitchFamily="66" charset="0"/>
              </a:rPr>
              <a:t>ve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yüzücü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cisimler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tutulur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bitki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besin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elementleri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sulama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suyuna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karıştırılır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sistem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debisi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ve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sistem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giriş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basıncı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denetlenir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496"/>
            <a:ext cx="4429156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2857496"/>
            <a:ext cx="414340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631846"/>
            <a:ext cx="4038600" cy="579755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en-US" sz="2400" dirty="0" err="1">
                <a:latin typeface="Comic Sans MS" pitchFamily="66" charset="0"/>
              </a:rPr>
              <a:t>Tipik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bir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kontrol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birimi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pompadan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ana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boru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hattına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doğru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olmak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üzere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sırasıyla</a:t>
            </a:r>
            <a:r>
              <a:rPr lang="en-US" sz="2400" dirty="0">
                <a:latin typeface="Comic Sans MS" pitchFamily="66" charset="0"/>
              </a:rPr>
              <a:t>, hidrosiklon (</a:t>
            </a:r>
            <a:r>
              <a:rPr lang="en-US" sz="2400" dirty="0" err="1">
                <a:latin typeface="Comic Sans MS" pitchFamily="66" charset="0"/>
              </a:rPr>
              <a:t>kum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ayıracı</a:t>
            </a:r>
            <a:r>
              <a:rPr lang="en-US" sz="2400" dirty="0">
                <a:latin typeface="Comic Sans MS" pitchFamily="66" charset="0"/>
              </a:rPr>
              <a:t>), </a:t>
            </a:r>
            <a:r>
              <a:rPr lang="en-US" sz="2400" dirty="0" err="1">
                <a:latin typeface="Comic Sans MS" pitchFamily="66" charset="0"/>
              </a:rPr>
              <a:t>kum-çakıl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filtre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tankı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gübre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tankı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elek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filtre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basınç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düzenleyiciden</a:t>
            </a:r>
            <a:r>
              <a:rPr lang="en-US" sz="2400" dirty="0">
                <a:latin typeface="Comic Sans MS" pitchFamily="66" charset="0"/>
              </a:rPr>
              <a:t> (</a:t>
            </a:r>
            <a:r>
              <a:rPr lang="en-US" sz="2400" dirty="0" err="1">
                <a:latin typeface="Comic Sans MS" pitchFamily="66" charset="0"/>
              </a:rPr>
              <a:t>basınç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regülatörü</a:t>
            </a:r>
            <a:r>
              <a:rPr lang="en-US" sz="2400" dirty="0">
                <a:latin typeface="Comic Sans MS" pitchFamily="66" charset="0"/>
              </a:rPr>
              <a:t>) </a:t>
            </a:r>
            <a:r>
              <a:rPr lang="en-US" sz="2400" dirty="0" err="1">
                <a:latin typeface="Comic Sans MS" pitchFamily="66" charset="0"/>
              </a:rPr>
              <a:t>oluşur</a:t>
            </a:r>
            <a:r>
              <a:rPr lang="en-US" sz="2400" dirty="0">
                <a:latin typeface="Comic Sans MS" pitchFamily="66" charset="0"/>
              </a:rPr>
              <a:t>. </a:t>
            </a:r>
            <a:endParaRPr lang="tr-TR" sz="2400" dirty="0" smtClean="0">
              <a:latin typeface="Comic Sans MS" pitchFamily="66" charset="0"/>
            </a:endParaRPr>
          </a:p>
          <a:p>
            <a:pPr algn="just">
              <a:lnSpc>
                <a:spcPct val="90000"/>
              </a:lnSpc>
            </a:pPr>
            <a:endParaRPr lang="tr-TR" sz="2400" dirty="0" smtClean="0">
              <a:latin typeface="Comic Sans MS" pitchFamily="66" charset="0"/>
            </a:endParaRPr>
          </a:p>
          <a:p>
            <a:pPr algn="just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Ayrıca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çekvalf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vana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manometre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su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sayacı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gübre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enjeksiyon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pompası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gibi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özel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parçalar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bu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elemanları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birbirine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bağlayan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nipel</a:t>
            </a:r>
            <a:r>
              <a:rPr lang="en-US" sz="2400" dirty="0">
                <a:latin typeface="Comic Sans MS" pitchFamily="66" charset="0"/>
              </a:rPr>
              <a:t>, T, </a:t>
            </a:r>
            <a:r>
              <a:rPr lang="en-US" sz="2400" dirty="0" err="1">
                <a:latin typeface="Comic Sans MS" pitchFamily="66" charset="0"/>
              </a:rPr>
              <a:t>dirsek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gibi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bağlantı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elemanları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bulunur</a:t>
            </a:r>
            <a:r>
              <a:rPr lang="tr-TR" sz="2400" dirty="0">
                <a:latin typeface="Comic Sans MS" pitchFamily="66" charset="0"/>
              </a:rPr>
              <a:t>. </a:t>
            </a:r>
            <a:endParaRPr lang="en-US" sz="2400" dirty="0">
              <a:latin typeface="Comic Sans MS" pitchFamily="66" charset="0"/>
            </a:endParaRPr>
          </a:p>
          <a:p>
            <a:pPr algn="just">
              <a:lnSpc>
                <a:spcPct val="90000"/>
              </a:lnSpc>
            </a:pPr>
            <a:r>
              <a:rPr lang="en-US" sz="2400" dirty="0">
                <a:latin typeface="Comic Sans MS" pitchFamily="66" charset="0"/>
              </a:rPr>
              <a:t>	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863"/>
          <a:stretch>
            <a:fillRect/>
          </a:stretch>
        </p:blipFill>
        <p:spPr bwMode="auto">
          <a:xfrm>
            <a:off x="4214810" y="214290"/>
            <a:ext cx="471490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8926" y="500050"/>
            <a:ext cx="4257676" cy="1143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HİDROSİKLON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728" y="1571612"/>
            <a:ext cx="6464315" cy="208597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2000" dirty="0">
                <a:solidFill>
                  <a:srgbClr val="000099"/>
                </a:solidFill>
                <a:latin typeface="Comic Sans MS" pitchFamily="66" charset="0"/>
              </a:rPr>
              <a:t>	</a:t>
            </a:r>
            <a:r>
              <a:rPr lang="en-US" sz="2400" dirty="0">
                <a:latin typeface="Comic Sans MS" pitchFamily="66" charset="0"/>
              </a:rPr>
              <a:t>Hidrosiklon,</a:t>
            </a:r>
            <a:r>
              <a:rPr lang="tr-TR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suda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bulunabilecek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kum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parçacıklarının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sisteme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girmeden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önce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merkezkaç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etkisiyle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tutulduğu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araçtır</a:t>
            </a:r>
            <a:r>
              <a:rPr lang="en-US" sz="2400" dirty="0">
                <a:solidFill>
                  <a:srgbClr val="000099"/>
                </a:solidFill>
                <a:latin typeface="Comic Sans MS" pitchFamily="66" charset="0"/>
              </a:rPr>
              <a:t>. 	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000099"/>
                </a:solidFill>
                <a:latin typeface="Comic Sans MS" pitchFamily="66" charset="0"/>
              </a:rPr>
              <a:t>	</a:t>
            </a:r>
          </a:p>
        </p:txBody>
      </p:sp>
      <p:pic>
        <p:nvPicPr>
          <p:cNvPr id="291842" name="Picture 2" descr="D:\Irrigation-picture\damla sulama-resim\hidrosikl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86058"/>
            <a:ext cx="7929618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285728"/>
            <a:ext cx="8229600" cy="1143000"/>
          </a:xfrm>
        </p:spPr>
        <p:txBody>
          <a:bodyPr/>
          <a:lstStyle/>
          <a:p>
            <a:r>
              <a:rPr lang="en-US" sz="2800" b="1" dirty="0">
                <a:solidFill>
                  <a:srgbClr val="FFFF00"/>
                </a:solidFill>
              </a:rPr>
              <a:t>KUM-ÇAKIL FİLTRE TANKI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85784" y="1708174"/>
            <a:ext cx="4038600" cy="5149850"/>
          </a:xfrm>
        </p:spPr>
        <p:txBody>
          <a:bodyPr/>
          <a:lstStyle/>
          <a:p>
            <a:r>
              <a:rPr lang="en-US" sz="2400" dirty="0">
                <a:solidFill>
                  <a:srgbClr val="000099"/>
                </a:solidFill>
                <a:latin typeface="Comic Sans MS" pitchFamily="66" charset="0"/>
              </a:rPr>
              <a:t>	</a:t>
            </a:r>
            <a:r>
              <a:rPr lang="en-US" sz="2400" dirty="0" err="1">
                <a:latin typeface="Comic Sans MS" pitchFamily="66" charset="0"/>
              </a:rPr>
              <a:t>Kum-çakıl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filtre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tankında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sulama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suyunda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bulunabilen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hidrosiklonda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tutulamayan</a:t>
            </a:r>
            <a:r>
              <a:rPr lang="en-US" sz="2400" dirty="0">
                <a:latin typeface="Comic Sans MS" pitchFamily="66" charset="0"/>
              </a:rPr>
              <a:t> mil, </a:t>
            </a:r>
            <a:r>
              <a:rPr lang="en-US" sz="2400" dirty="0" err="1">
                <a:latin typeface="Comic Sans MS" pitchFamily="66" charset="0"/>
              </a:rPr>
              <a:t>kil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gibi</a:t>
            </a:r>
            <a:r>
              <a:rPr lang="en-US" sz="2400" dirty="0">
                <a:latin typeface="Comic Sans MS" pitchFamily="66" charset="0"/>
              </a:rPr>
              <a:t> sediment </a:t>
            </a:r>
            <a:r>
              <a:rPr lang="en-US" sz="2400" dirty="0" err="1">
                <a:latin typeface="Comic Sans MS" pitchFamily="66" charset="0"/>
              </a:rPr>
              <a:t>ile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yosun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ot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çöp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yaprak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yabancı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ot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tohumu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böcek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gibi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canlı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cansız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yüzücü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cisimler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tutulur</a:t>
            </a:r>
            <a:r>
              <a:rPr lang="en-US" sz="2400" dirty="0">
                <a:latin typeface="Comic Sans MS" pitchFamily="66" charset="0"/>
              </a:rPr>
              <a:t>. 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1214422"/>
            <a:ext cx="514350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-71470" y="357166"/>
            <a:ext cx="5214942" cy="92869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GÜBRE TANKI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214422"/>
            <a:ext cx="4038600" cy="5078412"/>
          </a:xfrm>
        </p:spPr>
        <p:txBody>
          <a:bodyPr/>
          <a:lstStyle/>
          <a:p>
            <a:pPr algn="just"/>
            <a:r>
              <a:rPr lang="en-US" sz="2600" dirty="0">
                <a:solidFill>
                  <a:srgbClr val="000099"/>
                </a:solidFill>
              </a:rPr>
              <a:t>	</a:t>
            </a:r>
            <a:r>
              <a:rPr lang="en-US" sz="2600" dirty="0" err="1"/>
              <a:t>Damla</a:t>
            </a:r>
            <a:r>
              <a:rPr lang="en-US" sz="2600" dirty="0"/>
              <a:t> </a:t>
            </a:r>
            <a:r>
              <a:rPr lang="en-US" sz="2600" dirty="0" err="1"/>
              <a:t>sulama</a:t>
            </a:r>
            <a:r>
              <a:rPr lang="en-US" sz="2600" dirty="0"/>
              <a:t> </a:t>
            </a:r>
            <a:r>
              <a:rPr lang="en-US" sz="2600" dirty="0" err="1"/>
              <a:t>sistemlerinde</a:t>
            </a:r>
            <a:r>
              <a:rPr lang="en-US" sz="2600" dirty="0"/>
              <a:t>, </a:t>
            </a:r>
            <a:r>
              <a:rPr lang="en-US" sz="2600" dirty="0" err="1"/>
              <a:t>bitki</a:t>
            </a:r>
            <a:r>
              <a:rPr lang="en-US" sz="2600" dirty="0"/>
              <a:t> </a:t>
            </a:r>
            <a:r>
              <a:rPr lang="en-US" sz="2600" dirty="0" err="1"/>
              <a:t>besin</a:t>
            </a:r>
            <a:r>
              <a:rPr lang="en-US" sz="2600" dirty="0"/>
              <a:t> </a:t>
            </a:r>
            <a:r>
              <a:rPr lang="en-US" sz="2600" dirty="0" err="1"/>
              <a:t>elementleri</a:t>
            </a:r>
            <a:r>
              <a:rPr lang="en-US" sz="2600" dirty="0"/>
              <a:t> </a:t>
            </a:r>
            <a:r>
              <a:rPr lang="en-US" sz="2600" dirty="0" err="1"/>
              <a:t>sulama</a:t>
            </a:r>
            <a:r>
              <a:rPr lang="en-US" sz="2600" dirty="0"/>
              <a:t> </a:t>
            </a:r>
            <a:r>
              <a:rPr lang="en-US" sz="2600" dirty="0" err="1"/>
              <a:t>suyuna</a:t>
            </a:r>
            <a:r>
              <a:rPr lang="en-US" sz="2600" dirty="0"/>
              <a:t> </a:t>
            </a:r>
            <a:r>
              <a:rPr lang="en-US" sz="2600" dirty="0" err="1"/>
              <a:t>karıştırılarak</a:t>
            </a:r>
            <a:r>
              <a:rPr lang="en-US" sz="2600" dirty="0"/>
              <a:t> </a:t>
            </a:r>
            <a:r>
              <a:rPr lang="en-US" sz="2600" dirty="0" err="1"/>
              <a:t>uygulanır</a:t>
            </a:r>
            <a:r>
              <a:rPr lang="en-US" sz="2600" dirty="0"/>
              <a:t>. Bu </a:t>
            </a:r>
            <a:r>
              <a:rPr lang="en-US" sz="2600" dirty="0" err="1"/>
              <a:t>amaçla</a:t>
            </a:r>
            <a:r>
              <a:rPr lang="en-US" sz="2600" dirty="0"/>
              <a:t>, </a:t>
            </a:r>
            <a:r>
              <a:rPr lang="en-US" sz="2600" dirty="0" err="1"/>
              <a:t>kontrol</a:t>
            </a:r>
            <a:r>
              <a:rPr lang="en-US" sz="2600" dirty="0"/>
              <a:t> </a:t>
            </a:r>
            <a:r>
              <a:rPr lang="en-US" sz="2600" dirty="0" err="1"/>
              <a:t>birimine</a:t>
            </a:r>
            <a:r>
              <a:rPr lang="en-US" sz="2600" dirty="0"/>
              <a:t>, </a:t>
            </a:r>
            <a:r>
              <a:rPr lang="en-US" sz="2600" dirty="0" err="1"/>
              <a:t>kum-çakıl</a:t>
            </a:r>
            <a:r>
              <a:rPr lang="en-US" sz="2600" dirty="0"/>
              <a:t> </a:t>
            </a:r>
            <a:r>
              <a:rPr lang="en-US" sz="2600" dirty="0" err="1"/>
              <a:t>tankından</a:t>
            </a:r>
            <a:r>
              <a:rPr lang="en-US" sz="2600" dirty="0"/>
              <a:t> </a:t>
            </a:r>
            <a:r>
              <a:rPr lang="en-US" sz="2600" dirty="0" err="1"/>
              <a:t>sonra</a:t>
            </a:r>
            <a:r>
              <a:rPr lang="en-US" sz="2600" dirty="0"/>
              <a:t> </a:t>
            </a:r>
            <a:r>
              <a:rPr lang="en-US" sz="2600" dirty="0" err="1"/>
              <a:t>ve</a:t>
            </a:r>
            <a:r>
              <a:rPr lang="en-US" sz="2600" dirty="0"/>
              <a:t> </a:t>
            </a:r>
            <a:r>
              <a:rPr lang="en-US" sz="2600" dirty="0" err="1"/>
              <a:t>elek</a:t>
            </a:r>
            <a:r>
              <a:rPr lang="en-US" sz="2600" dirty="0"/>
              <a:t> </a:t>
            </a:r>
            <a:r>
              <a:rPr lang="en-US" sz="2600" dirty="0" err="1"/>
              <a:t>filtreden</a:t>
            </a:r>
            <a:r>
              <a:rPr lang="en-US" sz="2600" dirty="0"/>
              <a:t> </a:t>
            </a:r>
            <a:r>
              <a:rPr lang="en-US" sz="2600" dirty="0" err="1"/>
              <a:t>önce</a:t>
            </a:r>
            <a:r>
              <a:rPr lang="en-US" sz="2600" dirty="0"/>
              <a:t> </a:t>
            </a:r>
            <a:r>
              <a:rPr lang="en-US" sz="2600" dirty="0" err="1"/>
              <a:t>olmak</a:t>
            </a:r>
            <a:r>
              <a:rPr lang="en-US" sz="2600" dirty="0"/>
              <a:t> </a:t>
            </a:r>
            <a:r>
              <a:rPr lang="en-US" sz="2600" dirty="0" err="1"/>
              <a:t>üzere</a:t>
            </a:r>
            <a:r>
              <a:rPr lang="en-US" sz="2600" dirty="0"/>
              <a:t> </a:t>
            </a:r>
            <a:r>
              <a:rPr lang="en-US" sz="2600" dirty="0" err="1"/>
              <a:t>gübre</a:t>
            </a:r>
            <a:r>
              <a:rPr lang="en-US" sz="2600" dirty="0"/>
              <a:t> </a:t>
            </a:r>
            <a:r>
              <a:rPr lang="en-US" sz="2600" dirty="0" err="1"/>
              <a:t>tankı</a:t>
            </a:r>
            <a:r>
              <a:rPr lang="en-US" sz="2600" dirty="0"/>
              <a:t> </a:t>
            </a:r>
            <a:r>
              <a:rPr lang="en-US" sz="2600" dirty="0" err="1"/>
              <a:t>yerleştirilir</a:t>
            </a:r>
            <a:r>
              <a:rPr lang="en-US" sz="2600" dirty="0"/>
              <a:t>. </a:t>
            </a:r>
          </a:p>
        </p:txBody>
      </p:sp>
      <p:pic>
        <p:nvPicPr>
          <p:cNvPr id="6" name="Picture 7" descr="filt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75738" t="52982" r="3087"/>
          <a:stretch>
            <a:fillRect/>
          </a:stretch>
        </p:blipFill>
        <p:spPr>
          <a:xfrm>
            <a:off x="4786314" y="357166"/>
            <a:ext cx="3571900" cy="3692316"/>
          </a:xfrm>
          <a:noFill/>
          <a:ln/>
        </p:spPr>
      </p:pic>
      <p:pic>
        <p:nvPicPr>
          <p:cNvPr id="7" name="Picture 4" descr="gübre%20tankı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04" t="32167" r="-735" b="38766"/>
          <a:stretch>
            <a:fillRect/>
          </a:stretch>
        </p:blipFill>
        <p:spPr>
          <a:xfrm>
            <a:off x="4786314" y="4286256"/>
            <a:ext cx="3571900" cy="228601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74638"/>
            <a:ext cx="4972056" cy="796908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ELEK FİLTRE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125538"/>
            <a:ext cx="4286280" cy="514985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Comic Sans MS" pitchFamily="66" charset="0"/>
              </a:rPr>
              <a:t>	</a:t>
            </a:r>
            <a:r>
              <a:rPr lang="en-US" sz="2400" dirty="0">
                <a:latin typeface="Comic Sans MS" pitchFamily="66" charset="0"/>
              </a:rPr>
              <a:t>Hidrosiklon </a:t>
            </a:r>
            <a:r>
              <a:rPr lang="en-US" sz="2400" dirty="0" err="1">
                <a:latin typeface="Comic Sans MS" pitchFamily="66" charset="0"/>
              </a:rPr>
              <a:t>yada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kum-çakıl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filtrede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tutulamayan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çok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küçük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parçacıklar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ile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gübre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tankından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gelebilecek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gübre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tortusunu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tutmak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amacıyla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kontrol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birimine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gübre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karıştırılan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noktadan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sonra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olmak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üzere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mutlaka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elek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filtre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yerleştirilir</a:t>
            </a:r>
            <a:r>
              <a:rPr lang="en-US" sz="2400" dirty="0">
                <a:latin typeface="Comic Sans MS" pitchFamily="66" charset="0"/>
              </a:rPr>
              <a:t>. </a:t>
            </a:r>
          </a:p>
        </p:txBody>
      </p:sp>
      <p:pic>
        <p:nvPicPr>
          <p:cNvPr id="236545" name="Picture 1"/>
          <p:cNvPicPr>
            <a:picLocks noChangeAspect="1" noChangeArrowheads="1"/>
          </p:cNvPicPr>
          <p:nvPr/>
        </p:nvPicPr>
        <p:blipFill>
          <a:blip r:embed="rId2" cstate="print"/>
          <a:srcRect t="14286"/>
          <a:stretch>
            <a:fillRect/>
          </a:stretch>
        </p:blipFill>
        <p:spPr bwMode="auto">
          <a:xfrm>
            <a:off x="4953026" y="4000504"/>
            <a:ext cx="376237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232332"/>
            <a:ext cx="3714776" cy="355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-71470" y="142852"/>
            <a:ext cx="5929354" cy="91440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LATERAL ÜZERİNE GEÇİK (ON-LİNE) DAMLATICILAR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142844" y="1142984"/>
            <a:ext cx="442915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 dirty="0" err="1"/>
              <a:t>Piyasa</a:t>
            </a:r>
            <a:r>
              <a:rPr lang="en-US" sz="2000" dirty="0"/>
              <a:t> </a:t>
            </a:r>
            <a:r>
              <a:rPr lang="en-US" sz="2000" dirty="0" err="1"/>
              <a:t>da</a:t>
            </a:r>
            <a:r>
              <a:rPr lang="en-US" sz="2000" dirty="0"/>
              <a:t> lateral </a:t>
            </a:r>
            <a:r>
              <a:rPr lang="en-US" sz="2000" dirty="0" err="1"/>
              <a:t>üzerine</a:t>
            </a:r>
            <a:r>
              <a:rPr lang="en-US" sz="2000" dirty="0"/>
              <a:t> </a:t>
            </a:r>
            <a:r>
              <a:rPr lang="en-US" sz="2000" dirty="0" err="1"/>
              <a:t>geçik</a:t>
            </a:r>
            <a:r>
              <a:rPr lang="en-US" sz="2000" dirty="0"/>
              <a:t> </a:t>
            </a:r>
            <a:r>
              <a:rPr lang="en-US" sz="2000" dirty="0" err="1"/>
              <a:t>damlatıcıların</a:t>
            </a:r>
            <a:r>
              <a:rPr lang="en-US" sz="2000" dirty="0"/>
              <a:t> (on-line) </a:t>
            </a:r>
            <a:r>
              <a:rPr lang="en-US" sz="2000" dirty="0" err="1"/>
              <a:t>üretildiği</a:t>
            </a:r>
            <a:r>
              <a:rPr lang="en-US" sz="2000" dirty="0"/>
              <a:t> </a:t>
            </a:r>
            <a:r>
              <a:rPr lang="en-US" sz="2000" dirty="0" err="1"/>
              <a:t>firmalar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ürünleri</a:t>
            </a:r>
            <a:r>
              <a:rPr lang="en-US" sz="2000" dirty="0"/>
              <a:t> </a:t>
            </a:r>
            <a:r>
              <a:rPr lang="en-US" sz="2000" dirty="0" err="1"/>
              <a:t>aşağıdaki</a:t>
            </a:r>
            <a:r>
              <a:rPr lang="en-US" sz="2000" dirty="0"/>
              <a:t> </a:t>
            </a:r>
            <a:r>
              <a:rPr lang="en-US" sz="2000" dirty="0" err="1"/>
              <a:t>gibi</a:t>
            </a:r>
            <a:r>
              <a:rPr lang="en-US" sz="2000" dirty="0"/>
              <a:t> </a:t>
            </a:r>
            <a:r>
              <a:rPr lang="en-US" sz="2000" dirty="0" err="1"/>
              <a:t>kataloglar</a:t>
            </a:r>
            <a:r>
              <a:rPr lang="en-US" sz="2000" dirty="0"/>
              <a:t> </a:t>
            </a:r>
            <a:r>
              <a:rPr lang="en-US" sz="2000" dirty="0" err="1"/>
              <a:t>halinde</a:t>
            </a:r>
            <a:r>
              <a:rPr lang="en-US" sz="2000" dirty="0"/>
              <a:t> </a:t>
            </a:r>
            <a:r>
              <a:rPr lang="en-US" sz="2000" dirty="0" err="1"/>
              <a:t>sunulmaktadır</a:t>
            </a:r>
            <a:r>
              <a:rPr lang="en-US" sz="2000" dirty="0"/>
              <a:t>. </a:t>
            </a:r>
            <a:endParaRPr lang="tr-TR" sz="2000" dirty="0" smtClean="0"/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tr-TR" sz="2000" dirty="0" smtClean="0"/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 dirty="0" err="1" smtClean="0"/>
              <a:t>Mikro</a:t>
            </a:r>
            <a:r>
              <a:rPr lang="en-US" sz="2000" dirty="0" smtClean="0"/>
              <a:t> </a:t>
            </a:r>
            <a:r>
              <a:rPr lang="en-US" sz="2000" dirty="0" err="1"/>
              <a:t>sulama</a:t>
            </a:r>
            <a:r>
              <a:rPr lang="en-US" sz="2000" dirty="0"/>
              <a:t> </a:t>
            </a:r>
            <a:r>
              <a:rPr lang="en-US" sz="2000" dirty="0" err="1"/>
              <a:t>sisteminde</a:t>
            </a:r>
            <a:r>
              <a:rPr lang="en-US" sz="2000" dirty="0"/>
              <a:t> </a:t>
            </a:r>
            <a:r>
              <a:rPr lang="en-US" sz="2000" dirty="0" err="1"/>
              <a:t>kullanılan</a:t>
            </a:r>
            <a:r>
              <a:rPr lang="en-US" sz="2000" dirty="0"/>
              <a:t> </a:t>
            </a:r>
            <a:r>
              <a:rPr lang="en-US" sz="2000" dirty="0" err="1"/>
              <a:t>damlatıcılar</a:t>
            </a:r>
            <a:r>
              <a:rPr lang="en-US" sz="2000" dirty="0"/>
              <a:t> </a:t>
            </a:r>
            <a:r>
              <a:rPr lang="en-US" sz="2000" dirty="0" err="1"/>
              <a:t>da</a:t>
            </a:r>
            <a:r>
              <a:rPr lang="en-US" sz="2000" dirty="0"/>
              <a:t> </a:t>
            </a:r>
            <a:r>
              <a:rPr lang="en-US" sz="2000" dirty="0" err="1"/>
              <a:t>boru</a:t>
            </a:r>
            <a:r>
              <a:rPr lang="en-US" sz="2000" dirty="0"/>
              <a:t> </a:t>
            </a:r>
            <a:r>
              <a:rPr lang="en-US" sz="2000" dirty="0" err="1"/>
              <a:t>üzerine</a:t>
            </a:r>
            <a:r>
              <a:rPr lang="en-US" sz="2000" dirty="0"/>
              <a:t> </a:t>
            </a:r>
            <a:r>
              <a:rPr lang="en-US" sz="2000" dirty="0" err="1"/>
              <a:t>geçik</a:t>
            </a:r>
            <a:r>
              <a:rPr lang="en-US" sz="2000" dirty="0"/>
              <a:t> </a:t>
            </a:r>
            <a:r>
              <a:rPr lang="en-US" sz="2000" dirty="0" err="1"/>
              <a:t>oldukları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en-US" sz="2000" dirty="0" err="1"/>
              <a:t>damlatıcıları</a:t>
            </a:r>
            <a:r>
              <a:rPr lang="en-US" sz="2000" dirty="0"/>
              <a:t> </a:t>
            </a:r>
            <a:r>
              <a:rPr lang="en-US" sz="2000" dirty="0" err="1"/>
              <a:t>üreten</a:t>
            </a:r>
            <a:r>
              <a:rPr lang="en-US" sz="2000" dirty="0"/>
              <a:t> </a:t>
            </a:r>
            <a:r>
              <a:rPr lang="en-US" sz="2000" dirty="0" err="1"/>
              <a:t>firmalar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ürünleri</a:t>
            </a:r>
            <a:r>
              <a:rPr lang="en-US" sz="2000" dirty="0"/>
              <a:t> de </a:t>
            </a:r>
            <a:r>
              <a:rPr lang="en-US" sz="2000" dirty="0" err="1"/>
              <a:t>kataloglar</a:t>
            </a:r>
            <a:r>
              <a:rPr lang="en-US" sz="2000" dirty="0"/>
              <a:t> </a:t>
            </a:r>
            <a:r>
              <a:rPr lang="en-US" sz="2000" dirty="0" err="1"/>
              <a:t>içerisinde</a:t>
            </a:r>
            <a:r>
              <a:rPr lang="en-US" sz="2000" dirty="0"/>
              <a:t> </a:t>
            </a:r>
            <a:r>
              <a:rPr lang="en-US" sz="2000" dirty="0" err="1"/>
              <a:t>bulunmaktadır</a:t>
            </a:r>
            <a:r>
              <a:rPr lang="en-US" sz="2000" dirty="0"/>
              <a:t>.</a:t>
            </a:r>
          </a:p>
        </p:txBody>
      </p:sp>
      <p:pic>
        <p:nvPicPr>
          <p:cNvPr id="235521" name="Picture 1"/>
          <p:cNvPicPr>
            <a:picLocks noChangeAspect="1" noChangeArrowheads="1"/>
          </p:cNvPicPr>
          <p:nvPr/>
        </p:nvPicPr>
        <p:blipFill>
          <a:blip r:embed="rId2" cstate="print"/>
          <a:srcRect t="18182" b="22727"/>
          <a:stretch>
            <a:fillRect/>
          </a:stretch>
        </p:blipFill>
        <p:spPr bwMode="auto">
          <a:xfrm>
            <a:off x="4714876" y="571480"/>
            <a:ext cx="407196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82" b="14705"/>
          <a:stretch>
            <a:fillRect/>
          </a:stretch>
        </p:blipFill>
        <p:spPr bwMode="auto">
          <a:xfrm>
            <a:off x="4786314" y="4857760"/>
            <a:ext cx="407196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4500570"/>
            <a:ext cx="435609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2571744"/>
            <a:ext cx="4000528" cy="211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LATERAL BOYUNA GEÇİK (İN-LİNE) DAMLATICILAR :</a:t>
            </a:r>
          </a:p>
        </p:txBody>
      </p:sp>
      <p:pic>
        <p:nvPicPr>
          <p:cNvPr id="23449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7" y="1214422"/>
            <a:ext cx="3357586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 cstate="print"/>
          <a:srcRect t="7053"/>
          <a:stretch>
            <a:fillRect/>
          </a:stretch>
        </p:blipFill>
        <p:spPr bwMode="auto">
          <a:xfrm>
            <a:off x="6143636" y="1071546"/>
            <a:ext cx="2857520" cy="282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44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4572008"/>
            <a:ext cx="342902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45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4143380"/>
            <a:ext cx="29289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45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1428736"/>
            <a:ext cx="3429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71414"/>
            <a:ext cx="7772400" cy="914400"/>
          </a:xfrm>
        </p:spPr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</a:rPr>
              <a:t>LATERAL BORU HATLARI :</a:t>
            </a:r>
            <a:r>
              <a:rPr lang="en-US" sz="3200" dirty="0">
                <a:solidFill>
                  <a:srgbClr val="FFFF00"/>
                </a:solidFill>
              </a:rPr>
              <a:t/>
            </a:r>
            <a:br>
              <a:rPr lang="en-US" sz="3200" dirty="0">
                <a:solidFill>
                  <a:srgbClr val="FFFF00"/>
                </a:solidFill>
              </a:rPr>
            </a:b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-71470" y="714356"/>
            <a:ext cx="8229600" cy="407986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90000"/>
              </a:lnSpc>
            </a:pPr>
            <a:r>
              <a:rPr lang="en-US" sz="2400" dirty="0">
                <a:solidFill>
                  <a:srgbClr val="000099"/>
                </a:solidFill>
              </a:rPr>
              <a:t>	</a:t>
            </a:r>
            <a:r>
              <a:rPr lang="en-US" sz="2400" dirty="0" err="1"/>
              <a:t>Bitki</a:t>
            </a:r>
            <a:r>
              <a:rPr lang="en-US" sz="2400" dirty="0"/>
              <a:t> </a:t>
            </a:r>
            <a:r>
              <a:rPr lang="en-US" sz="2400" dirty="0" err="1"/>
              <a:t>sıraları</a:t>
            </a:r>
            <a:r>
              <a:rPr lang="en-US" sz="2400" dirty="0"/>
              <a:t> </a:t>
            </a:r>
            <a:r>
              <a:rPr lang="en-US" sz="2400" dirty="0" err="1"/>
              <a:t>boyunca</a:t>
            </a:r>
            <a:r>
              <a:rPr lang="en-US" sz="2400" dirty="0"/>
              <a:t> </a:t>
            </a:r>
            <a:r>
              <a:rPr lang="en-US" sz="2400" dirty="0" err="1"/>
              <a:t>döşenen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üzerinde</a:t>
            </a:r>
            <a:r>
              <a:rPr lang="en-US" sz="2400" dirty="0"/>
              <a:t> </a:t>
            </a:r>
            <a:r>
              <a:rPr lang="en-US" sz="2400" dirty="0" err="1"/>
              <a:t>damlatıcılar</a:t>
            </a:r>
            <a:r>
              <a:rPr lang="en-US" sz="2400" dirty="0"/>
              <a:t> </a:t>
            </a:r>
            <a:r>
              <a:rPr lang="en-US" sz="2400" dirty="0" err="1"/>
              <a:t>bulunan</a:t>
            </a:r>
            <a:r>
              <a:rPr lang="en-US" sz="2400" dirty="0"/>
              <a:t> </a:t>
            </a:r>
            <a:r>
              <a:rPr lang="en-US" sz="2400" dirty="0" err="1"/>
              <a:t>boru</a:t>
            </a:r>
            <a:r>
              <a:rPr lang="en-US" sz="2400" dirty="0"/>
              <a:t> </a:t>
            </a:r>
            <a:r>
              <a:rPr lang="en-US" sz="2400" dirty="0" err="1"/>
              <a:t>hatlarıdır</a:t>
            </a:r>
            <a:r>
              <a:rPr lang="en-US" sz="2400" dirty="0"/>
              <a:t>. </a:t>
            </a:r>
            <a:r>
              <a:rPr lang="en-US" sz="2400" dirty="0" err="1"/>
              <a:t>Çogunlukla</a:t>
            </a:r>
            <a:r>
              <a:rPr lang="en-US" sz="2400" dirty="0"/>
              <a:t> </a:t>
            </a:r>
            <a:r>
              <a:rPr lang="en-US" sz="2400" dirty="0" err="1"/>
              <a:t>toprak</a:t>
            </a:r>
            <a:r>
              <a:rPr lang="en-US" sz="2400" dirty="0"/>
              <a:t> </a:t>
            </a:r>
            <a:r>
              <a:rPr lang="en-US" sz="2400" dirty="0" err="1"/>
              <a:t>yüzeyine</a:t>
            </a:r>
            <a:r>
              <a:rPr lang="en-US" sz="2400" dirty="0"/>
              <a:t> </a:t>
            </a:r>
            <a:r>
              <a:rPr lang="en-US" sz="2400" dirty="0" err="1"/>
              <a:t>serilirler</a:t>
            </a:r>
            <a:r>
              <a:rPr lang="en-US" sz="2400" dirty="0"/>
              <a:t> </a:t>
            </a:r>
            <a:r>
              <a:rPr lang="en-US" sz="2400" dirty="0" err="1"/>
              <a:t>yada</a:t>
            </a:r>
            <a:r>
              <a:rPr lang="en-US" sz="2400" dirty="0"/>
              <a:t> </a:t>
            </a:r>
            <a:r>
              <a:rPr lang="en-US" sz="2400" dirty="0" err="1"/>
              <a:t>özellikle</a:t>
            </a:r>
            <a:r>
              <a:rPr lang="en-US" sz="2400" dirty="0"/>
              <a:t> </a:t>
            </a:r>
            <a:r>
              <a:rPr lang="en-US" sz="2400" dirty="0" err="1"/>
              <a:t>bağlarda</a:t>
            </a:r>
            <a:r>
              <a:rPr lang="en-US" sz="2400" dirty="0"/>
              <a:t> </a:t>
            </a:r>
            <a:r>
              <a:rPr lang="en-US" sz="2400" dirty="0" err="1"/>
              <a:t>olduğu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, </a:t>
            </a:r>
            <a:r>
              <a:rPr lang="en-US" sz="2400" dirty="0" err="1"/>
              <a:t>bitki</a:t>
            </a:r>
            <a:r>
              <a:rPr lang="en-US" sz="2400" dirty="0"/>
              <a:t> </a:t>
            </a:r>
            <a:r>
              <a:rPr lang="en-US" sz="2400" dirty="0" err="1"/>
              <a:t>sıraları</a:t>
            </a:r>
            <a:r>
              <a:rPr lang="en-US" sz="2400" dirty="0"/>
              <a:t> </a:t>
            </a:r>
            <a:r>
              <a:rPr lang="en-US" sz="2400" dirty="0" err="1"/>
              <a:t>boyunca</a:t>
            </a:r>
            <a:r>
              <a:rPr lang="en-US" sz="2400" dirty="0"/>
              <a:t> </a:t>
            </a:r>
            <a:r>
              <a:rPr lang="en-US" sz="2400" dirty="0" err="1"/>
              <a:t>tesis</a:t>
            </a:r>
            <a:r>
              <a:rPr lang="en-US" sz="2400" dirty="0"/>
              <a:t> </a:t>
            </a:r>
            <a:r>
              <a:rPr lang="en-US" sz="2400" dirty="0" err="1"/>
              <a:t>edilen</a:t>
            </a:r>
            <a:r>
              <a:rPr lang="en-US" sz="2400" dirty="0"/>
              <a:t> </a:t>
            </a:r>
            <a:r>
              <a:rPr lang="en-US" sz="2400" dirty="0" err="1"/>
              <a:t>direkler</a:t>
            </a:r>
            <a:r>
              <a:rPr lang="en-US" sz="2400" dirty="0"/>
              <a:t> </a:t>
            </a:r>
            <a:r>
              <a:rPr lang="en-US" sz="2400" dirty="0" err="1"/>
              <a:t>üzerindeki</a:t>
            </a:r>
            <a:r>
              <a:rPr lang="en-US" sz="2400" dirty="0"/>
              <a:t> en alt </a:t>
            </a:r>
            <a:r>
              <a:rPr lang="en-US" sz="2400" dirty="0" err="1"/>
              <a:t>tele</a:t>
            </a:r>
            <a:r>
              <a:rPr lang="en-US" sz="2400" dirty="0"/>
              <a:t> </a:t>
            </a:r>
            <a:r>
              <a:rPr lang="en-US" sz="2400" dirty="0" err="1"/>
              <a:t>bağlanırlar</a:t>
            </a:r>
            <a:r>
              <a:rPr lang="en-US" sz="2400" dirty="0"/>
              <a:t>. Lateral </a:t>
            </a:r>
            <a:r>
              <a:rPr lang="en-US" sz="2400" dirty="0" err="1"/>
              <a:t>boru</a:t>
            </a:r>
            <a:r>
              <a:rPr lang="en-US" sz="2400" dirty="0"/>
              <a:t> </a:t>
            </a:r>
            <a:r>
              <a:rPr lang="en-US" sz="2400" dirty="0" err="1"/>
              <a:t>hatları</a:t>
            </a:r>
            <a:r>
              <a:rPr lang="en-US" sz="2400" dirty="0"/>
              <a:t>, </a:t>
            </a:r>
            <a:r>
              <a:rPr lang="en-US" sz="2400" dirty="0" err="1"/>
              <a:t>genellikle</a:t>
            </a:r>
            <a:r>
              <a:rPr lang="en-US" sz="2400" dirty="0"/>
              <a:t>, 4 </a:t>
            </a:r>
            <a:r>
              <a:rPr lang="en-US" sz="2400" dirty="0" err="1"/>
              <a:t>atm</a:t>
            </a:r>
            <a:r>
              <a:rPr lang="en-US" sz="2400" dirty="0"/>
              <a:t> </a:t>
            </a:r>
            <a:r>
              <a:rPr lang="en-US" sz="2400" dirty="0" err="1"/>
              <a:t>işletme</a:t>
            </a:r>
            <a:r>
              <a:rPr lang="en-US" sz="2400" dirty="0"/>
              <a:t> </a:t>
            </a:r>
            <a:r>
              <a:rPr lang="en-US" sz="2400" dirty="0" err="1"/>
              <a:t>basınçlı</a:t>
            </a:r>
            <a:r>
              <a:rPr lang="en-US" sz="2400" dirty="0"/>
              <a:t>, </a:t>
            </a:r>
            <a:r>
              <a:rPr lang="en-US" sz="2400" dirty="0" err="1"/>
              <a:t>güneşin</a:t>
            </a:r>
            <a:r>
              <a:rPr lang="en-US" sz="2400" dirty="0"/>
              <a:t> </a:t>
            </a:r>
            <a:r>
              <a:rPr lang="en-US" sz="2400" dirty="0" err="1"/>
              <a:t>ultraviyole</a:t>
            </a:r>
            <a:r>
              <a:rPr lang="en-US" sz="2400" dirty="0"/>
              <a:t> </a:t>
            </a:r>
            <a:r>
              <a:rPr lang="en-US" sz="2400" dirty="0" err="1"/>
              <a:t>ışınlarına</a:t>
            </a:r>
            <a:r>
              <a:rPr lang="en-US" sz="2400" dirty="0"/>
              <a:t> </a:t>
            </a:r>
            <a:r>
              <a:rPr lang="en-US" sz="2400" dirty="0" err="1"/>
              <a:t>dayanıklı</a:t>
            </a:r>
            <a:r>
              <a:rPr lang="en-US" sz="2400" dirty="0"/>
              <a:t> </a:t>
            </a:r>
            <a:r>
              <a:rPr lang="en-US" sz="2400" dirty="0" err="1"/>
              <a:t>esnek</a:t>
            </a:r>
            <a:r>
              <a:rPr lang="en-US" sz="2400" dirty="0"/>
              <a:t> (</a:t>
            </a:r>
            <a:r>
              <a:rPr lang="en-US" sz="2400" dirty="0" err="1"/>
              <a:t>yumuşak</a:t>
            </a:r>
            <a:r>
              <a:rPr lang="en-US" sz="2400" dirty="0"/>
              <a:t>) PE </a:t>
            </a:r>
            <a:r>
              <a:rPr lang="en-US" sz="2400" dirty="0" err="1"/>
              <a:t>borulardan</a:t>
            </a:r>
            <a:r>
              <a:rPr lang="en-US" sz="2400" dirty="0"/>
              <a:t> </a:t>
            </a:r>
            <a:r>
              <a:rPr lang="en-US" sz="2400" dirty="0" err="1"/>
              <a:t>oluşturulur</a:t>
            </a:r>
            <a:r>
              <a:rPr lang="en-US" sz="2400" dirty="0"/>
              <a:t>. </a:t>
            </a:r>
            <a:r>
              <a:rPr lang="en-US" sz="2400" dirty="0" err="1"/>
              <a:t>Boru</a:t>
            </a:r>
            <a:r>
              <a:rPr lang="en-US" sz="2400" dirty="0"/>
              <a:t> </a:t>
            </a:r>
            <a:r>
              <a:rPr lang="en-US" sz="2400" dirty="0" err="1"/>
              <a:t>dış</a:t>
            </a:r>
            <a:r>
              <a:rPr lang="en-US" sz="2400" dirty="0"/>
              <a:t> </a:t>
            </a:r>
            <a:r>
              <a:rPr lang="en-US" sz="2400" dirty="0" err="1"/>
              <a:t>çapları</a:t>
            </a:r>
            <a:r>
              <a:rPr lang="en-US" sz="2400" dirty="0"/>
              <a:t>, 12-32 mm </a:t>
            </a:r>
            <a:r>
              <a:rPr lang="en-US" sz="2400" dirty="0" err="1"/>
              <a:t>arasında</a:t>
            </a:r>
            <a:r>
              <a:rPr lang="en-US" sz="2400" dirty="0"/>
              <a:t> </a:t>
            </a:r>
            <a:r>
              <a:rPr lang="en-US" sz="2400" dirty="0" err="1"/>
              <a:t>değişebilir</a:t>
            </a:r>
            <a:r>
              <a:rPr lang="en-US" sz="2400" dirty="0"/>
              <a:t>.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yaygın</a:t>
            </a:r>
            <a:r>
              <a:rPr lang="en-US" sz="2400" dirty="0"/>
              <a:t> </a:t>
            </a:r>
            <a:r>
              <a:rPr lang="en-US" sz="2400" dirty="0" err="1"/>
              <a:t>kullanılanları</a:t>
            </a:r>
            <a:r>
              <a:rPr lang="en-US" sz="2400" dirty="0"/>
              <a:t> 16 mm </a:t>
            </a:r>
            <a:r>
              <a:rPr lang="en-US" sz="2400" dirty="0" err="1"/>
              <a:t>ve</a:t>
            </a:r>
            <a:r>
              <a:rPr lang="en-US" sz="2400" dirty="0"/>
              <a:t> 20 mm </a:t>
            </a:r>
            <a:r>
              <a:rPr lang="en-US" sz="2400" dirty="0" err="1"/>
              <a:t>dış</a:t>
            </a:r>
            <a:r>
              <a:rPr lang="en-US" sz="2400" dirty="0"/>
              <a:t> </a:t>
            </a:r>
            <a:r>
              <a:rPr lang="en-US" sz="2400" dirty="0" err="1"/>
              <a:t>çaplı</a:t>
            </a:r>
            <a:r>
              <a:rPr lang="en-US" sz="2400" dirty="0"/>
              <a:t> </a:t>
            </a:r>
            <a:r>
              <a:rPr lang="en-US" sz="2400" dirty="0" err="1"/>
              <a:t>borulardır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algn="just">
              <a:lnSpc>
                <a:spcPct val="90000"/>
              </a:lnSpc>
            </a:pPr>
            <a:endParaRPr lang="en-US" sz="2400" dirty="0"/>
          </a:p>
          <a:p>
            <a:pPr algn="just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400" dirty="0" err="1"/>
              <a:t>Laterale</a:t>
            </a:r>
            <a:r>
              <a:rPr lang="en-US" sz="2400" dirty="0"/>
              <a:t> </a:t>
            </a:r>
            <a:r>
              <a:rPr lang="en-US" sz="2400" dirty="0" err="1"/>
              <a:t>boyuna</a:t>
            </a:r>
            <a:r>
              <a:rPr lang="en-US" sz="2400" dirty="0"/>
              <a:t> </a:t>
            </a:r>
            <a:r>
              <a:rPr lang="en-US" sz="2400" dirty="0" err="1"/>
              <a:t>geçik</a:t>
            </a:r>
            <a:r>
              <a:rPr lang="en-US" sz="2400" dirty="0"/>
              <a:t> (in-line) </a:t>
            </a:r>
            <a:r>
              <a:rPr lang="en-US" sz="2400" dirty="0" err="1"/>
              <a:t>damlatıcılar</a:t>
            </a:r>
            <a:r>
              <a:rPr lang="en-US" sz="2400" dirty="0"/>
              <a:t>, </a:t>
            </a:r>
            <a:r>
              <a:rPr lang="en-US" sz="2400" dirty="0" err="1"/>
              <a:t>çogunlukla</a:t>
            </a:r>
            <a:r>
              <a:rPr lang="en-US" sz="2400" dirty="0"/>
              <a:t> </a:t>
            </a:r>
            <a:r>
              <a:rPr lang="en-US" sz="2400" dirty="0" err="1"/>
              <a:t>üretim</a:t>
            </a:r>
            <a:r>
              <a:rPr lang="en-US" sz="2400" dirty="0"/>
              <a:t> </a:t>
            </a:r>
            <a:r>
              <a:rPr lang="en-US" sz="2400" dirty="0" err="1"/>
              <a:t>sırasında</a:t>
            </a:r>
            <a:r>
              <a:rPr lang="en-US" sz="2400" dirty="0"/>
              <a:t> lateral </a:t>
            </a:r>
            <a:r>
              <a:rPr lang="en-US" sz="2400" dirty="0" err="1"/>
              <a:t>içine</a:t>
            </a:r>
            <a:r>
              <a:rPr lang="en-US" sz="2400" dirty="0"/>
              <a:t> </a:t>
            </a:r>
            <a:r>
              <a:rPr lang="en-US" sz="2400" dirty="0" err="1"/>
              <a:t>sabit</a:t>
            </a:r>
            <a:r>
              <a:rPr lang="en-US" sz="2400" dirty="0"/>
              <a:t> </a:t>
            </a:r>
            <a:r>
              <a:rPr lang="en-US" sz="2400" dirty="0" err="1"/>
              <a:t>olacak</a:t>
            </a:r>
            <a:r>
              <a:rPr lang="en-US" sz="2400" dirty="0"/>
              <a:t> </a:t>
            </a:r>
            <a:r>
              <a:rPr lang="en-US" sz="2400" dirty="0" err="1"/>
              <a:t>biçimde</a:t>
            </a:r>
            <a:r>
              <a:rPr lang="en-US" sz="2400" dirty="0"/>
              <a:t> </a:t>
            </a:r>
            <a:r>
              <a:rPr lang="en-US" sz="2400" dirty="0" err="1"/>
              <a:t>yerleştirilir</a:t>
            </a:r>
            <a:r>
              <a:rPr lang="en-US" sz="2400" dirty="0"/>
              <a:t>. Lateral </a:t>
            </a:r>
            <a:r>
              <a:rPr lang="en-US" sz="2400" dirty="0" err="1"/>
              <a:t>üzerine</a:t>
            </a:r>
            <a:r>
              <a:rPr lang="en-US" sz="2400" dirty="0"/>
              <a:t> </a:t>
            </a:r>
            <a:r>
              <a:rPr lang="en-US" sz="2400" dirty="0" err="1"/>
              <a:t>geçik</a:t>
            </a:r>
            <a:r>
              <a:rPr lang="en-US" sz="2400" dirty="0"/>
              <a:t> (on-line) </a:t>
            </a:r>
            <a:r>
              <a:rPr lang="en-US" sz="2400" dirty="0" err="1"/>
              <a:t>damlatıcılarda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</a:t>
            </a:r>
            <a:r>
              <a:rPr lang="en-US" sz="2400" dirty="0" err="1"/>
              <a:t>boru</a:t>
            </a:r>
            <a:r>
              <a:rPr lang="en-US" sz="2400" dirty="0"/>
              <a:t>, </a:t>
            </a:r>
            <a:r>
              <a:rPr lang="en-US" sz="2400" dirty="0" err="1"/>
              <a:t>belirlenen</a:t>
            </a:r>
            <a:r>
              <a:rPr lang="en-US" sz="2400" dirty="0"/>
              <a:t> </a:t>
            </a:r>
            <a:r>
              <a:rPr lang="en-US" sz="2400" dirty="0" err="1"/>
              <a:t>damlatıcı</a:t>
            </a:r>
            <a:r>
              <a:rPr lang="en-US" sz="2400" dirty="0"/>
              <a:t> </a:t>
            </a:r>
            <a:r>
              <a:rPr lang="en-US" sz="2400" dirty="0" err="1"/>
              <a:t>aralığında</a:t>
            </a:r>
            <a:r>
              <a:rPr lang="en-US" sz="2400" dirty="0"/>
              <a:t>, </a:t>
            </a:r>
            <a:r>
              <a:rPr lang="en-US" sz="2400" dirty="0" err="1"/>
              <a:t>özel</a:t>
            </a:r>
            <a:r>
              <a:rPr lang="en-US" sz="2400" dirty="0"/>
              <a:t> </a:t>
            </a:r>
            <a:r>
              <a:rPr lang="en-US" sz="2400" dirty="0" err="1"/>
              <a:t>araçla</a:t>
            </a:r>
            <a:r>
              <a:rPr lang="en-US" sz="2400" dirty="0"/>
              <a:t> </a:t>
            </a:r>
            <a:r>
              <a:rPr lang="en-US" sz="2400" dirty="0" err="1"/>
              <a:t>delinir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damlatıcı</a:t>
            </a:r>
            <a:r>
              <a:rPr lang="en-US" sz="2400" dirty="0"/>
              <a:t> </a:t>
            </a:r>
            <a:r>
              <a:rPr lang="en-US" sz="2400" dirty="0" err="1"/>
              <a:t>giriş</a:t>
            </a:r>
            <a:r>
              <a:rPr lang="en-US" sz="2400" dirty="0"/>
              <a:t> </a:t>
            </a:r>
            <a:r>
              <a:rPr lang="en-US" sz="2400" dirty="0" err="1"/>
              <a:t>kısmı</a:t>
            </a:r>
            <a:r>
              <a:rPr lang="en-US" sz="2400" dirty="0"/>
              <a:t> </a:t>
            </a:r>
            <a:r>
              <a:rPr lang="en-US" sz="2400" dirty="0" err="1"/>
              <a:t>delik</a:t>
            </a:r>
            <a:r>
              <a:rPr lang="en-US" sz="2400" dirty="0"/>
              <a:t> </a:t>
            </a:r>
            <a:r>
              <a:rPr lang="en-US" sz="2400" dirty="0" err="1"/>
              <a:t>üzerine</a:t>
            </a:r>
            <a:r>
              <a:rPr lang="en-US" sz="2400" dirty="0"/>
              <a:t> </a:t>
            </a:r>
            <a:r>
              <a:rPr lang="en-US" sz="2400" dirty="0" err="1"/>
              <a:t>yerleştirilerek</a:t>
            </a:r>
            <a:r>
              <a:rPr lang="en-US" sz="2400" dirty="0"/>
              <a:t>,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kısım</a:t>
            </a:r>
            <a:r>
              <a:rPr lang="en-US" sz="2400" dirty="0"/>
              <a:t> </a:t>
            </a:r>
            <a:r>
              <a:rPr lang="en-US" sz="2400" dirty="0" err="1"/>
              <a:t>boru</a:t>
            </a:r>
            <a:r>
              <a:rPr lang="en-US" sz="2400" dirty="0"/>
              <a:t> </a:t>
            </a:r>
            <a:r>
              <a:rPr lang="en-US" sz="2400" dirty="0" err="1"/>
              <a:t>çeperine</a:t>
            </a:r>
            <a:r>
              <a:rPr lang="en-US" sz="2400" dirty="0"/>
              <a:t> </a:t>
            </a:r>
            <a:r>
              <a:rPr lang="en-US" sz="2400" dirty="0" err="1"/>
              <a:t>geçinceye</a:t>
            </a:r>
            <a:r>
              <a:rPr lang="en-US" sz="2400" dirty="0"/>
              <a:t>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/>
              <a:t>bastırılır</a:t>
            </a:r>
            <a:r>
              <a:rPr lang="en-US" sz="2400" dirty="0"/>
              <a:t>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000099"/>
                </a:solidFill>
              </a:rPr>
              <a:t>	</a:t>
            </a:r>
          </a:p>
        </p:txBody>
      </p:sp>
      <p:pic>
        <p:nvPicPr>
          <p:cNvPr id="23347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4286256"/>
            <a:ext cx="321471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34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357714"/>
            <a:ext cx="3429024" cy="235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rganization Chart 5"/>
          <p:cNvGrpSpPr>
            <a:grpSpLocks noChangeAspect="1"/>
          </p:cNvGrpSpPr>
          <p:nvPr/>
        </p:nvGrpSpPr>
        <p:grpSpPr bwMode="auto">
          <a:xfrm>
            <a:off x="250825" y="1214422"/>
            <a:ext cx="8931277" cy="5958058"/>
            <a:chOff x="288" y="363"/>
            <a:chExt cx="5626" cy="681"/>
          </a:xfrm>
        </p:grpSpPr>
        <p:cxnSp>
          <p:nvCxnSpPr>
            <p:cNvPr id="11268" name="_s11268"/>
            <p:cNvCxnSpPr>
              <a:cxnSpLocks noChangeShapeType="1"/>
            </p:cNvCxnSpPr>
            <p:nvPr/>
          </p:nvCxnSpPr>
          <p:spPr bwMode="auto">
            <a:xfrm rot="16200000" flipV="1">
              <a:off x="3679" y="-209"/>
              <a:ext cx="101" cy="141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1269" name="_s11269"/>
            <p:cNvCxnSpPr>
              <a:cxnSpLocks noChangeShapeType="1"/>
              <a:stCxn id="8" idx="0"/>
              <a:endCxn id="7" idx="2"/>
            </p:cNvCxnSpPr>
            <p:nvPr/>
          </p:nvCxnSpPr>
          <p:spPr bwMode="auto">
            <a:xfrm rot="5400000" flipH="1" flipV="1">
              <a:off x="2273" y="-209"/>
              <a:ext cx="93" cy="141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7" name="_s11270"/>
            <p:cNvSpPr>
              <a:spLocks noChangeArrowheads="1"/>
            </p:cNvSpPr>
            <p:nvPr/>
          </p:nvSpPr>
          <p:spPr bwMode="auto">
            <a:xfrm>
              <a:off x="2085" y="363"/>
              <a:ext cx="1879" cy="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9206" tIns="34603" rIns="69206" bIns="3460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2000" b="1" i="0" u="none" strike="noStrike" cap="none" normalizeH="0" baseline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charset="0"/>
                  <a:cs typeface="Arial" charset="0"/>
                </a:rPr>
                <a:t>SULAMA YÖNTEMLERİ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_s11271"/>
            <p:cNvSpPr>
              <a:spLocks noChangeArrowheads="1"/>
            </p:cNvSpPr>
            <p:nvPr/>
          </p:nvSpPr>
          <p:spPr bwMode="auto">
            <a:xfrm>
              <a:off x="288" y="543"/>
              <a:ext cx="2651" cy="3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9206" tIns="34603" rIns="69206" bIns="3460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_s11272"/>
            <p:cNvSpPr>
              <a:spLocks noChangeArrowheads="1"/>
            </p:cNvSpPr>
            <p:nvPr/>
          </p:nvSpPr>
          <p:spPr bwMode="auto">
            <a:xfrm>
              <a:off x="3109" y="551"/>
              <a:ext cx="2651" cy="36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9206" tIns="34603" rIns="69206" bIns="3460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522" y="632"/>
              <a:ext cx="2357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cs typeface="Arial" charset="0"/>
                </a:rPr>
                <a:t>a) </a:t>
              </a:r>
              <a:r>
                <a:rPr kumimoji="0" lang="tr-TR" sz="1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charset="0"/>
                  <a:cs typeface="Arial" charset="0"/>
                </a:rPr>
                <a:t>Tava sulama yöntemi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712" y="674"/>
              <a:ext cx="2360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cs typeface="Arial" charset="0"/>
                </a:rPr>
                <a:t>- </a:t>
              </a:r>
              <a:r>
                <a:rPr kumimoji="0" lang="tr-TR" sz="1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charset="0"/>
                  <a:cs typeface="Arial" charset="0"/>
                </a:rPr>
                <a:t>Tavalarda göllendirme</a:t>
              </a: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355" y="566"/>
              <a:ext cx="2160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cs typeface="Arial" charset="0"/>
                </a:rPr>
                <a:t>1. </a:t>
              </a:r>
              <a:r>
                <a:rPr kumimoji="0" lang="tr-TR" sz="1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charset="0"/>
                  <a:cs typeface="Arial" charset="0"/>
                </a:rPr>
                <a:t>Yüzey sulama yöntemleri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" name="Text Box 24"/>
            <p:cNvSpPr txBox="1">
              <a:spLocks noChangeArrowheads="1"/>
            </p:cNvSpPr>
            <p:nvPr/>
          </p:nvSpPr>
          <p:spPr bwMode="auto">
            <a:xfrm>
              <a:off x="713" y="722"/>
              <a:ext cx="2360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cs typeface="Arial" charset="0"/>
                </a:rPr>
                <a:t>- </a:t>
              </a:r>
              <a:r>
                <a:rPr kumimoji="0" lang="tr-TR" sz="1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charset="0"/>
                  <a:cs typeface="Arial" charset="0"/>
                </a:rPr>
                <a:t>Karıklarda göllendirme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" name="Text Box 25"/>
            <p:cNvSpPr txBox="1">
              <a:spLocks noChangeArrowheads="1"/>
            </p:cNvSpPr>
            <p:nvPr/>
          </p:nvSpPr>
          <p:spPr bwMode="auto">
            <a:xfrm>
              <a:off x="522" y="763"/>
              <a:ext cx="2357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cs typeface="Arial" charset="0"/>
                </a:rPr>
                <a:t>b) </a:t>
              </a:r>
              <a:r>
                <a:rPr kumimoji="0" lang="tr-TR" sz="1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charset="0"/>
                  <a:cs typeface="Arial" charset="0"/>
                </a:rPr>
                <a:t>Uzun tava sulama yöntemi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" name="Text Box 26"/>
            <p:cNvSpPr txBox="1">
              <a:spLocks noChangeArrowheads="1"/>
            </p:cNvSpPr>
            <p:nvPr/>
          </p:nvSpPr>
          <p:spPr bwMode="auto">
            <a:xfrm>
              <a:off x="522" y="819"/>
              <a:ext cx="2357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cs typeface="Arial" charset="0"/>
                </a:rPr>
                <a:t>c) </a:t>
              </a:r>
              <a:r>
                <a:rPr kumimoji="0" lang="tr-TR" sz="1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charset="0"/>
                  <a:cs typeface="Arial" charset="0"/>
                </a:rPr>
                <a:t>Karık sulama yöntemi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" name="Text Box 27"/>
            <p:cNvSpPr txBox="1">
              <a:spLocks noChangeArrowheads="1"/>
            </p:cNvSpPr>
            <p:nvPr/>
          </p:nvSpPr>
          <p:spPr bwMode="auto">
            <a:xfrm>
              <a:off x="3350" y="623"/>
              <a:ext cx="2315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0" lang="tr-TR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cs typeface="Arial" charset="0"/>
                </a:rPr>
                <a:t>a)</a:t>
              </a:r>
              <a:r>
                <a:rPr lang="tr-TR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 Damla sulama yöntemi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3351" y="674"/>
              <a:ext cx="2563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0" lang="tr-TR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cs typeface="Arial" charset="0"/>
                </a:rPr>
                <a:t>b) </a:t>
              </a:r>
              <a:r>
                <a:rPr lang="tr-TR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Yağmurlama sulama yöntemi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" name="Text Box 29"/>
            <p:cNvSpPr txBox="1">
              <a:spLocks noChangeArrowheads="1"/>
            </p:cNvSpPr>
            <p:nvPr/>
          </p:nvSpPr>
          <p:spPr bwMode="auto">
            <a:xfrm>
              <a:off x="3354" y="717"/>
              <a:ext cx="25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0" lang="tr-TR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cs typeface="Arial" charset="0"/>
                </a:rPr>
                <a:t>c)</a:t>
              </a:r>
              <a:r>
                <a:rPr lang="tr-TR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 Mikro yağmurlama  sulama </a:t>
              </a:r>
            </a:p>
            <a:p>
              <a:pPr lv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tr-TR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     yöntemi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-"/>
              </a:pPr>
              <a:r>
                <a:rPr lang="tr-TR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- </a:t>
              </a:r>
              <a:r>
                <a:rPr lang="tr-TR" b="1" dirty="0" err="1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Ağaçaltı</a:t>
              </a:r>
              <a:r>
                <a:rPr lang="tr-TR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 mikro yağmurlama</a:t>
              </a:r>
            </a:p>
            <a:p>
              <a:pPr lvl="0" fontAlgn="base">
                <a:spcBef>
                  <a:spcPct val="50000"/>
                </a:spcBef>
                <a:spcAft>
                  <a:spcPct val="0"/>
                </a:spcAft>
                <a:buFontTx/>
                <a:buChar char="-"/>
              </a:pPr>
              <a:r>
                <a:rPr lang="tr-TR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- </a:t>
              </a:r>
              <a:r>
                <a:rPr lang="tr-TR" b="1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Sızdırma sulama yöntemi</a:t>
              </a:r>
              <a:endParaRPr lang="en-US" b="1" dirty="0" smtClean="0">
                <a:solidFill>
                  <a:srgbClr val="000099"/>
                </a:solidFill>
                <a:latin typeface="Arial" charset="0"/>
                <a:cs typeface="Arial" charset="0"/>
              </a:endParaRP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-"/>
              </a:pPr>
              <a:endParaRPr lang="en-US" b="1" dirty="0" smtClean="0">
                <a:solidFill>
                  <a:srgbClr val="000099"/>
                </a:solidFill>
                <a:latin typeface="Arial" charset="0"/>
                <a:cs typeface="Arial" charset="0"/>
              </a:endParaRPr>
            </a:p>
            <a:p>
              <a:pPr lvl="0" fontAlgn="base">
                <a:spcBef>
                  <a:spcPct val="5000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99"/>
                </a:solidFill>
                <a:latin typeface="Arial" charset="0"/>
                <a:cs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" name="Text Box 30"/>
            <p:cNvSpPr txBox="1">
              <a:spLocks noChangeArrowheads="1"/>
            </p:cNvSpPr>
            <p:nvPr/>
          </p:nvSpPr>
          <p:spPr bwMode="auto">
            <a:xfrm>
              <a:off x="3534" y="746"/>
              <a:ext cx="2131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4929190" y="2988230"/>
            <a:ext cx="34290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2. </a:t>
            </a:r>
            <a:r>
              <a:rPr kumimoji="0" lang="tr-TR" sz="1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charset="0"/>
                <a:cs typeface="Arial" charset="0"/>
              </a:rPr>
              <a:t>Basınçlı sulama yöntemleri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100" b="1" dirty="0">
                <a:solidFill>
                  <a:srgbClr val="FFFF00"/>
                </a:solidFill>
              </a:rPr>
              <a:t>	</a:t>
            </a:r>
            <a:r>
              <a:rPr lang="tr-T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AĞAÇALTI MİKRO YAĞMURLAMA SULAMA YÖNTEMİ</a:t>
            </a:r>
            <a:r>
              <a:rPr lang="tr-TR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tr-TR" sz="3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54627" name="Picture 3" descr="almaspri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4786314" y="1412875"/>
            <a:ext cx="4033836" cy="5178425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>
            <a:off x="285720" y="1500524"/>
            <a:ext cx="4214842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buFont typeface="Wingdings" pitchFamily="2" charset="2"/>
              <a:buNone/>
            </a:pPr>
            <a:r>
              <a:rPr lang="tr-TR" dirty="0" smtClean="0">
                <a:latin typeface="Comic Sans MS" pitchFamily="66" charset="0"/>
              </a:rPr>
              <a:t>Meyve bahçelerinin sulanmasında küçük yağmurlama başlıklarından yaygın olarak yararlanılmaktadır. </a:t>
            </a:r>
          </a:p>
          <a:p>
            <a:pPr algn="just">
              <a:lnSpc>
                <a:spcPct val="125000"/>
              </a:lnSpc>
              <a:buFont typeface="Wingdings" pitchFamily="2" charset="2"/>
              <a:buNone/>
            </a:pPr>
            <a:endParaRPr lang="tr-TR" dirty="0" smtClean="0">
              <a:latin typeface="Comic Sans MS" pitchFamily="66" charset="0"/>
            </a:endParaRPr>
          </a:p>
          <a:p>
            <a:pPr algn="just">
              <a:lnSpc>
                <a:spcPct val="125000"/>
              </a:lnSpc>
              <a:buFont typeface="Wingdings" pitchFamily="2" charset="2"/>
              <a:buNone/>
            </a:pPr>
            <a:r>
              <a:rPr lang="tr-TR" dirty="0" smtClean="0">
                <a:latin typeface="Comic Sans MS" pitchFamily="66" charset="0"/>
              </a:rPr>
              <a:t>Sistem unsurları, damla sulama sistem unsurları ile aynıdır. </a:t>
            </a:r>
          </a:p>
          <a:p>
            <a:pPr algn="just">
              <a:lnSpc>
                <a:spcPct val="125000"/>
              </a:lnSpc>
              <a:buFont typeface="Wingdings" pitchFamily="2" charset="2"/>
              <a:buNone/>
            </a:pPr>
            <a:endParaRPr lang="tr-TR" dirty="0" smtClean="0">
              <a:latin typeface="Comic Sans MS" pitchFamily="66" charset="0"/>
            </a:endParaRPr>
          </a:p>
          <a:p>
            <a:pPr algn="just">
              <a:lnSpc>
                <a:spcPct val="125000"/>
              </a:lnSpc>
              <a:buFont typeface="Wingdings" pitchFamily="2" charset="2"/>
              <a:buNone/>
            </a:pPr>
            <a:r>
              <a:rPr lang="tr-TR" dirty="0" smtClean="0">
                <a:latin typeface="Comic Sans MS" pitchFamily="66" charset="0"/>
              </a:rPr>
              <a:t>Tek fark, damlatıcılar yerine küçük yağmurlama başlıklarının kullanılmasıdır. </a:t>
            </a:r>
          </a:p>
          <a:p>
            <a:pPr algn="just">
              <a:lnSpc>
                <a:spcPct val="125000"/>
              </a:lnSpc>
              <a:buFont typeface="Wingdings" pitchFamily="2" charset="2"/>
              <a:buNone/>
            </a:pPr>
            <a:endParaRPr lang="tr-TR" dirty="0" smtClean="0">
              <a:latin typeface="Comic Sans MS" pitchFamily="66" charset="0"/>
            </a:endParaRPr>
          </a:p>
          <a:p>
            <a:pPr algn="just">
              <a:lnSpc>
                <a:spcPct val="125000"/>
              </a:lnSpc>
              <a:buFont typeface="Wingdings" pitchFamily="2" charset="2"/>
              <a:buNone/>
            </a:pPr>
            <a:r>
              <a:rPr lang="tr-TR" dirty="0" smtClean="0">
                <a:latin typeface="Comic Sans MS" pitchFamily="66" charset="0"/>
              </a:rPr>
              <a:t>Bu yöntemde, her ağaç sırasına bir lateral boru hattı döşenir ve lateral boyunca her ağacın altına bir yağmurlama başlığı konur</a:t>
            </a:r>
            <a:r>
              <a:rPr lang="tr-TR" sz="1600" dirty="0" smtClean="0">
                <a:latin typeface="Comic Sans MS" pitchFamily="66" charset="0"/>
              </a:rPr>
              <a:t>. </a:t>
            </a:r>
            <a:endParaRPr lang="tr-TR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357166"/>
            <a:ext cx="8229600" cy="3071834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tr-TR" sz="2000" dirty="0" err="1"/>
              <a:t>Ağaçaltı</a:t>
            </a:r>
            <a:r>
              <a:rPr lang="tr-TR" sz="2000" dirty="0"/>
              <a:t> mikro yağmurlama sulama yönteminde işletme basıncı 1 - 2 </a:t>
            </a:r>
            <a:r>
              <a:rPr lang="tr-TR" sz="2000" dirty="0" err="1"/>
              <a:t>atm</a:t>
            </a:r>
            <a:r>
              <a:rPr lang="tr-TR" sz="2000" dirty="0"/>
              <a:t> kadardır</a:t>
            </a:r>
            <a:r>
              <a:rPr lang="tr-TR" sz="2000" dirty="0" smtClean="0"/>
              <a:t>.</a:t>
            </a:r>
          </a:p>
          <a:p>
            <a:pPr algn="just">
              <a:lnSpc>
                <a:spcPct val="120000"/>
              </a:lnSpc>
            </a:pPr>
            <a:endParaRPr lang="tr-TR" sz="2000" dirty="0" smtClean="0"/>
          </a:p>
          <a:p>
            <a:pPr algn="just">
              <a:lnSpc>
                <a:spcPct val="120000"/>
              </a:lnSpc>
            </a:pPr>
            <a:r>
              <a:rPr lang="tr-TR" sz="2000" dirty="0" smtClean="0"/>
              <a:t> </a:t>
            </a:r>
            <a:r>
              <a:rPr lang="tr-TR" sz="2000" dirty="0"/>
              <a:t>Başlık debileri ise genellikle 30 - 300 L/h arasında değişmektedir. </a:t>
            </a:r>
            <a:endParaRPr lang="tr-TR" sz="2000" dirty="0" smtClean="0"/>
          </a:p>
          <a:p>
            <a:pPr algn="just">
              <a:lnSpc>
                <a:spcPct val="120000"/>
              </a:lnSpc>
            </a:pPr>
            <a:endParaRPr lang="tr-TR" sz="2000" dirty="0" smtClean="0"/>
          </a:p>
          <a:p>
            <a:pPr algn="just">
              <a:lnSpc>
                <a:spcPct val="120000"/>
              </a:lnSpc>
            </a:pPr>
            <a:r>
              <a:rPr lang="tr-TR" sz="2000" dirty="0" smtClean="0"/>
              <a:t>Bir </a:t>
            </a:r>
            <a:r>
              <a:rPr lang="tr-TR" sz="2000" dirty="0"/>
              <a:t>yağmurlama başlığı, yaklaşık ağaç tacının izdüşümü kadar bir alanı ıslatır. </a:t>
            </a:r>
          </a:p>
        </p:txBody>
      </p:sp>
      <p:graphicFrame>
        <p:nvGraphicFramePr>
          <p:cNvPr id="95233" name="Object 1"/>
          <p:cNvGraphicFramePr>
            <a:graphicFrameLocks noChangeAspect="1"/>
          </p:cNvGraphicFramePr>
          <p:nvPr/>
        </p:nvGraphicFramePr>
        <p:xfrm>
          <a:off x="1428729" y="3511571"/>
          <a:ext cx="5786478" cy="3060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1" name="Document" r:id="rId3" imgW="4420041" imgH="2627653" progId="Word.Document.8">
                  <p:embed/>
                </p:oleObj>
              </mc:Choice>
              <mc:Fallback>
                <p:oleObj name="Document" r:id="rId3" imgW="4420041" imgH="2627653" progId="Word.Document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9" y="3511571"/>
                        <a:ext cx="5786478" cy="306070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48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FFFF00"/>
                </a:solidFill>
              </a:rPr>
              <a:t>Mikro sulamada sistem tertibi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16"/>
            <a:ext cx="7772400" cy="4471990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/>
              <a:t>Lateral ve </a:t>
            </a:r>
            <a:r>
              <a:rPr lang="tr-TR" b="1" dirty="0" err="1"/>
              <a:t>manifold</a:t>
            </a:r>
            <a:r>
              <a:rPr lang="tr-TR" b="1" dirty="0"/>
              <a:t> boru hatları eğimsiz ya da bayır aşağı eğimde döşenir. Lateral uzunluğu 100 </a:t>
            </a:r>
            <a:r>
              <a:rPr lang="tr-TR" b="1" dirty="0" err="1"/>
              <a:t>m’yi</a:t>
            </a:r>
            <a:r>
              <a:rPr lang="tr-TR" b="1" dirty="0"/>
              <a:t> geçmemeli, </a:t>
            </a:r>
            <a:r>
              <a:rPr lang="tr-TR" b="1" dirty="0" err="1"/>
              <a:t>manifold</a:t>
            </a:r>
            <a:r>
              <a:rPr lang="tr-TR" b="1" dirty="0"/>
              <a:t> uzunluğu 40 </a:t>
            </a:r>
            <a:r>
              <a:rPr lang="tr-TR" b="1" dirty="0" err="1"/>
              <a:t>m’nin</a:t>
            </a:r>
            <a:r>
              <a:rPr lang="tr-TR" b="1" dirty="0"/>
              <a:t> altında olmamalıdır</a:t>
            </a:r>
            <a:r>
              <a:rPr lang="tr-TR" b="1" dirty="0" smtClean="0"/>
              <a:t>.</a:t>
            </a:r>
          </a:p>
          <a:p>
            <a:endParaRPr lang="tr-TR" b="1" dirty="0"/>
          </a:p>
          <a:p>
            <a:r>
              <a:rPr lang="tr-TR" b="1" dirty="0" err="1"/>
              <a:t>Manifold</a:t>
            </a:r>
            <a:r>
              <a:rPr lang="tr-TR" b="1" dirty="0"/>
              <a:t> boru hatları </a:t>
            </a:r>
            <a:r>
              <a:rPr lang="tr-TR" b="1" dirty="0" err="1"/>
              <a:t>laterallere</a:t>
            </a:r>
            <a:r>
              <a:rPr lang="tr-TR" b="1" dirty="0"/>
              <a:t> iki yönde hizmet etmelidir</a:t>
            </a:r>
            <a:r>
              <a:rPr lang="tr-TR" b="1" dirty="0" smtClean="0"/>
              <a:t>.</a:t>
            </a:r>
          </a:p>
          <a:p>
            <a:endParaRPr lang="tr-TR" b="1" dirty="0"/>
          </a:p>
          <a:p>
            <a:r>
              <a:rPr lang="tr-TR" b="1" dirty="0"/>
              <a:t>Uygun lateral tertip biçimi </a:t>
            </a:r>
            <a:r>
              <a:rPr lang="tr-TR" b="1" dirty="0" smtClean="0"/>
              <a:t>seçilmelidir</a:t>
            </a:r>
          </a:p>
          <a:p>
            <a:endParaRPr lang="tr-TR" b="1" dirty="0"/>
          </a:p>
          <a:p>
            <a:r>
              <a:rPr lang="tr-TR" b="1" dirty="0"/>
              <a:t>Sistem tertibinde, maliyetin düşük ve işletmenin kolay yapılmasına özen gösterilmelidir.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Picture 3" descr="PIC_005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68905" y="571480"/>
            <a:ext cx="4103689" cy="5724525"/>
          </a:xfrm>
          <a:noFill/>
          <a:ln/>
        </p:spPr>
      </p:pic>
      <p:pic>
        <p:nvPicPr>
          <p:cNvPr id="4" name="Picture 2" descr="P323013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428604"/>
            <a:ext cx="4525963" cy="603408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0771" name="Picture 3" descr="PIC_00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0"/>
            <a:ext cx="7991475" cy="68802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1795" name="Picture 3" descr="PIC_00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788" y="260350"/>
            <a:ext cx="8416925" cy="63134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2819" name="Picture 3" descr="PIC_002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0"/>
            <a:ext cx="7632700" cy="68802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PIC_002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549275"/>
            <a:ext cx="7589838" cy="56927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PIC_002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113" y="692150"/>
            <a:ext cx="7265987" cy="54498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09662" y="357174"/>
            <a:ext cx="7162800" cy="1643066"/>
          </a:xfrm>
          <a:prstGeom prst="rect">
            <a:avLst/>
          </a:prstGeom>
          <a:noFill/>
          <a:ln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BASINÇLI SULAMA YÖNTEMLERİNİN</a:t>
            </a:r>
            <a:r>
              <a:rPr kumimoji="0" lang="tr-TR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PROJELEME  ESASLARI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928662" y="2320579"/>
            <a:ext cx="750099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900"/>
              </a:spcBef>
              <a:buClr>
                <a:srgbClr val="996633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2800" b="1" dirty="0" smtClean="0">
                <a:solidFill>
                  <a:srgbClr val="FF0000"/>
                </a:solidFill>
              </a:rPr>
              <a:t>1. </a:t>
            </a:r>
            <a:r>
              <a:rPr lang="en-GB" sz="2800" b="1" dirty="0" err="1" smtClean="0"/>
              <a:t>Kaynak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araştırması</a:t>
            </a:r>
            <a:endParaRPr lang="tr-TR" sz="2800" b="1" dirty="0" smtClean="0"/>
          </a:p>
          <a:p>
            <a:pPr>
              <a:spcBef>
                <a:spcPts val="900"/>
              </a:spcBef>
              <a:buClr>
                <a:srgbClr val="996633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600" b="1" dirty="0" smtClean="0"/>
          </a:p>
          <a:p>
            <a:pPr marL="514350" indent="-514350">
              <a:spcBef>
                <a:spcPts val="900"/>
              </a:spcBef>
              <a:buClr>
                <a:srgbClr val="996633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2800" b="1" dirty="0" smtClean="0">
                <a:solidFill>
                  <a:srgbClr val="FF0000"/>
                </a:solidFill>
              </a:rPr>
              <a:t>2. </a:t>
            </a:r>
            <a:r>
              <a:rPr lang="en-GB" sz="2800" b="1" dirty="0" err="1" smtClean="0"/>
              <a:t>Uygun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sistem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tertibi</a:t>
            </a:r>
            <a:endParaRPr lang="tr-TR" sz="2800" b="1" dirty="0" smtClean="0"/>
          </a:p>
          <a:p>
            <a:pPr>
              <a:spcBef>
                <a:spcPts val="900"/>
              </a:spcBef>
              <a:buClr>
                <a:srgbClr val="996633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600" b="1" dirty="0" smtClean="0"/>
          </a:p>
          <a:p>
            <a:pPr>
              <a:spcBef>
                <a:spcPts val="900"/>
              </a:spcBef>
              <a:buClr>
                <a:srgbClr val="996633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2800" b="1" dirty="0" smtClean="0">
                <a:solidFill>
                  <a:srgbClr val="FF0000"/>
                </a:solidFill>
              </a:rPr>
              <a:t>3. </a:t>
            </a:r>
            <a:r>
              <a:rPr lang="en-GB" sz="2800" b="1" dirty="0" err="1" smtClean="0"/>
              <a:t>Uygun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yağmurlama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başlığı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yada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damlatıcı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seçimi</a:t>
            </a:r>
            <a:endParaRPr lang="tr-TR" sz="2800" b="1" dirty="0" smtClean="0"/>
          </a:p>
          <a:p>
            <a:pPr>
              <a:spcBef>
                <a:spcPts val="900"/>
              </a:spcBef>
              <a:buClr>
                <a:srgbClr val="996633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600" b="1" dirty="0" smtClean="0"/>
          </a:p>
          <a:p>
            <a:pPr>
              <a:spcBef>
                <a:spcPts val="900"/>
              </a:spcBef>
              <a:buClr>
                <a:srgbClr val="996633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2800" b="1" dirty="0" smtClean="0">
                <a:solidFill>
                  <a:srgbClr val="FF0000"/>
                </a:solidFill>
              </a:rPr>
              <a:t>4. </a:t>
            </a:r>
            <a:r>
              <a:rPr lang="en-GB" sz="2800" b="1" dirty="0" smtClean="0"/>
              <a:t>Alan </a:t>
            </a:r>
            <a:r>
              <a:rPr lang="en-GB" sz="2800" b="1" dirty="0" err="1" smtClean="0"/>
              <a:t>üzerinde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kabul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edilebilir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düzeyde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eş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su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dağılımı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sağlayan</a:t>
            </a:r>
            <a:r>
              <a:rPr lang="en-GB" sz="2800" b="1" dirty="0" smtClean="0"/>
              <a:t> lateral </a:t>
            </a:r>
            <a:r>
              <a:rPr lang="en-GB" sz="2800" b="1" dirty="0" err="1" smtClean="0"/>
              <a:t>ve</a:t>
            </a:r>
            <a:r>
              <a:rPr lang="en-GB" sz="2800" b="1" dirty="0" smtClean="0"/>
              <a:t> manifold </a:t>
            </a:r>
            <a:r>
              <a:rPr lang="en-GB" sz="2800" b="1" dirty="0" err="1" smtClean="0"/>
              <a:t>boru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çapı</a:t>
            </a:r>
            <a:endParaRPr lang="en-GB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 descr="C:\Users\dragon\Desktop\Irrigation-picture\bursa_su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48" y="2536045"/>
            <a:ext cx="3071834" cy="3178971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500042"/>
            <a:ext cx="8715375" cy="207170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sz="32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Sulama Sistemi: </a:t>
            </a:r>
            <a:r>
              <a:rPr lang="tr-TR" sz="32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Yöntemin gerektirdiği bir biçimde suyun kaynaktan alınması, alana kadar getirilmesi ve alanda dağıtılmasını sağlayan unsurlar bütünüdür.</a:t>
            </a:r>
            <a:r>
              <a:rPr lang="tr-TR" sz="3600" dirty="0" smtClean="0">
                <a:solidFill>
                  <a:srgbClr val="000000"/>
                </a:solidFill>
                <a:latin typeface="Century Schoolbook" pitchFamily="18" charset="0"/>
                <a:cs typeface="Times New Roman" pitchFamily="18" charset="0"/>
              </a:rPr>
              <a:t/>
            </a:r>
            <a:br>
              <a:rPr lang="tr-TR" sz="3600" dirty="0" smtClean="0">
                <a:solidFill>
                  <a:srgbClr val="000000"/>
                </a:solidFill>
                <a:latin typeface="Century Schoolbook" pitchFamily="18" charset="0"/>
                <a:cs typeface="Times New Roman" pitchFamily="18" charset="0"/>
              </a:rPr>
            </a:br>
            <a:r>
              <a:rPr lang="tr-TR" sz="3600" dirty="0" smtClean="0">
                <a:solidFill>
                  <a:srgbClr val="000000"/>
                </a:solidFill>
                <a:latin typeface="Century Schoolbook" pitchFamily="18" charset="0"/>
              </a:rPr>
              <a:t/>
            </a:r>
            <a:br>
              <a:rPr lang="tr-TR" sz="3600" dirty="0" smtClean="0">
                <a:solidFill>
                  <a:srgbClr val="000000"/>
                </a:solidFill>
                <a:latin typeface="Century Schoolbook" pitchFamily="18" charset="0"/>
              </a:rPr>
            </a:br>
            <a:r>
              <a:rPr lang="tr-TR" sz="3600" dirty="0" smtClean="0">
                <a:solidFill>
                  <a:srgbClr val="000000"/>
                </a:solidFill>
                <a:latin typeface="Century Schoolbook" pitchFamily="18" charset="0"/>
              </a:rPr>
              <a:t/>
            </a:r>
            <a:br>
              <a:rPr lang="tr-TR" sz="3600" dirty="0" smtClean="0">
                <a:solidFill>
                  <a:srgbClr val="000000"/>
                </a:solidFill>
                <a:latin typeface="Century Schoolbook" pitchFamily="18" charset="0"/>
              </a:rPr>
            </a:br>
            <a:endParaRPr lang="tr-TR" sz="3200" dirty="0" smtClean="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3173734" y="2408246"/>
            <a:ext cx="3071834" cy="373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buAutoNum type="arabicPeriod"/>
            </a:pPr>
            <a:r>
              <a:rPr lang="tr-TR" sz="2400" b="1" dirty="0" smtClean="0">
                <a:solidFill>
                  <a:srgbClr val="FFFF00"/>
                </a:solidFill>
              </a:rPr>
              <a:t>Açık kanallar</a:t>
            </a:r>
          </a:p>
          <a:p>
            <a:pPr marL="514350" indent="-514350">
              <a:buAutoNum type="arabicPeriod"/>
            </a:pPr>
            <a:endParaRPr lang="tr-TR" sz="2400" b="1" dirty="0" smtClean="0">
              <a:solidFill>
                <a:srgbClr val="FF0000"/>
              </a:solidFill>
            </a:endParaRPr>
          </a:p>
          <a:p>
            <a:pPr marL="514350" indent="-514350"/>
            <a:r>
              <a:rPr lang="tr-TR" sz="2400" b="1" dirty="0" smtClean="0"/>
              <a:t>2</a:t>
            </a:r>
            <a:r>
              <a:rPr lang="tr-TR" sz="2400" b="1" dirty="0"/>
              <a:t>. Düşük basınçlı </a:t>
            </a:r>
            <a:r>
              <a:rPr lang="tr-TR" sz="2400" b="1" dirty="0" smtClean="0"/>
              <a:t>boru</a:t>
            </a:r>
          </a:p>
          <a:p>
            <a:pPr marL="514350" indent="-514350"/>
            <a:r>
              <a:rPr lang="tr-TR" sz="2400" b="1" dirty="0" smtClean="0"/>
              <a:t>        sistemleri</a:t>
            </a:r>
          </a:p>
          <a:p>
            <a:pPr marL="514350" indent="-514350"/>
            <a:endParaRPr lang="tr-TR" sz="2400" b="1" dirty="0">
              <a:solidFill>
                <a:srgbClr val="000000"/>
              </a:solidFill>
            </a:endParaRPr>
          </a:p>
          <a:p>
            <a:pPr marL="514350" indent="-514350"/>
            <a:r>
              <a:rPr lang="tr-TR" sz="2400" b="1" dirty="0" smtClean="0">
                <a:solidFill>
                  <a:srgbClr val="FFFF00"/>
                </a:solidFill>
              </a:rPr>
              <a:t>3</a:t>
            </a:r>
            <a:r>
              <a:rPr lang="tr-TR" sz="2400" b="1" dirty="0">
                <a:solidFill>
                  <a:srgbClr val="FFFF00"/>
                </a:solidFill>
              </a:rPr>
              <a:t>. Yüksek basınçlı boru sistemleri</a:t>
            </a:r>
            <a:r>
              <a:rPr lang="tr-TR" sz="2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2" y="5857892"/>
            <a:ext cx="38877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 dirty="0">
                <a:solidFill>
                  <a:srgbClr val="FFFF00"/>
                </a:solidFill>
              </a:rPr>
              <a:t>Su iletim randımanı % 70-80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072198" y="5857892"/>
            <a:ext cx="38877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 dirty="0">
                <a:solidFill>
                  <a:srgbClr val="FFFF00"/>
                </a:solidFill>
              </a:rPr>
              <a:t>Su iletim randımanı % 100</a:t>
            </a:r>
          </a:p>
        </p:txBody>
      </p:sp>
      <p:pic>
        <p:nvPicPr>
          <p:cNvPr id="79874" name="Picture 2" descr="C:\Users\dragon\Desktop\Irrigation-picture\ruz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500306"/>
            <a:ext cx="2928958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928662" y="928670"/>
            <a:ext cx="72866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>
              <a:spcBef>
                <a:spcPts val="900"/>
              </a:spcBef>
              <a:buClr>
                <a:srgbClr val="996633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sz="2800" b="1" dirty="0" smtClean="0">
                <a:solidFill>
                  <a:srgbClr val="FF0000"/>
                </a:solidFill>
              </a:rPr>
              <a:t>5. </a:t>
            </a:r>
            <a:r>
              <a:rPr lang="en-GB" sz="2800" b="1" dirty="0" err="1" smtClean="0"/>
              <a:t>Yıllık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toplam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masrafların</a:t>
            </a:r>
            <a:r>
              <a:rPr lang="en-GB" sz="2800" b="1" dirty="0" smtClean="0"/>
              <a:t> en </a:t>
            </a:r>
            <a:r>
              <a:rPr lang="en-GB" sz="2800" b="1" dirty="0" err="1" smtClean="0"/>
              <a:t>az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olduğu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ana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boru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çapı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ve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pompa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özellikleri</a:t>
            </a:r>
            <a:endParaRPr lang="tr-TR" sz="2800" b="1" dirty="0" smtClean="0"/>
          </a:p>
          <a:p>
            <a:pPr marL="341313" indent="-341313">
              <a:spcBef>
                <a:spcPts val="900"/>
              </a:spcBef>
              <a:buClr>
                <a:srgbClr val="996633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800" b="1" dirty="0" smtClean="0"/>
          </a:p>
          <a:p>
            <a:pPr marL="341313" indent="-341313">
              <a:spcBef>
                <a:spcPts val="900"/>
              </a:spcBef>
              <a:buClr>
                <a:srgbClr val="996633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sz="2800" b="1" dirty="0" smtClean="0">
                <a:solidFill>
                  <a:srgbClr val="FF0000"/>
                </a:solidFill>
              </a:rPr>
              <a:t>6. </a:t>
            </a:r>
            <a:r>
              <a:rPr lang="en-GB" sz="2800" b="1" dirty="0" err="1" smtClean="0"/>
              <a:t>Uygun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kontrol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birimi</a:t>
            </a:r>
            <a:r>
              <a:rPr lang="en-GB" sz="2800" b="1" dirty="0" smtClean="0"/>
              <a:t> (</a:t>
            </a:r>
            <a:r>
              <a:rPr lang="en-GB" sz="2800" b="1" dirty="0" err="1" smtClean="0"/>
              <a:t>damla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sulamada</a:t>
            </a:r>
            <a:r>
              <a:rPr lang="en-GB" sz="2800" b="1" dirty="0" smtClean="0"/>
              <a:t>)</a:t>
            </a:r>
            <a:endParaRPr lang="tr-TR" sz="2800" b="1" dirty="0" smtClean="0"/>
          </a:p>
          <a:p>
            <a:pPr marL="341313" indent="-341313">
              <a:spcBef>
                <a:spcPts val="900"/>
              </a:spcBef>
              <a:buClr>
                <a:srgbClr val="996633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800" b="1" dirty="0" smtClean="0"/>
          </a:p>
          <a:p>
            <a:pPr marL="341313" indent="-341313">
              <a:spcBef>
                <a:spcPts val="900"/>
              </a:spcBef>
              <a:buClr>
                <a:srgbClr val="996633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sz="2800" b="1" dirty="0" smtClean="0">
                <a:solidFill>
                  <a:srgbClr val="FF0000"/>
                </a:solidFill>
              </a:rPr>
              <a:t>7. </a:t>
            </a:r>
            <a:r>
              <a:rPr lang="en-GB" sz="2800" b="1" dirty="0" err="1" smtClean="0"/>
              <a:t>Proje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ekonomisi</a:t>
            </a:r>
            <a:endParaRPr lang="tr-TR" sz="2800" b="1" dirty="0" smtClean="0"/>
          </a:p>
          <a:p>
            <a:pPr marL="341313" indent="-341313">
              <a:spcBef>
                <a:spcPts val="900"/>
              </a:spcBef>
              <a:buClr>
                <a:srgbClr val="996633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800" b="1" dirty="0" smtClean="0"/>
          </a:p>
          <a:p>
            <a:pPr marL="341313" indent="-341313">
              <a:spcBef>
                <a:spcPts val="900"/>
              </a:spcBef>
              <a:buClr>
                <a:srgbClr val="996633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sz="2800" b="1" dirty="0" smtClean="0">
                <a:solidFill>
                  <a:srgbClr val="FF0000"/>
                </a:solidFill>
              </a:rPr>
              <a:t>8. </a:t>
            </a:r>
            <a:r>
              <a:rPr lang="en-GB" sz="2800" b="1" dirty="0" err="1" smtClean="0"/>
              <a:t>Sulama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programları</a:t>
            </a:r>
            <a:endParaRPr lang="tr-TR" sz="2800" b="1" dirty="0" smtClean="0"/>
          </a:p>
          <a:p>
            <a:pPr marL="341313" indent="-341313">
              <a:spcBef>
                <a:spcPts val="900"/>
              </a:spcBef>
              <a:buClr>
                <a:srgbClr val="996633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800" b="1" dirty="0" smtClean="0"/>
          </a:p>
          <a:p>
            <a:pPr marL="341313" indent="-341313">
              <a:spcBef>
                <a:spcPts val="900"/>
              </a:spcBef>
              <a:buClr>
                <a:srgbClr val="996633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sz="2800" b="1" dirty="0" smtClean="0">
                <a:solidFill>
                  <a:srgbClr val="FF0000"/>
                </a:solidFill>
              </a:rPr>
              <a:t>9. </a:t>
            </a:r>
            <a:r>
              <a:rPr lang="en-GB" sz="2800" b="1" dirty="0" err="1" smtClean="0"/>
              <a:t>Sistemin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kurulması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ve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işletilmesi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talimatları</a:t>
            </a:r>
            <a:endParaRPr lang="en-GB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57224" y="642926"/>
            <a:ext cx="7643866" cy="1143000"/>
          </a:xfrm>
          <a:prstGeom prst="rect">
            <a:avLst/>
          </a:prstGeom>
          <a:noFill/>
          <a:ln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6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Bu Kapsamda Yapılması Gerekli ETÜTLER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C:\Users\a211\Desktop\Kteknik-resim\Stratejik_Planl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14554"/>
            <a:ext cx="6572296" cy="447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571480"/>
            <a:ext cx="7162800" cy="1143000"/>
          </a:xfrm>
          <a:noFill/>
          <a:ln/>
        </p:spPr>
        <p:txBody>
          <a:bodyPr anchor="ctr"/>
          <a:lstStyle/>
          <a:p>
            <a:pPr algn="ctr"/>
            <a:r>
              <a:rPr lang="tr-TR" sz="4000" b="1" dirty="0">
                <a:solidFill>
                  <a:srgbClr val="FFFF00"/>
                </a:solidFill>
              </a:rPr>
              <a:t>KAYNAK ARAŞTIRMASI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1014442" y="1857364"/>
            <a:ext cx="7772400" cy="4114800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tr-TR" sz="2400" b="1" dirty="0"/>
              <a:t>Sulama proje alanlarında, sulamadan beklenen yararın sağlanabilmesi için</a:t>
            </a:r>
            <a:r>
              <a:rPr lang="tr-TR" sz="2400" b="1" dirty="0" smtClean="0"/>
              <a:t>;</a:t>
            </a:r>
          </a:p>
          <a:p>
            <a:pPr>
              <a:lnSpc>
                <a:spcPct val="120000"/>
              </a:lnSpc>
            </a:pPr>
            <a:endParaRPr lang="tr-TR" sz="2400" b="1" dirty="0"/>
          </a:p>
          <a:p>
            <a:pPr lvl="1">
              <a:lnSpc>
                <a:spcPct val="120000"/>
              </a:lnSpc>
            </a:pPr>
            <a:r>
              <a:rPr lang="tr-TR" sz="2000" b="1" dirty="0"/>
              <a:t>Koşullara en uygun sulama yöntemi seçilir</a:t>
            </a:r>
          </a:p>
          <a:p>
            <a:pPr lvl="1">
              <a:lnSpc>
                <a:spcPct val="120000"/>
              </a:lnSpc>
            </a:pPr>
            <a:r>
              <a:rPr lang="tr-TR" sz="2000" b="1" dirty="0"/>
              <a:t>Sulama sistemi planlanır, sistem unsurları boyutlandırılır, sistemin kurulması ve işletilmesi ilkeleri belirlenir</a:t>
            </a:r>
          </a:p>
          <a:p>
            <a:pPr lvl="1">
              <a:lnSpc>
                <a:spcPct val="120000"/>
              </a:lnSpc>
            </a:pPr>
            <a:r>
              <a:rPr lang="tr-TR" sz="2000" b="1" dirty="0"/>
              <a:t>Sistem, tasarımda öngörüldüğü gibi kurulur ve işletilir</a:t>
            </a:r>
          </a:p>
          <a:p>
            <a:pPr lvl="1">
              <a:lnSpc>
                <a:spcPct val="120000"/>
              </a:lnSpc>
            </a:pPr>
            <a:r>
              <a:rPr lang="tr-TR" sz="2000" b="1" dirty="0"/>
              <a:t>İzleme ve değerlendirme yapılır.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/>
            <a:r>
              <a:rPr lang="tr-TR" sz="3600" b="1" dirty="0">
                <a:solidFill>
                  <a:srgbClr val="FFFF00"/>
                </a:solidFill>
              </a:rPr>
              <a:t>PLANLAMA HARİTASI</a:t>
            </a:r>
          </a:p>
        </p:txBody>
      </p:sp>
      <p:sp>
        <p:nvSpPr>
          <p:cNvPr id="9728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642918"/>
            <a:ext cx="7772400" cy="5715040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tr-TR" sz="2400" b="1" dirty="0">
                <a:solidFill>
                  <a:srgbClr val="66FF33"/>
                </a:solidFill>
              </a:rPr>
              <a:t>Ölçek :</a:t>
            </a:r>
            <a:r>
              <a:rPr lang="tr-TR" sz="2400" b="1" dirty="0"/>
              <a:t> 1/2000 (300 </a:t>
            </a:r>
            <a:r>
              <a:rPr lang="tr-TR" sz="2400" b="1" dirty="0" err="1"/>
              <a:t>ha’dan</a:t>
            </a:r>
            <a:r>
              <a:rPr lang="tr-TR" sz="2400" b="1" dirty="0"/>
              <a:t> küçük) - 1/5000 (300 </a:t>
            </a:r>
            <a:r>
              <a:rPr lang="tr-TR" sz="2400" b="1" dirty="0" err="1"/>
              <a:t>ha’dan</a:t>
            </a:r>
            <a:r>
              <a:rPr lang="tr-TR" sz="2400" b="1" dirty="0"/>
              <a:t> büyük</a:t>
            </a:r>
            <a:r>
              <a:rPr lang="tr-TR" sz="2400" b="1" dirty="0" smtClean="0"/>
              <a:t>)</a:t>
            </a:r>
          </a:p>
          <a:p>
            <a:pPr>
              <a:lnSpc>
                <a:spcPct val="110000"/>
              </a:lnSpc>
            </a:pPr>
            <a:r>
              <a:rPr lang="tr-TR" sz="2400" b="1" dirty="0" smtClean="0">
                <a:solidFill>
                  <a:srgbClr val="66FF33"/>
                </a:solidFill>
              </a:rPr>
              <a:t>Tesviye </a:t>
            </a:r>
            <a:r>
              <a:rPr lang="tr-TR" sz="2400" b="1" dirty="0">
                <a:solidFill>
                  <a:srgbClr val="66FF33"/>
                </a:solidFill>
              </a:rPr>
              <a:t>eğrileri :</a:t>
            </a:r>
            <a:r>
              <a:rPr lang="tr-TR" sz="2400" b="1" dirty="0"/>
              <a:t> 0.5 m (eğim % 1 den düşük) - 1.0 m (eğim % 1’den yüksek</a:t>
            </a:r>
            <a:r>
              <a:rPr lang="tr-TR" sz="2400" b="1" dirty="0" smtClean="0"/>
              <a:t>)</a:t>
            </a:r>
          </a:p>
          <a:p>
            <a:pPr>
              <a:lnSpc>
                <a:spcPct val="70000"/>
              </a:lnSpc>
            </a:pPr>
            <a:endParaRPr lang="tr-TR" sz="2400" b="1" dirty="0" smtClean="0"/>
          </a:p>
          <a:p>
            <a:pPr>
              <a:lnSpc>
                <a:spcPct val="70000"/>
              </a:lnSpc>
            </a:pPr>
            <a:r>
              <a:rPr lang="tr-TR" sz="2400" b="1" dirty="0" smtClean="0">
                <a:solidFill>
                  <a:srgbClr val="66FF33"/>
                </a:solidFill>
              </a:rPr>
              <a:t>Planlama </a:t>
            </a:r>
            <a:r>
              <a:rPr lang="tr-TR" sz="2400" b="1" dirty="0">
                <a:solidFill>
                  <a:srgbClr val="66FF33"/>
                </a:solidFill>
              </a:rPr>
              <a:t>haritasında</a:t>
            </a:r>
            <a:r>
              <a:rPr lang="tr-TR" sz="2400" b="1" dirty="0" smtClean="0">
                <a:solidFill>
                  <a:srgbClr val="66FF33"/>
                </a:solidFill>
              </a:rPr>
              <a:t>;</a:t>
            </a:r>
          </a:p>
          <a:p>
            <a:pPr lvl="1">
              <a:lnSpc>
                <a:spcPct val="120000"/>
              </a:lnSpc>
            </a:pPr>
            <a:r>
              <a:rPr lang="tr-TR" sz="1800" b="1" dirty="0" smtClean="0"/>
              <a:t>Sabit </a:t>
            </a:r>
            <a:r>
              <a:rPr lang="tr-TR" sz="1800" b="1" dirty="0" err="1"/>
              <a:t>nivelman</a:t>
            </a:r>
            <a:r>
              <a:rPr lang="tr-TR" sz="1800" b="1" dirty="0"/>
              <a:t> noktaları</a:t>
            </a:r>
          </a:p>
          <a:p>
            <a:pPr lvl="1">
              <a:lnSpc>
                <a:spcPct val="120000"/>
              </a:lnSpc>
            </a:pPr>
            <a:r>
              <a:rPr lang="tr-TR" sz="1800" b="1" dirty="0"/>
              <a:t>Mevcut tarım işletmeleri ve tarla parselleri</a:t>
            </a:r>
          </a:p>
          <a:p>
            <a:pPr lvl="1">
              <a:lnSpc>
                <a:spcPct val="120000"/>
              </a:lnSpc>
            </a:pPr>
            <a:r>
              <a:rPr lang="tr-TR" sz="1800" b="1" dirty="0"/>
              <a:t>Su kaynaklarının yeri ve yükseklikleri</a:t>
            </a:r>
          </a:p>
          <a:p>
            <a:pPr lvl="1">
              <a:lnSpc>
                <a:spcPct val="120000"/>
              </a:lnSpc>
            </a:pPr>
            <a:r>
              <a:rPr lang="tr-TR" sz="1800" b="1" dirty="0"/>
              <a:t>Mevcut sulama ve drenaj kanalları</a:t>
            </a:r>
          </a:p>
          <a:p>
            <a:pPr lvl="1">
              <a:lnSpc>
                <a:spcPct val="120000"/>
              </a:lnSpc>
            </a:pPr>
            <a:r>
              <a:rPr lang="tr-TR" sz="1800" b="1" dirty="0"/>
              <a:t>Drenaj sistemi çıkış ağzı ve yüksekliği</a:t>
            </a:r>
          </a:p>
          <a:p>
            <a:pPr lvl="1">
              <a:lnSpc>
                <a:spcPct val="120000"/>
              </a:lnSpc>
            </a:pPr>
            <a:r>
              <a:rPr lang="tr-TR" sz="1800" b="1" dirty="0"/>
              <a:t>Tarla içi yollar</a:t>
            </a:r>
          </a:p>
          <a:p>
            <a:pPr lvl="1">
              <a:lnSpc>
                <a:spcPct val="120000"/>
              </a:lnSpc>
            </a:pPr>
            <a:r>
              <a:rPr lang="tr-TR" sz="1800" b="1" dirty="0"/>
              <a:t>Bina vb. sabit yapılar</a:t>
            </a:r>
          </a:p>
          <a:p>
            <a:pPr lvl="1">
              <a:lnSpc>
                <a:spcPct val="120000"/>
              </a:lnSpc>
            </a:pPr>
            <a:r>
              <a:rPr lang="tr-TR" sz="1800" b="1" dirty="0"/>
              <a:t>Tarım dışı alanlar</a:t>
            </a:r>
          </a:p>
          <a:p>
            <a:pPr lvl="1">
              <a:lnSpc>
                <a:spcPct val="120000"/>
              </a:lnSpc>
            </a:pPr>
            <a:r>
              <a:rPr lang="tr-TR" sz="1800" b="1" dirty="0"/>
              <a:t>Planlamayı etkileyecek diğer unsurlar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600" b="1" dirty="0">
                <a:solidFill>
                  <a:srgbClr val="FFFF00"/>
                </a:solidFill>
              </a:rPr>
              <a:t>TOPRAK ÖZELLİKLERİ</a:t>
            </a:r>
          </a:p>
        </p:txBody>
      </p:sp>
      <p:sp>
        <p:nvSpPr>
          <p:cNvPr id="98306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5181600"/>
          </a:xfrm>
          <a:noFill/>
          <a:ln/>
        </p:spPr>
        <p:txBody>
          <a:bodyPr/>
          <a:lstStyle/>
          <a:p>
            <a:r>
              <a:rPr lang="tr-TR" b="1"/>
              <a:t>Sulu arazi sınıflandırma raporu</a:t>
            </a:r>
          </a:p>
          <a:p>
            <a:r>
              <a:rPr lang="tr-TR" b="1"/>
              <a:t>Bireysel tarım işletmelerinden her 20 da’da, büyük proje alanlarında her 160 da’da toprak profilleri açılır.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01775" y="4191000"/>
            <a:ext cx="6651625" cy="1981200"/>
            <a:chOff x="946" y="2208"/>
            <a:chExt cx="4190" cy="1248"/>
          </a:xfrm>
        </p:grpSpPr>
        <p:sp>
          <p:nvSpPr>
            <p:cNvPr id="98309" name="Line 5"/>
            <p:cNvSpPr>
              <a:spLocks noChangeShapeType="1"/>
            </p:cNvSpPr>
            <p:nvPr/>
          </p:nvSpPr>
          <p:spPr bwMode="auto">
            <a:xfrm>
              <a:off x="1440" y="2352"/>
              <a:ext cx="67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8310" name="Line 6"/>
            <p:cNvSpPr>
              <a:spLocks noChangeShapeType="1"/>
            </p:cNvSpPr>
            <p:nvPr/>
          </p:nvSpPr>
          <p:spPr bwMode="auto">
            <a:xfrm>
              <a:off x="2112" y="2352"/>
              <a:ext cx="0" cy="19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8311" name="Line 7"/>
            <p:cNvSpPr>
              <a:spLocks noChangeShapeType="1"/>
            </p:cNvSpPr>
            <p:nvPr/>
          </p:nvSpPr>
          <p:spPr bwMode="auto">
            <a:xfrm>
              <a:off x="2112" y="2544"/>
              <a:ext cx="43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8312" name="Line 8"/>
            <p:cNvSpPr>
              <a:spLocks noChangeShapeType="1"/>
            </p:cNvSpPr>
            <p:nvPr/>
          </p:nvSpPr>
          <p:spPr bwMode="auto">
            <a:xfrm>
              <a:off x="2544" y="2544"/>
              <a:ext cx="0" cy="19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8313" name="Line 9"/>
            <p:cNvSpPr>
              <a:spLocks noChangeShapeType="1"/>
            </p:cNvSpPr>
            <p:nvPr/>
          </p:nvSpPr>
          <p:spPr bwMode="auto">
            <a:xfrm>
              <a:off x="2976" y="2736"/>
              <a:ext cx="0" cy="19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8314" name="Line 10"/>
            <p:cNvSpPr>
              <a:spLocks noChangeShapeType="1"/>
            </p:cNvSpPr>
            <p:nvPr/>
          </p:nvSpPr>
          <p:spPr bwMode="auto">
            <a:xfrm>
              <a:off x="3408" y="2928"/>
              <a:ext cx="0" cy="19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8315" name="Line 11"/>
            <p:cNvSpPr>
              <a:spLocks noChangeShapeType="1"/>
            </p:cNvSpPr>
            <p:nvPr/>
          </p:nvSpPr>
          <p:spPr bwMode="auto">
            <a:xfrm>
              <a:off x="3840" y="3120"/>
              <a:ext cx="0" cy="19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8316" name="Line 12"/>
            <p:cNvSpPr>
              <a:spLocks noChangeShapeType="1"/>
            </p:cNvSpPr>
            <p:nvPr/>
          </p:nvSpPr>
          <p:spPr bwMode="auto">
            <a:xfrm>
              <a:off x="2544" y="2736"/>
              <a:ext cx="43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8317" name="Line 13"/>
            <p:cNvSpPr>
              <a:spLocks noChangeShapeType="1"/>
            </p:cNvSpPr>
            <p:nvPr/>
          </p:nvSpPr>
          <p:spPr bwMode="auto">
            <a:xfrm>
              <a:off x="2976" y="2928"/>
              <a:ext cx="43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8318" name="Line 14"/>
            <p:cNvSpPr>
              <a:spLocks noChangeShapeType="1"/>
            </p:cNvSpPr>
            <p:nvPr/>
          </p:nvSpPr>
          <p:spPr bwMode="auto">
            <a:xfrm>
              <a:off x="3408" y="3120"/>
              <a:ext cx="43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8319" name="Line 15"/>
            <p:cNvSpPr>
              <a:spLocks noChangeShapeType="1"/>
            </p:cNvSpPr>
            <p:nvPr/>
          </p:nvSpPr>
          <p:spPr bwMode="auto">
            <a:xfrm>
              <a:off x="3840" y="3312"/>
              <a:ext cx="67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8320" name="Text Box 16"/>
            <p:cNvSpPr txBox="1">
              <a:spLocks noChangeArrowheads="1"/>
            </p:cNvSpPr>
            <p:nvPr/>
          </p:nvSpPr>
          <p:spPr bwMode="auto">
            <a:xfrm>
              <a:off x="946" y="2208"/>
              <a:ext cx="494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tr-TR"/>
                <a:t>0 cm</a:t>
              </a:r>
            </a:p>
          </p:txBody>
        </p:sp>
        <p:sp>
          <p:nvSpPr>
            <p:cNvPr id="98321" name="Text Box 17"/>
            <p:cNvSpPr txBox="1">
              <a:spLocks noChangeArrowheads="1"/>
            </p:cNvSpPr>
            <p:nvPr/>
          </p:nvSpPr>
          <p:spPr bwMode="auto">
            <a:xfrm>
              <a:off x="2530" y="2400"/>
              <a:ext cx="590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tr-TR"/>
                <a:t>30 cm</a:t>
              </a:r>
            </a:p>
          </p:txBody>
        </p:sp>
        <p:sp>
          <p:nvSpPr>
            <p:cNvPr id="98322" name="Text Box 18"/>
            <p:cNvSpPr txBox="1">
              <a:spLocks noChangeArrowheads="1"/>
            </p:cNvSpPr>
            <p:nvPr/>
          </p:nvSpPr>
          <p:spPr bwMode="auto">
            <a:xfrm>
              <a:off x="2962" y="2592"/>
              <a:ext cx="590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tr-TR"/>
                <a:t>60 cm</a:t>
              </a:r>
            </a:p>
          </p:txBody>
        </p:sp>
        <p:sp>
          <p:nvSpPr>
            <p:cNvPr id="98323" name="Text Box 19"/>
            <p:cNvSpPr txBox="1">
              <a:spLocks noChangeArrowheads="1"/>
            </p:cNvSpPr>
            <p:nvPr/>
          </p:nvSpPr>
          <p:spPr bwMode="auto">
            <a:xfrm>
              <a:off x="3394" y="2784"/>
              <a:ext cx="590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tr-TR"/>
                <a:t>90 cm</a:t>
              </a:r>
            </a:p>
          </p:txBody>
        </p:sp>
        <p:sp>
          <p:nvSpPr>
            <p:cNvPr id="98324" name="Text Box 20"/>
            <p:cNvSpPr txBox="1">
              <a:spLocks noChangeArrowheads="1"/>
            </p:cNvSpPr>
            <p:nvPr/>
          </p:nvSpPr>
          <p:spPr bwMode="auto">
            <a:xfrm>
              <a:off x="4450" y="3168"/>
              <a:ext cx="686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tr-TR"/>
                <a:t>150 cm</a:t>
              </a:r>
            </a:p>
          </p:txBody>
        </p:sp>
        <p:sp>
          <p:nvSpPr>
            <p:cNvPr id="98325" name="Text Box 21"/>
            <p:cNvSpPr txBox="1">
              <a:spLocks noChangeArrowheads="1"/>
            </p:cNvSpPr>
            <p:nvPr/>
          </p:nvSpPr>
          <p:spPr bwMode="auto">
            <a:xfrm>
              <a:off x="3826" y="2976"/>
              <a:ext cx="686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tr-TR"/>
                <a:t>120 cm</a:t>
              </a:r>
            </a:p>
          </p:txBody>
        </p:sp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2112" y="2592"/>
              <a:ext cx="384" cy="96"/>
              <a:chOff x="528" y="3264"/>
              <a:chExt cx="384" cy="96"/>
            </a:xfrm>
          </p:grpSpPr>
          <p:sp>
            <p:nvSpPr>
              <p:cNvPr id="98327" name="Rectangle 23"/>
              <p:cNvSpPr>
                <a:spLocks noChangeArrowheads="1"/>
              </p:cNvSpPr>
              <p:nvPr/>
            </p:nvSpPr>
            <p:spPr bwMode="auto">
              <a:xfrm>
                <a:off x="528" y="326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98328" name="Rectangle 24"/>
              <p:cNvSpPr>
                <a:spLocks noChangeArrowheads="1"/>
              </p:cNvSpPr>
              <p:nvPr/>
            </p:nvSpPr>
            <p:spPr bwMode="auto">
              <a:xfrm>
                <a:off x="672" y="326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98329" name="Rectangle 25"/>
              <p:cNvSpPr>
                <a:spLocks noChangeArrowheads="1"/>
              </p:cNvSpPr>
              <p:nvPr/>
            </p:nvSpPr>
            <p:spPr bwMode="auto">
              <a:xfrm>
                <a:off x="816" y="326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2544" y="2784"/>
              <a:ext cx="384" cy="96"/>
              <a:chOff x="528" y="3264"/>
              <a:chExt cx="384" cy="96"/>
            </a:xfrm>
          </p:grpSpPr>
          <p:sp>
            <p:nvSpPr>
              <p:cNvPr id="98331" name="Rectangle 27"/>
              <p:cNvSpPr>
                <a:spLocks noChangeArrowheads="1"/>
              </p:cNvSpPr>
              <p:nvPr/>
            </p:nvSpPr>
            <p:spPr bwMode="auto">
              <a:xfrm>
                <a:off x="528" y="326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98332" name="Rectangle 28"/>
              <p:cNvSpPr>
                <a:spLocks noChangeArrowheads="1"/>
              </p:cNvSpPr>
              <p:nvPr/>
            </p:nvSpPr>
            <p:spPr bwMode="auto">
              <a:xfrm>
                <a:off x="672" y="326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98333" name="Rectangle 29"/>
              <p:cNvSpPr>
                <a:spLocks noChangeArrowheads="1"/>
              </p:cNvSpPr>
              <p:nvPr/>
            </p:nvSpPr>
            <p:spPr bwMode="auto">
              <a:xfrm>
                <a:off x="816" y="326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2976" y="2976"/>
              <a:ext cx="384" cy="96"/>
              <a:chOff x="528" y="3264"/>
              <a:chExt cx="384" cy="96"/>
            </a:xfrm>
          </p:grpSpPr>
          <p:sp>
            <p:nvSpPr>
              <p:cNvPr id="98335" name="Rectangle 31"/>
              <p:cNvSpPr>
                <a:spLocks noChangeArrowheads="1"/>
              </p:cNvSpPr>
              <p:nvPr/>
            </p:nvSpPr>
            <p:spPr bwMode="auto">
              <a:xfrm>
                <a:off x="528" y="326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98336" name="Rectangle 32"/>
              <p:cNvSpPr>
                <a:spLocks noChangeArrowheads="1"/>
              </p:cNvSpPr>
              <p:nvPr/>
            </p:nvSpPr>
            <p:spPr bwMode="auto">
              <a:xfrm>
                <a:off x="672" y="326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98337" name="Rectangle 33"/>
              <p:cNvSpPr>
                <a:spLocks noChangeArrowheads="1"/>
              </p:cNvSpPr>
              <p:nvPr/>
            </p:nvSpPr>
            <p:spPr bwMode="auto">
              <a:xfrm>
                <a:off x="816" y="326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3408" y="3168"/>
              <a:ext cx="384" cy="96"/>
              <a:chOff x="528" y="3264"/>
              <a:chExt cx="384" cy="96"/>
            </a:xfrm>
          </p:grpSpPr>
          <p:sp>
            <p:nvSpPr>
              <p:cNvPr id="98339" name="Rectangle 35"/>
              <p:cNvSpPr>
                <a:spLocks noChangeArrowheads="1"/>
              </p:cNvSpPr>
              <p:nvPr/>
            </p:nvSpPr>
            <p:spPr bwMode="auto">
              <a:xfrm>
                <a:off x="528" y="326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98340" name="Rectangle 36"/>
              <p:cNvSpPr>
                <a:spLocks noChangeArrowheads="1"/>
              </p:cNvSpPr>
              <p:nvPr/>
            </p:nvSpPr>
            <p:spPr bwMode="auto">
              <a:xfrm>
                <a:off x="672" y="326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98341" name="Rectangle 37"/>
              <p:cNvSpPr>
                <a:spLocks noChangeArrowheads="1"/>
              </p:cNvSpPr>
              <p:nvPr/>
            </p:nvSpPr>
            <p:spPr bwMode="auto">
              <a:xfrm>
                <a:off x="816" y="326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1632" y="2411"/>
              <a:ext cx="384" cy="96"/>
              <a:chOff x="528" y="3264"/>
              <a:chExt cx="384" cy="96"/>
            </a:xfrm>
          </p:grpSpPr>
          <p:sp>
            <p:nvSpPr>
              <p:cNvPr id="98343" name="Rectangle 39"/>
              <p:cNvSpPr>
                <a:spLocks noChangeArrowheads="1"/>
              </p:cNvSpPr>
              <p:nvPr/>
            </p:nvSpPr>
            <p:spPr bwMode="auto">
              <a:xfrm>
                <a:off x="528" y="326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98344" name="Rectangle 40"/>
              <p:cNvSpPr>
                <a:spLocks noChangeArrowheads="1"/>
              </p:cNvSpPr>
              <p:nvPr/>
            </p:nvSpPr>
            <p:spPr bwMode="auto">
              <a:xfrm>
                <a:off x="672" y="326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98345" name="Rectangle 41"/>
              <p:cNvSpPr>
                <a:spLocks noChangeArrowheads="1"/>
              </p:cNvSpPr>
              <p:nvPr/>
            </p:nvSpPr>
            <p:spPr bwMode="auto">
              <a:xfrm>
                <a:off x="816" y="326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1148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b="1">
                <a:solidFill>
                  <a:srgbClr val="66FF33"/>
                </a:solidFill>
              </a:rPr>
              <a:t>Bozulmamış toprak örneklerinden,</a:t>
            </a:r>
            <a:r>
              <a:rPr lang="tr-TR" b="1"/>
              <a:t> tarla kapasitesi, hacim ağırlığı</a:t>
            </a:r>
          </a:p>
          <a:p>
            <a:pPr>
              <a:lnSpc>
                <a:spcPct val="90000"/>
              </a:lnSpc>
            </a:pPr>
            <a:r>
              <a:rPr lang="tr-TR" b="1">
                <a:solidFill>
                  <a:srgbClr val="66FF33"/>
                </a:solidFill>
              </a:rPr>
              <a:t>Bozulmuş toprak örneklerinden,</a:t>
            </a:r>
            <a:r>
              <a:rPr lang="tr-TR" b="1"/>
              <a:t> bünye sınıfı, solma noktası, tuzluluk ve sodyumluluk (ECex10</a:t>
            </a:r>
            <a:r>
              <a:rPr lang="tr-TR" b="1" baseline="30000"/>
              <a:t>3</a:t>
            </a:r>
            <a:r>
              <a:rPr lang="tr-TR" b="1"/>
              <a:t>, değişebilir % Na)        analizleri yapılır.</a:t>
            </a:r>
          </a:p>
          <a:p>
            <a:pPr>
              <a:lnSpc>
                <a:spcPct val="90000"/>
              </a:lnSpc>
            </a:pPr>
            <a:r>
              <a:rPr lang="tr-TR" b="1">
                <a:solidFill>
                  <a:srgbClr val="66FF33"/>
                </a:solidFill>
              </a:rPr>
              <a:t>Profillerden,</a:t>
            </a:r>
            <a:r>
              <a:rPr lang="tr-TR" b="1"/>
              <a:t> etkili toprak derinliği belirlenir.</a:t>
            </a:r>
          </a:p>
          <a:p>
            <a:pPr>
              <a:lnSpc>
                <a:spcPct val="90000"/>
              </a:lnSpc>
            </a:pPr>
            <a:r>
              <a:rPr lang="tr-TR" b="1"/>
              <a:t>Toprağın </a:t>
            </a:r>
            <a:r>
              <a:rPr lang="tr-TR" b="1">
                <a:solidFill>
                  <a:srgbClr val="66FF33"/>
                </a:solidFill>
              </a:rPr>
              <a:t>infiltrasyon özellikleri</a:t>
            </a:r>
            <a:r>
              <a:rPr lang="tr-TR" b="1"/>
              <a:t> saptanır.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600" b="1" dirty="0">
                <a:solidFill>
                  <a:srgbClr val="FFFF00"/>
                </a:solidFill>
              </a:rPr>
              <a:t>BİTKİ ÖZELLİKLERİ</a:t>
            </a:r>
          </a:p>
        </p:txBody>
      </p:sp>
      <p:sp>
        <p:nvSpPr>
          <p:cNvPr id="10035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114800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tr-TR" sz="3600" b="1"/>
              <a:t>Bitki deseni</a:t>
            </a:r>
          </a:p>
          <a:p>
            <a:pPr>
              <a:lnSpc>
                <a:spcPct val="80000"/>
              </a:lnSpc>
            </a:pPr>
            <a:r>
              <a:rPr lang="tr-TR" sz="3600" b="1"/>
              <a:t>Bitki su tüketimi</a:t>
            </a:r>
          </a:p>
          <a:p>
            <a:pPr>
              <a:lnSpc>
                <a:spcPct val="80000"/>
              </a:lnSpc>
            </a:pPr>
            <a:r>
              <a:rPr lang="tr-TR" sz="3600" b="1"/>
              <a:t>Sulama suyu gereksinimi ve sulama modülü</a:t>
            </a:r>
          </a:p>
          <a:p>
            <a:pPr>
              <a:lnSpc>
                <a:spcPct val="80000"/>
              </a:lnSpc>
            </a:pPr>
            <a:r>
              <a:rPr lang="tr-TR" sz="3600" b="1"/>
              <a:t>Sulama ile ıslatılacak toprak derinliği</a:t>
            </a:r>
          </a:p>
          <a:p>
            <a:pPr>
              <a:lnSpc>
                <a:spcPct val="80000"/>
              </a:lnSpc>
            </a:pPr>
            <a:r>
              <a:rPr lang="tr-TR" sz="3600" b="1"/>
              <a:t>Sulamaya başlanacak nem düzeyi</a:t>
            </a:r>
          </a:p>
          <a:p>
            <a:pPr>
              <a:lnSpc>
                <a:spcPct val="80000"/>
              </a:lnSpc>
            </a:pPr>
            <a:r>
              <a:rPr lang="tr-TR" sz="3600" b="1"/>
              <a:t>Her sulamada uygulanacak sulama suyu miktarı ve sulama aralığı</a:t>
            </a:r>
          </a:p>
          <a:p>
            <a:pPr>
              <a:lnSpc>
                <a:spcPct val="80000"/>
              </a:lnSpc>
            </a:pPr>
            <a:r>
              <a:rPr lang="tr-TR" sz="3600" b="1"/>
              <a:t>Tarımsal işlemler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600" b="1" dirty="0">
                <a:solidFill>
                  <a:srgbClr val="FFFF00"/>
                </a:solidFill>
              </a:rPr>
              <a:t>SU KAYNAĞI ÖZELLİKLERİ</a:t>
            </a:r>
          </a:p>
        </p:txBody>
      </p:sp>
      <p:sp>
        <p:nvSpPr>
          <p:cNvPr id="10137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114800"/>
          </a:xfrm>
          <a:noFill/>
          <a:ln/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tr-TR" sz="3600" b="1"/>
              <a:t>Su kaynağının cinsi, konumu, yüksekliği</a:t>
            </a:r>
          </a:p>
          <a:p>
            <a:pPr>
              <a:lnSpc>
                <a:spcPct val="80000"/>
              </a:lnSpc>
            </a:pPr>
            <a:r>
              <a:rPr lang="tr-TR" sz="3600" b="1"/>
              <a:t>En düşük, ortalama, en yüksek debi</a:t>
            </a:r>
          </a:p>
          <a:p>
            <a:pPr>
              <a:lnSpc>
                <a:spcPct val="80000"/>
              </a:lnSpc>
            </a:pPr>
            <a:r>
              <a:rPr lang="tr-TR" sz="3600" b="1"/>
              <a:t>Uygun su alma yeri ve biçimi</a:t>
            </a:r>
          </a:p>
          <a:p>
            <a:pPr>
              <a:lnSpc>
                <a:spcPct val="80000"/>
              </a:lnSpc>
            </a:pPr>
            <a:r>
              <a:rPr lang="tr-TR" sz="3600" b="1"/>
              <a:t>Pompa birimi gerekliliği (statik-dinamik emme yüksekliği)</a:t>
            </a:r>
          </a:p>
          <a:p>
            <a:pPr>
              <a:lnSpc>
                <a:spcPct val="80000"/>
              </a:lnSpc>
            </a:pPr>
            <a:r>
              <a:rPr lang="tr-TR" sz="3600" b="1"/>
              <a:t>Akarsu ise taşkın debisi</a:t>
            </a:r>
          </a:p>
          <a:p>
            <a:pPr>
              <a:lnSpc>
                <a:spcPct val="80000"/>
              </a:lnSpc>
            </a:pPr>
            <a:r>
              <a:rPr lang="tr-TR" sz="3600" b="1"/>
              <a:t>Kanal ise kanala su verme gün ve süreleri</a:t>
            </a:r>
          </a:p>
          <a:p>
            <a:pPr>
              <a:lnSpc>
                <a:spcPct val="80000"/>
              </a:lnSpc>
            </a:pPr>
            <a:r>
              <a:rPr lang="tr-TR" sz="3600" b="1"/>
              <a:t>Sulama suyu kalite sınıfı</a:t>
            </a:r>
          </a:p>
          <a:p>
            <a:pPr>
              <a:lnSpc>
                <a:spcPct val="80000"/>
              </a:lnSpc>
            </a:pPr>
            <a:endParaRPr lang="tr-TR" sz="3600" b="1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600" b="1" dirty="0">
                <a:solidFill>
                  <a:srgbClr val="FFFF00"/>
                </a:solidFill>
              </a:rPr>
              <a:t>İKLİM BİLGİLERİ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114800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tr-TR" b="1"/>
              <a:t>Bitki su tüketimi ve sulama zamanının planlanmasında kullanılacak tüm iklim bilgileri (aylık-on günlük ortalamalar)</a:t>
            </a:r>
          </a:p>
          <a:p>
            <a:pPr lvl="1">
              <a:lnSpc>
                <a:spcPct val="90000"/>
              </a:lnSpc>
            </a:pPr>
            <a:r>
              <a:rPr lang="tr-TR" b="1"/>
              <a:t>Yükseklik, enlem, boylam</a:t>
            </a:r>
          </a:p>
          <a:p>
            <a:pPr lvl="1">
              <a:lnSpc>
                <a:spcPct val="90000"/>
              </a:lnSpc>
            </a:pPr>
            <a:r>
              <a:rPr lang="tr-TR" b="1"/>
              <a:t>Ortalama sıcaklık</a:t>
            </a:r>
          </a:p>
          <a:p>
            <a:pPr lvl="1">
              <a:lnSpc>
                <a:spcPct val="90000"/>
              </a:lnSpc>
            </a:pPr>
            <a:r>
              <a:rPr lang="tr-TR" b="1"/>
              <a:t>Yağış</a:t>
            </a:r>
          </a:p>
          <a:p>
            <a:pPr lvl="1">
              <a:lnSpc>
                <a:spcPct val="90000"/>
              </a:lnSpc>
            </a:pPr>
            <a:r>
              <a:rPr lang="tr-TR" b="1"/>
              <a:t>Minimum, ortalama bağıl nem</a:t>
            </a:r>
          </a:p>
          <a:p>
            <a:pPr lvl="1">
              <a:lnSpc>
                <a:spcPct val="90000"/>
              </a:lnSpc>
            </a:pPr>
            <a:r>
              <a:rPr lang="tr-TR" b="1"/>
              <a:t>Ortalama rüzgar hızı, esme yönü</a:t>
            </a:r>
          </a:p>
          <a:p>
            <a:pPr lvl="1">
              <a:lnSpc>
                <a:spcPct val="90000"/>
              </a:lnSpc>
            </a:pPr>
            <a:r>
              <a:rPr lang="tr-TR" b="1"/>
              <a:t>Güneşlenme süresi</a:t>
            </a:r>
          </a:p>
          <a:p>
            <a:pPr lvl="1">
              <a:lnSpc>
                <a:spcPct val="90000"/>
              </a:lnSpc>
            </a:pPr>
            <a:r>
              <a:rPr lang="tr-TR" b="1"/>
              <a:t>Atmosfer basıncı vb.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600" b="1" dirty="0">
                <a:solidFill>
                  <a:srgbClr val="FFFF00"/>
                </a:solidFill>
              </a:rPr>
              <a:t>DİĞER BİLGİLER</a:t>
            </a:r>
          </a:p>
        </p:txBody>
      </p:sp>
      <p:sp>
        <p:nvSpPr>
          <p:cNvPr id="103426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114800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tr-TR" b="1"/>
              <a:t>Sulama sisteminin planlanması, tasarımı, kurulması ve işletilmesinde gerekli diğer tüm bilgiler derlenir.</a:t>
            </a:r>
          </a:p>
          <a:p>
            <a:pPr lvl="1">
              <a:lnSpc>
                <a:spcPct val="90000"/>
              </a:lnSpc>
            </a:pPr>
            <a:r>
              <a:rPr lang="tr-TR" b="1"/>
              <a:t>Sistem unsurlarında kullanılacak malzeme, malzeme ocakları, nakliye koşulları</a:t>
            </a:r>
          </a:p>
          <a:p>
            <a:pPr lvl="1">
              <a:lnSpc>
                <a:spcPct val="90000"/>
              </a:lnSpc>
            </a:pPr>
            <a:r>
              <a:rPr lang="tr-TR" b="1"/>
              <a:t>Sistem unsurlarını üreten kuruluşlardan sağlanacak teknik bilgiler</a:t>
            </a:r>
          </a:p>
          <a:p>
            <a:pPr lvl="1">
              <a:lnSpc>
                <a:spcPct val="90000"/>
              </a:lnSpc>
            </a:pPr>
            <a:r>
              <a:rPr lang="tr-TR" b="1"/>
              <a:t>Kazı toprağının klası</a:t>
            </a:r>
          </a:p>
          <a:p>
            <a:pPr lvl="1">
              <a:lnSpc>
                <a:spcPct val="90000"/>
              </a:lnSpc>
            </a:pPr>
            <a:r>
              <a:rPr lang="tr-TR" b="1"/>
              <a:t>Birim fiyatlar ve maliyet analizleri</a:t>
            </a:r>
          </a:p>
          <a:p>
            <a:pPr lvl="1">
              <a:lnSpc>
                <a:spcPct val="90000"/>
              </a:lnSpc>
            </a:pPr>
            <a:r>
              <a:rPr lang="tr-TR" b="1"/>
              <a:t>Çiftçi istekleri (günlük sulama süresi ve sulamanın tamamlanacağı gün sayısı)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900113" y="404813"/>
            <a:ext cx="7848600" cy="5954712"/>
            <a:chOff x="2198" y="2089"/>
            <a:chExt cx="11446" cy="7709"/>
          </a:xfrm>
        </p:grpSpPr>
        <p:sp>
          <p:nvSpPr>
            <p:cNvPr id="28675" name="AutoShape 5"/>
            <p:cNvSpPr>
              <a:spLocks noChangeAspect="1" noChangeArrowheads="1"/>
            </p:cNvSpPr>
            <p:nvPr/>
          </p:nvSpPr>
          <p:spPr bwMode="auto">
            <a:xfrm>
              <a:off x="2198" y="2089"/>
              <a:ext cx="11446" cy="7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676" name="AutoShape 6"/>
            <p:cNvSpPr>
              <a:spLocks noChangeArrowheads="1"/>
            </p:cNvSpPr>
            <p:nvPr/>
          </p:nvSpPr>
          <p:spPr bwMode="auto">
            <a:xfrm>
              <a:off x="3287" y="2837"/>
              <a:ext cx="272" cy="272"/>
            </a:xfrm>
            <a:prstGeom prst="bevel">
              <a:avLst>
                <a:gd name="adj" fmla="val 12500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8677" name="Freeform 7"/>
            <p:cNvSpPr>
              <a:spLocks/>
            </p:cNvSpPr>
            <p:nvPr/>
          </p:nvSpPr>
          <p:spPr bwMode="auto">
            <a:xfrm>
              <a:off x="3415" y="3109"/>
              <a:ext cx="657" cy="6417"/>
            </a:xfrm>
            <a:custGeom>
              <a:avLst/>
              <a:gdLst>
                <a:gd name="T0" fmla="*/ 13391 w 309"/>
                <a:gd name="T1" fmla="*/ 0 h 3040"/>
                <a:gd name="T2" fmla="*/ 13391 w 309"/>
                <a:gd name="T3" fmla="*/ 479382 h 3040"/>
                <a:gd name="T4" fmla="*/ 98595 w 309"/>
                <a:gd name="T5" fmla="*/ 1674033 h 3040"/>
                <a:gd name="T6" fmla="*/ 442371 w 309"/>
                <a:gd name="T7" fmla="*/ 2232105 h 3040"/>
                <a:gd name="T8" fmla="*/ 526631 w 309"/>
                <a:gd name="T9" fmla="*/ 3426446 h 3040"/>
                <a:gd name="T10" fmla="*/ 98595 w 309"/>
                <a:gd name="T11" fmla="*/ 4224199 h 3040"/>
                <a:gd name="T12" fmla="*/ 13391 w 309"/>
                <a:gd name="T13" fmla="*/ 5338978 h 30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9"/>
                <a:gd name="T22" fmla="*/ 0 h 3040"/>
                <a:gd name="T23" fmla="*/ 309 w 309"/>
                <a:gd name="T24" fmla="*/ 3040 h 30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9" h="3040">
                  <a:moveTo>
                    <a:pt x="7" y="0"/>
                  </a:moveTo>
                  <a:cubicBezTo>
                    <a:pt x="3" y="57"/>
                    <a:pt x="0" y="114"/>
                    <a:pt x="7" y="273"/>
                  </a:cubicBezTo>
                  <a:cubicBezTo>
                    <a:pt x="14" y="432"/>
                    <a:pt x="14" y="787"/>
                    <a:pt x="52" y="953"/>
                  </a:cubicBezTo>
                  <a:cubicBezTo>
                    <a:pt x="90" y="1119"/>
                    <a:pt x="196" y="1105"/>
                    <a:pt x="234" y="1271"/>
                  </a:cubicBezTo>
                  <a:cubicBezTo>
                    <a:pt x="272" y="1437"/>
                    <a:pt x="309" y="1762"/>
                    <a:pt x="279" y="1951"/>
                  </a:cubicBezTo>
                  <a:cubicBezTo>
                    <a:pt x="249" y="2140"/>
                    <a:pt x="97" y="2224"/>
                    <a:pt x="52" y="2405"/>
                  </a:cubicBezTo>
                  <a:cubicBezTo>
                    <a:pt x="7" y="2586"/>
                    <a:pt x="7" y="2813"/>
                    <a:pt x="7" y="3040"/>
                  </a:cubicBezTo>
                </a:path>
              </a:pathLst>
            </a:custGeom>
            <a:noFill/>
            <a:ln w="4762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678" name="Freeform 8"/>
            <p:cNvSpPr>
              <a:spLocks/>
            </p:cNvSpPr>
            <p:nvPr/>
          </p:nvSpPr>
          <p:spPr bwMode="auto">
            <a:xfrm>
              <a:off x="3563" y="2361"/>
              <a:ext cx="632" cy="480"/>
            </a:xfrm>
            <a:custGeom>
              <a:avLst/>
              <a:gdLst>
                <a:gd name="T0" fmla="*/ 0 w 256"/>
                <a:gd name="T1" fmla="*/ 1212198 h 201"/>
                <a:gd name="T2" fmla="*/ 1236357 w 256"/>
                <a:gd name="T3" fmla="*/ 717022 h 201"/>
                <a:gd name="T4" fmla="*/ 1850565 w 256"/>
                <a:gd name="T5" fmla="*/ 439735 h 201"/>
                <a:gd name="T6" fmla="*/ 2152290 w 256"/>
                <a:gd name="T7" fmla="*/ 0 h 2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6"/>
                <a:gd name="T13" fmla="*/ 0 h 201"/>
                <a:gd name="T14" fmla="*/ 256 w 256"/>
                <a:gd name="T15" fmla="*/ 201 h 2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6" h="201">
                  <a:moveTo>
                    <a:pt x="0" y="201"/>
                  </a:moveTo>
                  <a:cubicBezTo>
                    <a:pt x="74" y="187"/>
                    <a:pt x="93" y="170"/>
                    <a:pt x="147" y="119"/>
                  </a:cubicBezTo>
                  <a:cubicBezTo>
                    <a:pt x="162" y="75"/>
                    <a:pt x="179" y="86"/>
                    <a:pt x="220" y="73"/>
                  </a:cubicBezTo>
                  <a:cubicBezTo>
                    <a:pt x="228" y="42"/>
                    <a:pt x="233" y="23"/>
                    <a:pt x="25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679" name="Freeform 9"/>
            <p:cNvSpPr>
              <a:spLocks/>
            </p:cNvSpPr>
            <p:nvPr/>
          </p:nvSpPr>
          <p:spPr bwMode="auto">
            <a:xfrm>
              <a:off x="2663" y="2366"/>
              <a:ext cx="608" cy="439"/>
            </a:xfrm>
            <a:custGeom>
              <a:avLst/>
              <a:gdLst>
                <a:gd name="T0" fmla="*/ 311296 w 304"/>
                <a:gd name="T1" fmla="*/ 229413 h 219"/>
                <a:gd name="T2" fmla="*/ 245760 w 304"/>
                <a:gd name="T3" fmla="*/ 210682 h 219"/>
                <a:gd name="T4" fmla="*/ 218112 w 304"/>
                <a:gd name="T5" fmla="*/ 153069 h 219"/>
                <a:gd name="T6" fmla="*/ 133120 w 304"/>
                <a:gd name="T7" fmla="*/ 85836 h 219"/>
                <a:gd name="T8" fmla="*/ 87040 w 304"/>
                <a:gd name="T9" fmla="*/ 37576 h 219"/>
                <a:gd name="T10" fmla="*/ 21504 w 304"/>
                <a:gd name="T11" fmla="*/ 28096 h 219"/>
                <a:gd name="T12" fmla="*/ 2048 w 304"/>
                <a:gd name="T13" fmla="*/ 0 h 2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4"/>
                <a:gd name="T22" fmla="*/ 0 h 219"/>
                <a:gd name="T23" fmla="*/ 304 w 304"/>
                <a:gd name="T24" fmla="*/ 219 h 2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4" h="219">
                  <a:moveTo>
                    <a:pt x="304" y="219"/>
                  </a:moveTo>
                  <a:cubicBezTo>
                    <a:pt x="283" y="212"/>
                    <a:pt x="257" y="215"/>
                    <a:pt x="240" y="201"/>
                  </a:cubicBezTo>
                  <a:cubicBezTo>
                    <a:pt x="224" y="188"/>
                    <a:pt x="228" y="160"/>
                    <a:pt x="213" y="146"/>
                  </a:cubicBezTo>
                  <a:cubicBezTo>
                    <a:pt x="188" y="122"/>
                    <a:pt x="152" y="110"/>
                    <a:pt x="130" y="82"/>
                  </a:cubicBezTo>
                  <a:cubicBezTo>
                    <a:pt x="113" y="61"/>
                    <a:pt x="115" y="45"/>
                    <a:pt x="85" y="36"/>
                  </a:cubicBezTo>
                  <a:cubicBezTo>
                    <a:pt x="64" y="30"/>
                    <a:pt x="42" y="30"/>
                    <a:pt x="21" y="27"/>
                  </a:cubicBezTo>
                  <a:cubicBezTo>
                    <a:pt x="0" y="7"/>
                    <a:pt x="2" y="18"/>
                    <a:pt x="2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680" name="AutoShape 10" descr="Su damlaları"/>
            <p:cNvSpPr>
              <a:spLocks noChangeArrowheads="1"/>
            </p:cNvSpPr>
            <p:nvPr/>
          </p:nvSpPr>
          <p:spPr bwMode="auto">
            <a:xfrm>
              <a:off x="2834" y="2361"/>
              <a:ext cx="1270" cy="453"/>
            </a:xfrm>
            <a:prstGeom prst="pentagon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8681" name="Rectangle 11" descr="Paspas"/>
            <p:cNvSpPr>
              <a:spLocks noChangeArrowheads="1"/>
            </p:cNvSpPr>
            <p:nvPr/>
          </p:nvSpPr>
          <p:spPr bwMode="auto">
            <a:xfrm>
              <a:off x="3287" y="3449"/>
              <a:ext cx="272" cy="182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8682" name="Freeform 12"/>
            <p:cNvSpPr>
              <a:spLocks/>
            </p:cNvSpPr>
            <p:nvPr/>
          </p:nvSpPr>
          <p:spPr bwMode="auto">
            <a:xfrm>
              <a:off x="3559" y="3525"/>
              <a:ext cx="7349" cy="196"/>
            </a:xfrm>
            <a:custGeom>
              <a:avLst/>
              <a:gdLst>
                <a:gd name="T0" fmla="*/ 0 w 4854"/>
                <a:gd name="T1" fmla="*/ 7 h 204"/>
                <a:gd name="T2" fmla="*/ 48875 w 4854"/>
                <a:gd name="T3" fmla="*/ 65 h 204"/>
                <a:gd name="T4" fmla="*/ 120621 w 4854"/>
                <a:gd name="T5" fmla="*/ 7 h 204"/>
                <a:gd name="T6" fmla="*/ 198087 w 4854"/>
                <a:gd name="T7" fmla="*/ 96 h 204"/>
                <a:gd name="T8" fmla="*/ 252643 w 4854"/>
                <a:gd name="T9" fmla="*/ 65 h 204"/>
                <a:gd name="T10" fmla="*/ 298569 w 4854"/>
                <a:gd name="T11" fmla="*/ 127 h 204"/>
                <a:gd name="T12" fmla="*/ 304313 w 4854"/>
                <a:gd name="T13" fmla="*/ 127 h 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54"/>
                <a:gd name="T22" fmla="*/ 0 h 204"/>
                <a:gd name="T23" fmla="*/ 4854 w 4854"/>
                <a:gd name="T24" fmla="*/ 204 h 2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54" h="204">
                  <a:moveTo>
                    <a:pt x="0" y="7"/>
                  </a:moveTo>
                  <a:cubicBezTo>
                    <a:pt x="227" y="52"/>
                    <a:pt x="454" y="98"/>
                    <a:pt x="772" y="98"/>
                  </a:cubicBezTo>
                  <a:cubicBezTo>
                    <a:pt x="1090" y="98"/>
                    <a:pt x="1513" y="0"/>
                    <a:pt x="1906" y="7"/>
                  </a:cubicBezTo>
                  <a:cubicBezTo>
                    <a:pt x="2299" y="14"/>
                    <a:pt x="2782" y="128"/>
                    <a:pt x="3130" y="143"/>
                  </a:cubicBezTo>
                  <a:cubicBezTo>
                    <a:pt x="3478" y="158"/>
                    <a:pt x="3727" y="90"/>
                    <a:pt x="3992" y="98"/>
                  </a:cubicBezTo>
                  <a:cubicBezTo>
                    <a:pt x="4257" y="106"/>
                    <a:pt x="4582" y="174"/>
                    <a:pt x="4718" y="189"/>
                  </a:cubicBezTo>
                  <a:cubicBezTo>
                    <a:pt x="4854" y="204"/>
                    <a:pt x="4831" y="196"/>
                    <a:pt x="4809" y="189"/>
                  </a:cubicBezTo>
                </a:path>
              </a:pathLst>
            </a:cu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683" name="Freeform 13"/>
            <p:cNvSpPr>
              <a:spLocks/>
            </p:cNvSpPr>
            <p:nvPr/>
          </p:nvSpPr>
          <p:spPr bwMode="auto">
            <a:xfrm>
              <a:off x="5102" y="3631"/>
              <a:ext cx="88" cy="4897"/>
            </a:xfrm>
            <a:custGeom>
              <a:avLst/>
              <a:gdLst>
                <a:gd name="T0" fmla="*/ 1 w 166"/>
                <a:gd name="T1" fmla="*/ 0 h 2540"/>
                <a:gd name="T2" fmla="*/ 1 w 166"/>
                <a:gd name="T3" fmla="*/ 385936 h 2540"/>
                <a:gd name="T4" fmla="*/ 1 w 166"/>
                <a:gd name="T5" fmla="*/ 643676 h 2540"/>
                <a:gd name="T6" fmla="*/ 1 w 166"/>
                <a:gd name="T7" fmla="*/ 1062059 h 2540"/>
                <a:gd name="T8" fmla="*/ 1 w 166"/>
                <a:gd name="T9" fmla="*/ 1577302 h 2540"/>
                <a:gd name="T10" fmla="*/ 1 w 166"/>
                <a:gd name="T11" fmla="*/ 1802184 h 25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"/>
                <a:gd name="T19" fmla="*/ 0 h 2540"/>
                <a:gd name="T20" fmla="*/ 166 w 166"/>
                <a:gd name="T21" fmla="*/ 2540 h 25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" h="2540">
                  <a:moveTo>
                    <a:pt x="60" y="0"/>
                  </a:moveTo>
                  <a:cubicBezTo>
                    <a:pt x="63" y="196"/>
                    <a:pt x="67" y="393"/>
                    <a:pt x="60" y="544"/>
                  </a:cubicBezTo>
                  <a:cubicBezTo>
                    <a:pt x="53" y="695"/>
                    <a:pt x="0" y="748"/>
                    <a:pt x="15" y="907"/>
                  </a:cubicBezTo>
                  <a:cubicBezTo>
                    <a:pt x="30" y="1066"/>
                    <a:pt x="136" y="1278"/>
                    <a:pt x="151" y="1497"/>
                  </a:cubicBezTo>
                  <a:cubicBezTo>
                    <a:pt x="166" y="1716"/>
                    <a:pt x="120" y="2049"/>
                    <a:pt x="105" y="2223"/>
                  </a:cubicBezTo>
                  <a:cubicBezTo>
                    <a:pt x="90" y="2397"/>
                    <a:pt x="67" y="2487"/>
                    <a:pt x="60" y="2540"/>
                  </a:cubicBezTo>
                </a:path>
              </a:pathLst>
            </a:custGeom>
            <a:noFill/>
            <a:ln w="222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684" name="Freeform 14"/>
            <p:cNvSpPr>
              <a:spLocks/>
            </p:cNvSpPr>
            <p:nvPr/>
          </p:nvSpPr>
          <p:spPr bwMode="auto">
            <a:xfrm>
              <a:off x="6916" y="3539"/>
              <a:ext cx="180" cy="5080"/>
            </a:xfrm>
            <a:custGeom>
              <a:avLst/>
              <a:gdLst>
                <a:gd name="T0" fmla="*/ 134 w 166"/>
                <a:gd name="T1" fmla="*/ 0 h 2540"/>
                <a:gd name="T2" fmla="*/ 134 w 166"/>
                <a:gd name="T3" fmla="*/ 557056 h 2540"/>
                <a:gd name="T4" fmla="*/ 33 w 166"/>
                <a:gd name="T5" fmla="*/ 928768 h 2540"/>
                <a:gd name="T6" fmla="*/ 340 w 166"/>
                <a:gd name="T7" fmla="*/ 1532928 h 2540"/>
                <a:gd name="T8" fmla="*/ 235 w 166"/>
                <a:gd name="T9" fmla="*/ 2276352 h 2540"/>
                <a:gd name="T10" fmla="*/ 134 w 166"/>
                <a:gd name="T11" fmla="*/ 2600960 h 25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"/>
                <a:gd name="T19" fmla="*/ 0 h 2540"/>
                <a:gd name="T20" fmla="*/ 166 w 166"/>
                <a:gd name="T21" fmla="*/ 2540 h 25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" h="2540">
                  <a:moveTo>
                    <a:pt x="60" y="0"/>
                  </a:moveTo>
                  <a:cubicBezTo>
                    <a:pt x="63" y="196"/>
                    <a:pt x="67" y="393"/>
                    <a:pt x="60" y="544"/>
                  </a:cubicBezTo>
                  <a:cubicBezTo>
                    <a:pt x="53" y="695"/>
                    <a:pt x="0" y="748"/>
                    <a:pt x="15" y="907"/>
                  </a:cubicBezTo>
                  <a:cubicBezTo>
                    <a:pt x="30" y="1066"/>
                    <a:pt x="136" y="1278"/>
                    <a:pt x="151" y="1497"/>
                  </a:cubicBezTo>
                  <a:cubicBezTo>
                    <a:pt x="166" y="1716"/>
                    <a:pt x="120" y="2049"/>
                    <a:pt x="105" y="2223"/>
                  </a:cubicBezTo>
                  <a:cubicBezTo>
                    <a:pt x="90" y="2397"/>
                    <a:pt x="67" y="2487"/>
                    <a:pt x="60" y="2540"/>
                  </a:cubicBezTo>
                </a:path>
              </a:pathLst>
            </a:custGeom>
            <a:noFill/>
            <a:ln w="222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685" name="Freeform 15"/>
            <p:cNvSpPr>
              <a:spLocks/>
            </p:cNvSpPr>
            <p:nvPr/>
          </p:nvSpPr>
          <p:spPr bwMode="auto">
            <a:xfrm>
              <a:off x="10816" y="3721"/>
              <a:ext cx="180" cy="5079"/>
            </a:xfrm>
            <a:custGeom>
              <a:avLst/>
              <a:gdLst>
                <a:gd name="T0" fmla="*/ 134 w 166"/>
                <a:gd name="T1" fmla="*/ 0 h 2540"/>
                <a:gd name="T2" fmla="*/ 134 w 166"/>
                <a:gd name="T3" fmla="*/ 556153 h 2540"/>
                <a:gd name="T4" fmla="*/ 33 w 166"/>
                <a:gd name="T5" fmla="*/ 927091 h 2540"/>
                <a:gd name="T6" fmla="*/ 340 w 166"/>
                <a:gd name="T7" fmla="*/ 1529785 h 2540"/>
                <a:gd name="T8" fmla="*/ 235 w 166"/>
                <a:gd name="T9" fmla="*/ 2271809 h 2540"/>
                <a:gd name="T10" fmla="*/ 134 w 166"/>
                <a:gd name="T11" fmla="*/ 2595841 h 25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"/>
                <a:gd name="T19" fmla="*/ 0 h 2540"/>
                <a:gd name="T20" fmla="*/ 166 w 166"/>
                <a:gd name="T21" fmla="*/ 2540 h 25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" h="2540">
                  <a:moveTo>
                    <a:pt x="60" y="0"/>
                  </a:moveTo>
                  <a:cubicBezTo>
                    <a:pt x="63" y="196"/>
                    <a:pt x="67" y="393"/>
                    <a:pt x="60" y="544"/>
                  </a:cubicBezTo>
                  <a:cubicBezTo>
                    <a:pt x="53" y="695"/>
                    <a:pt x="0" y="748"/>
                    <a:pt x="15" y="907"/>
                  </a:cubicBezTo>
                  <a:cubicBezTo>
                    <a:pt x="30" y="1066"/>
                    <a:pt x="136" y="1278"/>
                    <a:pt x="151" y="1497"/>
                  </a:cubicBezTo>
                  <a:cubicBezTo>
                    <a:pt x="166" y="1716"/>
                    <a:pt x="120" y="2049"/>
                    <a:pt x="105" y="2223"/>
                  </a:cubicBezTo>
                  <a:cubicBezTo>
                    <a:pt x="90" y="2397"/>
                    <a:pt x="67" y="2487"/>
                    <a:pt x="60" y="2540"/>
                  </a:cubicBezTo>
                </a:path>
              </a:pathLst>
            </a:custGeom>
            <a:noFill/>
            <a:ln w="222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686" name="Freeform 16"/>
            <p:cNvSpPr>
              <a:spLocks/>
            </p:cNvSpPr>
            <p:nvPr/>
          </p:nvSpPr>
          <p:spPr bwMode="auto">
            <a:xfrm>
              <a:off x="8912" y="3721"/>
              <a:ext cx="180" cy="5079"/>
            </a:xfrm>
            <a:custGeom>
              <a:avLst/>
              <a:gdLst>
                <a:gd name="T0" fmla="*/ 134 w 166"/>
                <a:gd name="T1" fmla="*/ 0 h 2540"/>
                <a:gd name="T2" fmla="*/ 134 w 166"/>
                <a:gd name="T3" fmla="*/ 556153 h 2540"/>
                <a:gd name="T4" fmla="*/ 33 w 166"/>
                <a:gd name="T5" fmla="*/ 927091 h 2540"/>
                <a:gd name="T6" fmla="*/ 340 w 166"/>
                <a:gd name="T7" fmla="*/ 1529785 h 2540"/>
                <a:gd name="T8" fmla="*/ 235 w 166"/>
                <a:gd name="T9" fmla="*/ 2271809 h 2540"/>
                <a:gd name="T10" fmla="*/ 134 w 166"/>
                <a:gd name="T11" fmla="*/ 2595841 h 25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"/>
                <a:gd name="T19" fmla="*/ 0 h 2540"/>
                <a:gd name="T20" fmla="*/ 166 w 166"/>
                <a:gd name="T21" fmla="*/ 2540 h 25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" h="2540">
                  <a:moveTo>
                    <a:pt x="60" y="0"/>
                  </a:moveTo>
                  <a:cubicBezTo>
                    <a:pt x="63" y="196"/>
                    <a:pt x="67" y="393"/>
                    <a:pt x="60" y="544"/>
                  </a:cubicBezTo>
                  <a:cubicBezTo>
                    <a:pt x="53" y="695"/>
                    <a:pt x="0" y="748"/>
                    <a:pt x="15" y="907"/>
                  </a:cubicBezTo>
                  <a:cubicBezTo>
                    <a:pt x="30" y="1066"/>
                    <a:pt x="136" y="1278"/>
                    <a:pt x="151" y="1497"/>
                  </a:cubicBezTo>
                  <a:cubicBezTo>
                    <a:pt x="166" y="1716"/>
                    <a:pt x="120" y="2049"/>
                    <a:pt x="105" y="2223"/>
                  </a:cubicBezTo>
                  <a:cubicBezTo>
                    <a:pt x="90" y="2397"/>
                    <a:pt x="67" y="2487"/>
                    <a:pt x="60" y="2540"/>
                  </a:cubicBezTo>
                </a:path>
              </a:pathLst>
            </a:custGeom>
            <a:noFill/>
            <a:ln w="222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687" name="Freeform 17"/>
            <p:cNvSpPr>
              <a:spLocks/>
            </p:cNvSpPr>
            <p:nvPr/>
          </p:nvSpPr>
          <p:spPr bwMode="auto">
            <a:xfrm>
              <a:off x="6008" y="3631"/>
              <a:ext cx="92" cy="5533"/>
            </a:xfrm>
            <a:custGeom>
              <a:avLst/>
              <a:gdLst>
                <a:gd name="T0" fmla="*/ 13628 w 52"/>
                <a:gd name="T1" fmla="*/ 0 h 2812"/>
                <a:gd name="T2" fmla="*/ 13628 w 52"/>
                <a:gd name="T3" fmla="*/ 789009 h 2812"/>
                <a:gd name="T4" fmla="*/ 0 w 52"/>
                <a:gd name="T5" fmla="*/ 1341363 h 2812"/>
                <a:gd name="T6" fmla="*/ 13628 w 52"/>
                <a:gd name="T7" fmla="*/ 1893775 h 2812"/>
                <a:gd name="T8" fmla="*/ 13628 w 52"/>
                <a:gd name="T9" fmla="*/ 2446137 h 28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812"/>
                <a:gd name="T17" fmla="*/ 52 w 52"/>
                <a:gd name="T18" fmla="*/ 2812 h 28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812">
                  <a:moveTo>
                    <a:pt x="45" y="0"/>
                  </a:moveTo>
                  <a:cubicBezTo>
                    <a:pt x="48" y="325"/>
                    <a:pt x="52" y="650"/>
                    <a:pt x="45" y="907"/>
                  </a:cubicBezTo>
                  <a:cubicBezTo>
                    <a:pt x="38" y="1164"/>
                    <a:pt x="0" y="1330"/>
                    <a:pt x="0" y="1542"/>
                  </a:cubicBezTo>
                  <a:cubicBezTo>
                    <a:pt x="0" y="1754"/>
                    <a:pt x="38" y="1965"/>
                    <a:pt x="45" y="2177"/>
                  </a:cubicBezTo>
                  <a:cubicBezTo>
                    <a:pt x="52" y="2389"/>
                    <a:pt x="48" y="2600"/>
                    <a:pt x="45" y="2812"/>
                  </a:cubicBezTo>
                </a:path>
              </a:pathLst>
            </a:custGeom>
            <a:noFill/>
            <a:ln w="2222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688" name="Freeform 18"/>
            <p:cNvSpPr>
              <a:spLocks/>
            </p:cNvSpPr>
            <p:nvPr/>
          </p:nvSpPr>
          <p:spPr bwMode="auto">
            <a:xfrm>
              <a:off x="7915" y="3631"/>
              <a:ext cx="89" cy="5623"/>
            </a:xfrm>
            <a:custGeom>
              <a:avLst/>
              <a:gdLst>
                <a:gd name="T0" fmla="*/ 9723 w 52"/>
                <a:gd name="T1" fmla="*/ 0 h 2812"/>
                <a:gd name="T2" fmla="*/ 9723 w 52"/>
                <a:gd name="T3" fmla="*/ 927211 h 2812"/>
                <a:gd name="T4" fmla="*/ 0 w 52"/>
                <a:gd name="T5" fmla="*/ 1576032 h 2812"/>
                <a:gd name="T6" fmla="*/ 9723 w 52"/>
                <a:gd name="T7" fmla="*/ 2225093 h 2812"/>
                <a:gd name="T8" fmla="*/ 9723 w 52"/>
                <a:gd name="T9" fmla="*/ 2874369 h 28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812"/>
                <a:gd name="T17" fmla="*/ 52 w 52"/>
                <a:gd name="T18" fmla="*/ 2812 h 28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812">
                  <a:moveTo>
                    <a:pt x="45" y="0"/>
                  </a:moveTo>
                  <a:cubicBezTo>
                    <a:pt x="48" y="325"/>
                    <a:pt x="52" y="650"/>
                    <a:pt x="45" y="907"/>
                  </a:cubicBezTo>
                  <a:cubicBezTo>
                    <a:pt x="38" y="1164"/>
                    <a:pt x="0" y="1330"/>
                    <a:pt x="0" y="1542"/>
                  </a:cubicBezTo>
                  <a:cubicBezTo>
                    <a:pt x="0" y="1754"/>
                    <a:pt x="38" y="1965"/>
                    <a:pt x="45" y="2177"/>
                  </a:cubicBezTo>
                  <a:cubicBezTo>
                    <a:pt x="52" y="2389"/>
                    <a:pt x="48" y="2600"/>
                    <a:pt x="45" y="2812"/>
                  </a:cubicBezTo>
                </a:path>
              </a:pathLst>
            </a:custGeom>
            <a:noFill/>
            <a:ln w="2222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689" name="Freeform 19"/>
            <p:cNvSpPr>
              <a:spLocks/>
            </p:cNvSpPr>
            <p:nvPr/>
          </p:nvSpPr>
          <p:spPr bwMode="auto">
            <a:xfrm>
              <a:off x="9818" y="3631"/>
              <a:ext cx="93" cy="5713"/>
            </a:xfrm>
            <a:custGeom>
              <a:avLst/>
              <a:gdLst>
                <a:gd name="T0" fmla="*/ 14989 w 52"/>
                <a:gd name="T1" fmla="*/ 0 h 2812"/>
                <a:gd name="T2" fmla="*/ 14989 w 52"/>
                <a:gd name="T3" fmla="*/ 1086695 h 2812"/>
                <a:gd name="T4" fmla="*/ 0 w 52"/>
                <a:gd name="T5" fmla="*/ 1847420 h 2812"/>
                <a:gd name="T6" fmla="*/ 14989 w 52"/>
                <a:gd name="T7" fmla="*/ 2608257 h 2812"/>
                <a:gd name="T8" fmla="*/ 14989 w 52"/>
                <a:gd name="T9" fmla="*/ 3369002 h 28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812"/>
                <a:gd name="T17" fmla="*/ 52 w 52"/>
                <a:gd name="T18" fmla="*/ 2812 h 28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812">
                  <a:moveTo>
                    <a:pt x="45" y="0"/>
                  </a:moveTo>
                  <a:cubicBezTo>
                    <a:pt x="48" y="325"/>
                    <a:pt x="52" y="650"/>
                    <a:pt x="45" y="907"/>
                  </a:cubicBezTo>
                  <a:cubicBezTo>
                    <a:pt x="38" y="1164"/>
                    <a:pt x="0" y="1330"/>
                    <a:pt x="0" y="1542"/>
                  </a:cubicBezTo>
                  <a:cubicBezTo>
                    <a:pt x="0" y="1754"/>
                    <a:pt x="38" y="1965"/>
                    <a:pt x="45" y="2177"/>
                  </a:cubicBezTo>
                  <a:cubicBezTo>
                    <a:pt x="52" y="2389"/>
                    <a:pt x="48" y="2600"/>
                    <a:pt x="45" y="2812"/>
                  </a:cubicBezTo>
                </a:path>
              </a:pathLst>
            </a:custGeom>
            <a:noFill/>
            <a:ln w="2222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690" name="Freeform 20"/>
            <p:cNvSpPr>
              <a:spLocks/>
            </p:cNvSpPr>
            <p:nvPr/>
          </p:nvSpPr>
          <p:spPr bwMode="auto">
            <a:xfrm>
              <a:off x="5010" y="8528"/>
              <a:ext cx="146" cy="544"/>
            </a:xfrm>
            <a:custGeom>
              <a:avLst/>
              <a:gdLst>
                <a:gd name="T0" fmla="*/ 1367228 w 52"/>
                <a:gd name="T1" fmla="*/ 0 h 499"/>
                <a:gd name="T2" fmla="*/ 1367228 w 52"/>
                <a:gd name="T3" fmla="*/ 860 h 499"/>
                <a:gd name="T4" fmla="*/ 0 w 52"/>
                <a:gd name="T5" fmla="*/ 1181 h 499"/>
                <a:gd name="T6" fmla="*/ 0 60000 65536"/>
                <a:gd name="T7" fmla="*/ 0 60000 65536"/>
                <a:gd name="T8" fmla="*/ 0 60000 65536"/>
                <a:gd name="T9" fmla="*/ 0 w 52"/>
                <a:gd name="T10" fmla="*/ 0 h 499"/>
                <a:gd name="T11" fmla="*/ 52 w 52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499">
                  <a:moveTo>
                    <a:pt x="45" y="0"/>
                  </a:moveTo>
                  <a:cubicBezTo>
                    <a:pt x="48" y="140"/>
                    <a:pt x="52" y="280"/>
                    <a:pt x="45" y="363"/>
                  </a:cubicBezTo>
                  <a:cubicBezTo>
                    <a:pt x="38" y="446"/>
                    <a:pt x="19" y="472"/>
                    <a:pt x="0" y="499"/>
                  </a:cubicBezTo>
                </a:path>
              </a:pathLst>
            </a:custGeom>
            <a:noFill/>
            <a:ln w="22225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691" name="Freeform 21"/>
            <p:cNvSpPr>
              <a:spLocks/>
            </p:cNvSpPr>
            <p:nvPr/>
          </p:nvSpPr>
          <p:spPr bwMode="auto">
            <a:xfrm flipH="1">
              <a:off x="6986" y="8528"/>
              <a:ext cx="92" cy="636"/>
            </a:xfrm>
            <a:custGeom>
              <a:avLst/>
              <a:gdLst>
                <a:gd name="T0" fmla="*/ 13628 w 52"/>
                <a:gd name="T1" fmla="*/ 0 h 499"/>
                <a:gd name="T2" fmla="*/ 13628 w 52"/>
                <a:gd name="T3" fmla="*/ 4105 h 499"/>
                <a:gd name="T4" fmla="*/ 0 w 52"/>
                <a:gd name="T5" fmla="*/ 5650 h 499"/>
                <a:gd name="T6" fmla="*/ 0 60000 65536"/>
                <a:gd name="T7" fmla="*/ 0 60000 65536"/>
                <a:gd name="T8" fmla="*/ 0 60000 65536"/>
                <a:gd name="T9" fmla="*/ 0 w 52"/>
                <a:gd name="T10" fmla="*/ 0 h 499"/>
                <a:gd name="T11" fmla="*/ 52 w 52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499">
                  <a:moveTo>
                    <a:pt x="45" y="0"/>
                  </a:moveTo>
                  <a:cubicBezTo>
                    <a:pt x="48" y="140"/>
                    <a:pt x="52" y="280"/>
                    <a:pt x="45" y="363"/>
                  </a:cubicBezTo>
                  <a:cubicBezTo>
                    <a:pt x="38" y="446"/>
                    <a:pt x="19" y="472"/>
                    <a:pt x="0" y="499"/>
                  </a:cubicBezTo>
                </a:path>
              </a:pathLst>
            </a:custGeom>
            <a:noFill/>
            <a:ln w="22225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692" name="Freeform 22"/>
            <p:cNvSpPr>
              <a:spLocks/>
            </p:cNvSpPr>
            <p:nvPr/>
          </p:nvSpPr>
          <p:spPr bwMode="auto">
            <a:xfrm>
              <a:off x="8912" y="8800"/>
              <a:ext cx="90" cy="544"/>
            </a:xfrm>
            <a:custGeom>
              <a:avLst/>
              <a:gdLst>
                <a:gd name="T0" fmla="*/ 10883 w 52"/>
                <a:gd name="T1" fmla="*/ 0 h 499"/>
                <a:gd name="T2" fmla="*/ 10883 w 52"/>
                <a:gd name="T3" fmla="*/ 860 h 499"/>
                <a:gd name="T4" fmla="*/ 0 w 52"/>
                <a:gd name="T5" fmla="*/ 1181 h 499"/>
                <a:gd name="T6" fmla="*/ 0 60000 65536"/>
                <a:gd name="T7" fmla="*/ 0 60000 65536"/>
                <a:gd name="T8" fmla="*/ 0 60000 65536"/>
                <a:gd name="T9" fmla="*/ 0 w 52"/>
                <a:gd name="T10" fmla="*/ 0 h 499"/>
                <a:gd name="T11" fmla="*/ 52 w 52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499">
                  <a:moveTo>
                    <a:pt x="45" y="0"/>
                  </a:moveTo>
                  <a:cubicBezTo>
                    <a:pt x="48" y="140"/>
                    <a:pt x="52" y="280"/>
                    <a:pt x="45" y="363"/>
                  </a:cubicBezTo>
                  <a:cubicBezTo>
                    <a:pt x="38" y="446"/>
                    <a:pt x="19" y="472"/>
                    <a:pt x="0" y="499"/>
                  </a:cubicBezTo>
                </a:path>
              </a:pathLst>
            </a:custGeom>
            <a:noFill/>
            <a:ln w="22225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693" name="Freeform 23"/>
            <p:cNvSpPr>
              <a:spLocks/>
            </p:cNvSpPr>
            <p:nvPr/>
          </p:nvSpPr>
          <p:spPr bwMode="auto">
            <a:xfrm>
              <a:off x="10798" y="8803"/>
              <a:ext cx="92" cy="451"/>
            </a:xfrm>
            <a:custGeom>
              <a:avLst/>
              <a:gdLst>
                <a:gd name="T0" fmla="*/ 13628 w 52"/>
                <a:gd name="T1" fmla="*/ 0 h 499"/>
                <a:gd name="T2" fmla="*/ 13628 w 52"/>
                <a:gd name="T3" fmla="*/ 132 h 499"/>
                <a:gd name="T4" fmla="*/ 0 w 52"/>
                <a:gd name="T5" fmla="*/ 183 h 499"/>
                <a:gd name="T6" fmla="*/ 0 60000 65536"/>
                <a:gd name="T7" fmla="*/ 0 60000 65536"/>
                <a:gd name="T8" fmla="*/ 0 60000 65536"/>
                <a:gd name="T9" fmla="*/ 0 w 52"/>
                <a:gd name="T10" fmla="*/ 0 h 499"/>
                <a:gd name="T11" fmla="*/ 52 w 52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499">
                  <a:moveTo>
                    <a:pt x="45" y="0"/>
                  </a:moveTo>
                  <a:cubicBezTo>
                    <a:pt x="48" y="140"/>
                    <a:pt x="52" y="280"/>
                    <a:pt x="45" y="363"/>
                  </a:cubicBezTo>
                  <a:cubicBezTo>
                    <a:pt x="38" y="446"/>
                    <a:pt x="19" y="472"/>
                    <a:pt x="0" y="499"/>
                  </a:cubicBezTo>
                </a:path>
              </a:pathLst>
            </a:custGeom>
            <a:noFill/>
            <a:ln w="22225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694" name="Freeform 24"/>
            <p:cNvSpPr>
              <a:spLocks/>
            </p:cNvSpPr>
            <p:nvPr/>
          </p:nvSpPr>
          <p:spPr bwMode="auto">
            <a:xfrm>
              <a:off x="3468" y="9026"/>
              <a:ext cx="8710" cy="318"/>
            </a:xfrm>
            <a:custGeom>
              <a:avLst/>
              <a:gdLst>
                <a:gd name="T0" fmla="*/ 0 w 4854"/>
                <a:gd name="T1" fmla="*/ 28627 h 174"/>
                <a:gd name="T2" fmla="*/ 47071 w 4854"/>
                <a:gd name="T3" fmla="*/ 9626 h 174"/>
                <a:gd name="T4" fmla="*/ 157119 w 4854"/>
                <a:gd name="T5" fmla="*/ 9626 h 174"/>
                <a:gd name="T6" fmla="*/ 502401 w 4854"/>
                <a:gd name="T7" fmla="*/ 9626 h 174"/>
                <a:gd name="T8" fmla="*/ 942003 w 4854"/>
                <a:gd name="T9" fmla="*/ 66177 h 174"/>
                <a:gd name="T10" fmla="*/ 1428564 w 4854"/>
                <a:gd name="T11" fmla="*/ 47249 h 174"/>
                <a:gd name="T12" fmla="*/ 1601434 w 4854"/>
                <a:gd name="T13" fmla="*/ 66177 h 174"/>
                <a:gd name="T14" fmla="*/ 1679906 w 4854"/>
                <a:gd name="T15" fmla="*/ 47249 h 1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54"/>
                <a:gd name="T25" fmla="*/ 0 h 174"/>
                <a:gd name="T26" fmla="*/ 4854 w 4854"/>
                <a:gd name="T27" fmla="*/ 174 h 1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54" h="174">
                  <a:moveTo>
                    <a:pt x="0" y="69"/>
                  </a:moveTo>
                  <a:cubicBezTo>
                    <a:pt x="30" y="50"/>
                    <a:pt x="60" y="31"/>
                    <a:pt x="136" y="23"/>
                  </a:cubicBezTo>
                  <a:cubicBezTo>
                    <a:pt x="212" y="15"/>
                    <a:pt x="235" y="23"/>
                    <a:pt x="454" y="23"/>
                  </a:cubicBezTo>
                  <a:cubicBezTo>
                    <a:pt x="673" y="23"/>
                    <a:pt x="1074" y="0"/>
                    <a:pt x="1452" y="23"/>
                  </a:cubicBezTo>
                  <a:cubicBezTo>
                    <a:pt x="1830" y="46"/>
                    <a:pt x="2276" y="144"/>
                    <a:pt x="2722" y="159"/>
                  </a:cubicBezTo>
                  <a:cubicBezTo>
                    <a:pt x="3168" y="174"/>
                    <a:pt x="3811" y="114"/>
                    <a:pt x="4128" y="114"/>
                  </a:cubicBezTo>
                  <a:cubicBezTo>
                    <a:pt x="4445" y="114"/>
                    <a:pt x="4506" y="159"/>
                    <a:pt x="4627" y="159"/>
                  </a:cubicBezTo>
                  <a:cubicBezTo>
                    <a:pt x="4748" y="159"/>
                    <a:pt x="4816" y="121"/>
                    <a:pt x="4854" y="114"/>
                  </a:cubicBezTo>
                </a:path>
              </a:pathLst>
            </a:custGeom>
            <a:noFill/>
            <a:ln w="19050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695" name="Freeform 25"/>
            <p:cNvSpPr>
              <a:spLocks/>
            </p:cNvSpPr>
            <p:nvPr/>
          </p:nvSpPr>
          <p:spPr bwMode="auto">
            <a:xfrm>
              <a:off x="12086" y="3811"/>
              <a:ext cx="180" cy="5080"/>
            </a:xfrm>
            <a:custGeom>
              <a:avLst/>
              <a:gdLst>
                <a:gd name="T0" fmla="*/ 134 w 166"/>
                <a:gd name="T1" fmla="*/ 0 h 2540"/>
                <a:gd name="T2" fmla="*/ 134 w 166"/>
                <a:gd name="T3" fmla="*/ 557056 h 2540"/>
                <a:gd name="T4" fmla="*/ 33 w 166"/>
                <a:gd name="T5" fmla="*/ 928768 h 2540"/>
                <a:gd name="T6" fmla="*/ 340 w 166"/>
                <a:gd name="T7" fmla="*/ 1532928 h 2540"/>
                <a:gd name="T8" fmla="*/ 235 w 166"/>
                <a:gd name="T9" fmla="*/ 2276352 h 2540"/>
                <a:gd name="T10" fmla="*/ 134 w 166"/>
                <a:gd name="T11" fmla="*/ 2600960 h 25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"/>
                <a:gd name="T19" fmla="*/ 0 h 2540"/>
                <a:gd name="T20" fmla="*/ 166 w 166"/>
                <a:gd name="T21" fmla="*/ 2540 h 25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" h="2540">
                  <a:moveTo>
                    <a:pt x="60" y="0"/>
                  </a:moveTo>
                  <a:cubicBezTo>
                    <a:pt x="63" y="196"/>
                    <a:pt x="67" y="393"/>
                    <a:pt x="60" y="544"/>
                  </a:cubicBezTo>
                  <a:cubicBezTo>
                    <a:pt x="53" y="695"/>
                    <a:pt x="0" y="748"/>
                    <a:pt x="15" y="907"/>
                  </a:cubicBezTo>
                  <a:cubicBezTo>
                    <a:pt x="30" y="1066"/>
                    <a:pt x="136" y="1278"/>
                    <a:pt x="151" y="1497"/>
                  </a:cubicBezTo>
                  <a:cubicBezTo>
                    <a:pt x="166" y="1716"/>
                    <a:pt x="120" y="2049"/>
                    <a:pt x="105" y="2223"/>
                  </a:cubicBezTo>
                  <a:cubicBezTo>
                    <a:pt x="90" y="2397"/>
                    <a:pt x="67" y="2487"/>
                    <a:pt x="60" y="2540"/>
                  </a:cubicBezTo>
                </a:path>
              </a:pathLst>
            </a:custGeom>
            <a:noFill/>
            <a:ln w="22225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696" name="Freeform 26"/>
            <p:cNvSpPr>
              <a:spLocks/>
            </p:cNvSpPr>
            <p:nvPr/>
          </p:nvSpPr>
          <p:spPr bwMode="auto">
            <a:xfrm>
              <a:off x="10998" y="3721"/>
              <a:ext cx="1180" cy="90"/>
            </a:xfrm>
            <a:custGeom>
              <a:avLst/>
              <a:gdLst>
                <a:gd name="T0" fmla="*/ 0 w 499"/>
                <a:gd name="T1" fmla="*/ 0 h 54"/>
                <a:gd name="T2" fmla="*/ 1235032 w 499"/>
                <a:gd name="T3" fmla="*/ 7617 h 54"/>
                <a:gd name="T4" fmla="*/ 2728210 w 499"/>
                <a:gd name="T5" fmla="*/ 7617 h 54"/>
                <a:gd name="T6" fmla="*/ 0 60000 65536"/>
                <a:gd name="T7" fmla="*/ 0 60000 65536"/>
                <a:gd name="T8" fmla="*/ 0 60000 65536"/>
                <a:gd name="T9" fmla="*/ 0 w 499"/>
                <a:gd name="T10" fmla="*/ 0 h 54"/>
                <a:gd name="T11" fmla="*/ 499 w 499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9" h="54">
                  <a:moveTo>
                    <a:pt x="0" y="0"/>
                  </a:moveTo>
                  <a:cubicBezTo>
                    <a:pt x="71" y="19"/>
                    <a:pt x="143" y="38"/>
                    <a:pt x="226" y="46"/>
                  </a:cubicBezTo>
                  <a:cubicBezTo>
                    <a:pt x="309" y="54"/>
                    <a:pt x="454" y="46"/>
                    <a:pt x="499" y="46"/>
                  </a:cubicBezTo>
                </a:path>
              </a:pathLst>
            </a:custGeom>
            <a:noFill/>
            <a:ln w="28575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697" name="Freeform 27"/>
            <p:cNvSpPr>
              <a:spLocks/>
            </p:cNvSpPr>
            <p:nvPr/>
          </p:nvSpPr>
          <p:spPr bwMode="auto">
            <a:xfrm>
              <a:off x="12068" y="8875"/>
              <a:ext cx="92" cy="451"/>
            </a:xfrm>
            <a:custGeom>
              <a:avLst/>
              <a:gdLst>
                <a:gd name="T0" fmla="*/ 13628 w 52"/>
                <a:gd name="T1" fmla="*/ 0 h 499"/>
                <a:gd name="T2" fmla="*/ 13628 w 52"/>
                <a:gd name="T3" fmla="*/ 132 h 499"/>
                <a:gd name="T4" fmla="*/ 0 w 52"/>
                <a:gd name="T5" fmla="*/ 183 h 499"/>
                <a:gd name="T6" fmla="*/ 0 60000 65536"/>
                <a:gd name="T7" fmla="*/ 0 60000 65536"/>
                <a:gd name="T8" fmla="*/ 0 60000 65536"/>
                <a:gd name="T9" fmla="*/ 0 w 52"/>
                <a:gd name="T10" fmla="*/ 0 h 499"/>
                <a:gd name="T11" fmla="*/ 52 w 52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499">
                  <a:moveTo>
                    <a:pt x="45" y="0"/>
                  </a:moveTo>
                  <a:cubicBezTo>
                    <a:pt x="48" y="140"/>
                    <a:pt x="52" y="280"/>
                    <a:pt x="45" y="363"/>
                  </a:cubicBezTo>
                  <a:cubicBezTo>
                    <a:pt x="38" y="446"/>
                    <a:pt x="19" y="472"/>
                    <a:pt x="0" y="499"/>
                  </a:cubicBezTo>
                </a:path>
              </a:pathLst>
            </a:custGeom>
            <a:noFill/>
            <a:ln w="22225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698" name="Oval 28"/>
            <p:cNvSpPr>
              <a:spLocks noChangeArrowheads="1"/>
            </p:cNvSpPr>
            <p:nvPr/>
          </p:nvSpPr>
          <p:spPr bwMode="auto">
            <a:xfrm>
              <a:off x="3832" y="3503"/>
              <a:ext cx="180" cy="182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8699" name="Oval 29"/>
            <p:cNvSpPr>
              <a:spLocks noChangeArrowheads="1"/>
            </p:cNvSpPr>
            <p:nvPr/>
          </p:nvSpPr>
          <p:spPr bwMode="auto">
            <a:xfrm>
              <a:off x="6008" y="3485"/>
              <a:ext cx="183" cy="9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8700" name="Rectangle 30"/>
            <p:cNvSpPr>
              <a:spLocks noChangeArrowheads="1"/>
            </p:cNvSpPr>
            <p:nvPr/>
          </p:nvSpPr>
          <p:spPr bwMode="auto">
            <a:xfrm>
              <a:off x="5048" y="3539"/>
              <a:ext cx="180" cy="92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8701" name="Oval 31"/>
            <p:cNvSpPr>
              <a:spLocks noChangeArrowheads="1"/>
            </p:cNvSpPr>
            <p:nvPr/>
          </p:nvSpPr>
          <p:spPr bwMode="auto">
            <a:xfrm>
              <a:off x="7895" y="3595"/>
              <a:ext cx="181" cy="9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8702" name="Oval 32"/>
            <p:cNvSpPr>
              <a:spLocks noChangeArrowheads="1"/>
            </p:cNvSpPr>
            <p:nvPr/>
          </p:nvSpPr>
          <p:spPr bwMode="auto">
            <a:xfrm>
              <a:off x="9818" y="3575"/>
              <a:ext cx="182" cy="9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8703" name="Oval 33"/>
            <p:cNvSpPr>
              <a:spLocks noChangeArrowheads="1"/>
            </p:cNvSpPr>
            <p:nvPr/>
          </p:nvSpPr>
          <p:spPr bwMode="auto">
            <a:xfrm>
              <a:off x="12032" y="3739"/>
              <a:ext cx="182" cy="9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8704" name="Rectangle 34"/>
            <p:cNvSpPr>
              <a:spLocks noChangeArrowheads="1"/>
            </p:cNvSpPr>
            <p:nvPr/>
          </p:nvSpPr>
          <p:spPr bwMode="auto">
            <a:xfrm>
              <a:off x="6898" y="3503"/>
              <a:ext cx="180" cy="92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8705" name="Rectangle 35"/>
            <p:cNvSpPr>
              <a:spLocks noChangeArrowheads="1"/>
            </p:cNvSpPr>
            <p:nvPr/>
          </p:nvSpPr>
          <p:spPr bwMode="auto">
            <a:xfrm>
              <a:off x="8876" y="3595"/>
              <a:ext cx="180" cy="92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8706" name="Rectangle 36"/>
            <p:cNvSpPr>
              <a:spLocks noChangeArrowheads="1"/>
            </p:cNvSpPr>
            <p:nvPr/>
          </p:nvSpPr>
          <p:spPr bwMode="auto">
            <a:xfrm>
              <a:off x="10800" y="3667"/>
              <a:ext cx="180" cy="92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8707" name="Text Box 37"/>
            <p:cNvSpPr txBox="1">
              <a:spLocks noChangeArrowheads="1"/>
            </p:cNvSpPr>
            <p:nvPr/>
          </p:nvSpPr>
          <p:spPr bwMode="auto">
            <a:xfrm>
              <a:off x="6699" y="2882"/>
              <a:ext cx="1449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607" tIns="28804" rIns="57607" bIns="28804">
              <a:spAutoFit/>
            </a:bodyPr>
            <a:lstStyle/>
            <a:p>
              <a:r>
                <a:rPr lang="tr-TR" sz="1400" b="1">
                  <a:solidFill>
                    <a:srgbClr val="FFFF00"/>
                  </a:solidFill>
                </a:rPr>
                <a:t>Ana Kanal</a:t>
              </a:r>
              <a:endParaRPr lang="tr-TR" sz="4400">
                <a:solidFill>
                  <a:srgbClr val="FFFF00"/>
                </a:solidFill>
              </a:endParaRPr>
            </a:p>
          </p:txBody>
        </p:sp>
        <p:sp>
          <p:nvSpPr>
            <p:cNvPr id="28708" name="Line 38"/>
            <p:cNvSpPr>
              <a:spLocks noChangeShapeType="1"/>
            </p:cNvSpPr>
            <p:nvPr/>
          </p:nvSpPr>
          <p:spPr bwMode="auto">
            <a:xfrm>
              <a:off x="7278" y="3213"/>
              <a:ext cx="0" cy="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709" name="Text Box 39"/>
            <p:cNvSpPr txBox="1">
              <a:spLocks noChangeArrowheads="1"/>
            </p:cNvSpPr>
            <p:nvPr/>
          </p:nvSpPr>
          <p:spPr bwMode="auto">
            <a:xfrm>
              <a:off x="6773" y="5059"/>
              <a:ext cx="1449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607" tIns="28804" rIns="57607" bIns="28804">
              <a:spAutoFit/>
            </a:bodyPr>
            <a:lstStyle/>
            <a:p>
              <a:pPr algn="ctr"/>
              <a:r>
                <a:rPr lang="tr-TR" sz="1200" b="1">
                  <a:solidFill>
                    <a:srgbClr val="FFFF00"/>
                  </a:solidFill>
                </a:rPr>
                <a:t>Sekonder</a:t>
              </a:r>
            </a:p>
            <a:p>
              <a:pPr algn="ctr"/>
              <a:r>
                <a:rPr lang="tr-TR" sz="1200" b="1">
                  <a:solidFill>
                    <a:srgbClr val="FFFF00"/>
                  </a:solidFill>
                </a:rPr>
                <a:t>Kanal</a:t>
              </a:r>
              <a:endParaRPr lang="tr-TR" sz="4000">
                <a:solidFill>
                  <a:srgbClr val="FFFF00"/>
                </a:solidFill>
              </a:endParaRPr>
            </a:p>
          </p:txBody>
        </p:sp>
        <p:sp>
          <p:nvSpPr>
            <p:cNvPr id="28710" name="Freeform 40"/>
            <p:cNvSpPr>
              <a:spLocks/>
            </p:cNvSpPr>
            <p:nvPr/>
          </p:nvSpPr>
          <p:spPr bwMode="auto">
            <a:xfrm>
              <a:off x="7096" y="5627"/>
              <a:ext cx="320" cy="209"/>
            </a:xfrm>
            <a:custGeom>
              <a:avLst/>
              <a:gdLst>
                <a:gd name="T0" fmla="*/ 140288 w 160"/>
                <a:gd name="T1" fmla="*/ 0 h 105"/>
                <a:gd name="T2" fmla="*/ 140288 w 160"/>
                <a:gd name="T3" fmla="*/ 87766 h 105"/>
                <a:gd name="T4" fmla="*/ 0 w 160"/>
                <a:gd name="T5" fmla="*/ 87766 h 105"/>
                <a:gd name="T6" fmla="*/ 0 60000 65536"/>
                <a:gd name="T7" fmla="*/ 0 60000 65536"/>
                <a:gd name="T8" fmla="*/ 0 60000 65536"/>
                <a:gd name="T9" fmla="*/ 0 w 160"/>
                <a:gd name="T10" fmla="*/ 0 h 105"/>
                <a:gd name="T11" fmla="*/ 160 w 160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" h="105">
                  <a:moveTo>
                    <a:pt x="137" y="0"/>
                  </a:moveTo>
                  <a:cubicBezTo>
                    <a:pt x="148" y="37"/>
                    <a:pt x="160" y="75"/>
                    <a:pt x="137" y="90"/>
                  </a:cubicBezTo>
                  <a:cubicBezTo>
                    <a:pt x="114" y="105"/>
                    <a:pt x="57" y="97"/>
                    <a:pt x="0" y="9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711" name="Text Box 41"/>
            <p:cNvSpPr txBox="1">
              <a:spLocks noChangeArrowheads="1"/>
            </p:cNvSpPr>
            <p:nvPr/>
          </p:nvSpPr>
          <p:spPr bwMode="auto">
            <a:xfrm>
              <a:off x="6863" y="8620"/>
              <a:ext cx="2461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607" tIns="28804" rIns="57607" bIns="28804">
              <a:spAutoFit/>
            </a:bodyPr>
            <a:lstStyle/>
            <a:p>
              <a:pPr algn="ctr"/>
              <a:r>
                <a:rPr lang="tr-TR" sz="1200" b="1">
                  <a:solidFill>
                    <a:srgbClr val="FFFF00"/>
                  </a:solidFill>
                </a:rPr>
                <a:t>Ana drenaj kanalı</a:t>
              </a:r>
              <a:endParaRPr lang="tr-TR" sz="4000">
                <a:solidFill>
                  <a:srgbClr val="FFFF00"/>
                </a:solidFill>
              </a:endParaRPr>
            </a:p>
          </p:txBody>
        </p:sp>
        <p:sp>
          <p:nvSpPr>
            <p:cNvPr id="28712" name="Line 42"/>
            <p:cNvSpPr>
              <a:spLocks noChangeShapeType="1"/>
            </p:cNvSpPr>
            <p:nvPr/>
          </p:nvSpPr>
          <p:spPr bwMode="auto">
            <a:xfrm>
              <a:off x="7496" y="8937"/>
              <a:ext cx="0" cy="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713" name="Text Box 43"/>
            <p:cNvSpPr txBox="1">
              <a:spLocks noChangeArrowheads="1"/>
            </p:cNvSpPr>
            <p:nvPr/>
          </p:nvSpPr>
          <p:spPr bwMode="auto">
            <a:xfrm>
              <a:off x="3469" y="9165"/>
              <a:ext cx="1449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607" tIns="28804" rIns="57607" bIns="28804">
              <a:spAutoFit/>
            </a:bodyPr>
            <a:lstStyle/>
            <a:p>
              <a:r>
                <a:rPr lang="tr-TR" sz="1100" b="1">
                  <a:solidFill>
                    <a:srgbClr val="FFFF00"/>
                  </a:solidFill>
                </a:rPr>
                <a:t>Boşaltım ağzı</a:t>
              </a:r>
              <a:endParaRPr lang="tr-TR" sz="3600">
                <a:solidFill>
                  <a:srgbClr val="FFFF00"/>
                </a:solidFill>
              </a:endParaRPr>
            </a:p>
          </p:txBody>
        </p:sp>
        <p:sp>
          <p:nvSpPr>
            <p:cNvPr id="28714" name="Line 44"/>
            <p:cNvSpPr>
              <a:spLocks noChangeShapeType="1"/>
            </p:cNvSpPr>
            <p:nvPr/>
          </p:nvSpPr>
          <p:spPr bwMode="auto">
            <a:xfrm flipH="1" flipV="1">
              <a:off x="3468" y="9072"/>
              <a:ext cx="272" cy="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715" name="Text Box 45"/>
            <p:cNvSpPr txBox="1">
              <a:spLocks noChangeArrowheads="1"/>
            </p:cNvSpPr>
            <p:nvPr/>
          </p:nvSpPr>
          <p:spPr bwMode="auto">
            <a:xfrm>
              <a:off x="3559" y="3811"/>
              <a:ext cx="1910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607" tIns="28804" rIns="57607" bIns="28804">
              <a:spAutoFit/>
            </a:bodyPr>
            <a:lstStyle/>
            <a:p>
              <a:r>
                <a:rPr lang="tr-TR" sz="1100" b="1">
                  <a:solidFill>
                    <a:srgbClr val="FFFF00"/>
                  </a:solidFill>
                </a:rPr>
                <a:t>Taşıma kanalı</a:t>
              </a:r>
              <a:endParaRPr lang="tr-TR" sz="3600">
                <a:solidFill>
                  <a:srgbClr val="FFFF00"/>
                </a:solidFill>
              </a:endParaRPr>
            </a:p>
          </p:txBody>
        </p:sp>
        <p:sp>
          <p:nvSpPr>
            <p:cNvPr id="28716" name="Line 46"/>
            <p:cNvSpPr>
              <a:spLocks noChangeShapeType="1"/>
            </p:cNvSpPr>
            <p:nvPr/>
          </p:nvSpPr>
          <p:spPr bwMode="auto">
            <a:xfrm flipH="1" flipV="1">
              <a:off x="3740" y="3631"/>
              <a:ext cx="92" cy="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717" name="Text Box 47"/>
            <p:cNvSpPr txBox="1">
              <a:spLocks noChangeArrowheads="1"/>
            </p:cNvSpPr>
            <p:nvPr/>
          </p:nvSpPr>
          <p:spPr bwMode="auto">
            <a:xfrm>
              <a:off x="4019" y="2993"/>
              <a:ext cx="1450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607" tIns="28804" rIns="57607" bIns="28804">
              <a:spAutoFit/>
            </a:bodyPr>
            <a:lstStyle/>
            <a:p>
              <a:r>
                <a:rPr lang="tr-TR" sz="1100" b="1" dirty="0">
                  <a:solidFill>
                    <a:srgbClr val="FFFF00"/>
                  </a:solidFill>
                </a:rPr>
                <a:t>Regülatör</a:t>
              </a:r>
              <a:endParaRPr lang="tr-TR" sz="3600" dirty="0">
                <a:solidFill>
                  <a:srgbClr val="FFFF00"/>
                </a:solidFill>
              </a:endParaRPr>
            </a:p>
          </p:txBody>
        </p:sp>
        <p:sp>
          <p:nvSpPr>
            <p:cNvPr id="28718" name="Line 48"/>
            <p:cNvSpPr>
              <a:spLocks noChangeShapeType="1"/>
            </p:cNvSpPr>
            <p:nvPr/>
          </p:nvSpPr>
          <p:spPr bwMode="auto">
            <a:xfrm flipH="1">
              <a:off x="3559" y="3177"/>
              <a:ext cx="364" cy="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719" name="Text Box 49"/>
            <p:cNvSpPr txBox="1">
              <a:spLocks noChangeArrowheads="1"/>
            </p:cNvSpPr>
            <p:nvPr/>
          </p:nvSpPr>
          <p:spPr bwMode="auto">
            <a:xfrm>
              <a:off x="2930" y="6248"/>
              <a:ext cx="997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607" tIns="28804" rIns="57607" bIns="28804">
              <a:spAutoFit/>
            </a:bodyPr>
            <a:lstStyle/>
            <a:p>
              <a:r>
                <a:rPr lang="tr-TR" sz="1100" b="1">
                  <a:solidFill>
                    <a:srgbClr val="FFFF00"/>
                  </a:solidFill>
                </a:rPr>
                <a:t>Akarsu</a:t>
              </a:r>
              <a:endParaRPr lang="tr-TR" sz="3600">
                <a:solidFill>
                  <a:srgbClr val="FFFF00"/>
                </a:solidFill>
              </a:endParaRPr>
            </a:p>
          </p:txBody>
        </p:sp>
        <p:sp>
          <p:nvSpPr>
            <p:cNvPr id="28720" name="Freeform 50"/>
            <p:cNvSpPr>
              <a:spLocks/>
            </p:cNvSpPr>
            <p:nvPr/>
          </p:nvSpPr>
          <p:spPr bwMode="auto">
            <a:xfrm>
              <a:off x="3503" y="6612"/>
              <a:ext cx="424" cy="317"/>
            </a:xfrm>
            <a:custGeom>
              <a:avLst/>
              <a:gdLst>
                <a:gd name="T0" fmla="*/ 30720 w 212"/>
                <a:gd name="T1" fmla="*/ 0 h 159"/>
                <a:gd name="T2" fmla="*/ 30720 w 212"/>
                <a:gd name="T3" fmla="*/ 134817 h 159"/>
                <a:gd name="T4" fmla="*/ 217088 w 212"/>
                <a:gd name="T5" fmla="*/ 134817 h 159"/>
                <a:gd name="T6" fmla="*/ 0 60000 65536"/>
                <a:gd name="T7" fmla="*/ 0 60000 65536"/>
                <a:gd name="T8" fmla="*/ 0 60000 65536"/>
                <a:gd name="T9" fmla="*/ 0 w 212"/>
                <a:gd name="T10" fmla="*/ 0 h 159"/>
                <a:gd name="T11" fmla="*/ 212 w 212"/>
                <a:gd name="T12" fmla="*/ 159 h 1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" h="159">
                  <a:moveTo>
                    <a:pt x="30" y="0"/>
                  </a:moveTo>
                  <a:cubicBezTo>
                    <a:pt x="15" y="56"/>
                    <a:pt x="0" y="113"/>
                    <a:pt x="30" y="136"/>
                  </a:cubicBezTo>
                  <a:cubicBezTo>
                    <a:pt x="60" y="159"/>
                    <a:pt x="136" y="147"/>
                    <a:pt x="212" y="13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721" name="Text Box 51"/>
            <p:cNvSpPr txBox="1">
              <a:spLocks noChangeArrowheads="1"/>
            </p:cNvSpPr>
            <p:nvPr/>
          </p:nvSpPr>
          <p:spPr bwMode="auto">
            <a:xfrm>
              <a:off x="9873" y="7983"/>
              <a:ext cx="1449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607" tIns="28804" rIns="57607" bIns="28804">
              <a:spAutoFit/>
            </a:bodyPr>
            <a:lstStyle/>
            <a:p>
              <a:r>
                <a:rPr lang="tr-TR" sz="1100" b="1">
                  <a:solidFill>
                    <a:srgbClr val="FFFF00"/>
                  </a:solidFill>
                </a:rPr>
                <a:t>Kollektör</a:t>
              </a:r>
              <a:endParaRPr lang="tr-TR" sz="3600">
                <a:solidFill>
                  <a:srgbClr val="FFFF00"/>
                </a:solidFill>
              </a:endParaRPr>
            </a:p>
          </p:txBody>
        </p:sp>
        <p:sp>
          <p:nvSpPr>
            <p:cNvPr id="28722" name="Line 52"/>
            <p:cNvSpPr>
              <a:spLocks noChangeShapeType="1"/>
            </p:cNvSpPr>
            <p:nvPr/>
          </p:nvSpPr>
          <p:spPr bwMode="auto">
            <a:xfrm flipH="1" flipV="1">
              <a:off x="9911" y="789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723" name="Text Box 53"/>
            <p:cNvSpPr txBox="1">
              <a:spLocks noChangeArrowheads="1"/>
            </p:cNvSpPr>
            <p:nvPr/>
          </p:nvSpPr>
          <p:spPr bwMode="auto">
            <a:xfrm>
              <a:off x="10053" y="5363"/>
              <a:ext cx="2317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607" tIns="28804" rIns="57607" bIns="28804">
              <a:spAutoFit/>
            </a:bodyPr>
            <a:lstStyle/>
            <a:p>
              <a:r>
                <a:rPr lang="tr-TR" sz="1200" b="1">
                  <a:solidFill>
                    <a:srgbClr val="FFFF00"/>
                  </a:solidFill>
                </a:rPr>
                <a:t>Drenaj hendeği</a:t>
              </a:r>
              <a:endParaRPr lang="tr-TR" sz="4000">
                <a:solidFill>
                  <a:srgbClr val="FFFF00"/>
                </a:solidFill>
              </a:endParaRPr>
            </a:p>
          </p:txBody>
        </p:sp>
        <p:sp>
          <p:nvSpPr>
            <p:cNvPr id="28724" name="Line 54"/>
            <p:cNvSpPr>
              <a:spLocks noChangeShapeType="1"/>
            </p:cNvSpPr>
            <p:nvPr/>
          </p:nvSpPr>
          <p:spPr bwMode="auto">
            <a:xfrm>
              <a:off x="11088" y="5627"/>
              <a:ext cx="0" cy="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725" name="Text Box 55"/>
            <p:cNvSpPr txBox="1">
              <a:spLocks noChangeArrowheads="1"/>
            </p:cNvSpPr>
            <p:nvPr/>
          </p:nvSpPr>
          <p:spPr bwMode="auto">
            <a:xfrm>
              <a:off x="10262" y="4950"/>
              <a:ext cx="1762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607" tIns="28804" rIns="57607" bIns="28804">
              <a:spAutoFit/>
            </a:bodyPr>
            <a:lstStyle/>
            <a:p>
              <a:r>
                <a:rPr lang="tr-TR" sz="1200" b="1">
                  <a:solidFill>
                    <a:srgbClr val="FFFF00"/>
                  </a:solidFill>
                </a:rPr>
                <a:t>Tersiyer kanal</a:t>
              </a:r>
              <a:endParaRPr lang="tr-TR" sz="4000">
                <a:solidFill>
                  <a:srgbClr val="FFFF00"/>
                </a:solidFill>
              </a:endParaRPr>
            </a:p>
          </p:txBody>
        </p:sp>
        <p:sp>
          <p:nvSpPr>
            <p:cNvPr id="28726" name="Line 56"/>
            <p:cNvSpPr>
              <a:spLocks noChangeShapeType="1"/>
            </p:cNvSpPr>
            <p:nvPr/>
          </p:nvSpPr>
          <p:spPr bwMode="auto">
            <a:xfrm flipH="1" flipV="1">
              <a:off x="11360" y="4809"/>
              <a:ext cx="182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727" name="Line 57"/>
            <p:cNvSpPr>
              <a:spLocks noChangeShapeType="1"/>
            </p:cNvSpPr>
            <p:nvPr/>
          </p:nvSpPr>
          <p:spPr bwMode="auto">
            <a:xfrm>
              <a:off x="8276" y="8973"/>
              <a:ext cx="0" cy="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728" name="Text Box 58"/>
            <p:cNvSpPr txBox="1">
              <a:spLocks noChangeArrowheads="1"/>
            </p:cNvSpPr>
            <p:nvPr/>
          </p:nvSpPr>
          <p:spPr bwMode="auto">
            <a:xfrm>
              <a:off x="4019" y="2582"/>
              <a:ext cx="1450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607" tIns="28804" rIns="57607" bIns="28804">
              <a:spAutoFit/>
            </a:bodyPr>
            <a:lstStyle/>
            <a:p>
              <a:r>
                <a:rPr lang="tr-TR" sz="1100" b="1" dirty="0">
                  <a:solidFill>
                    <a:srgbClr val="FFFF00"/>
                  </a:solidFill>
                </a:rPr>
                <a:t>Baraj</a:t>
              </a:r>
              <a:endParaRPr lang="tr-TR" sz="3600" dirty="0">
                <a:solidFill>
                  <a:srgbClr val="FFFF00"/>
                </a:solidFill>
              </a:endParaRPr>
            </a:p>
          </p:txBody>
        </p:sp>
        <p:sp>
          <p:nvSpPr>
            <p:cNvPr id="28729" name="Line 59"/>
            <p:cNvSpPr>
              <a:spLocks noChangeShapeType="1"/>
            </p:cNvSpPr>
            <p:nvPr/>
          </p:nvSpPr>
          <p:spPr bwMode="auto">
            <a:xfrm flipH="1">
              <a:off x="3651" y="2902"/>
              <a:ext cx="272" cy="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730" name="Line 60"/>
            <p:cNvSpPr>
              <a:spLocks noChangeShapeType="1"/>
            </p:cNvSpPr>
            <p:nvPr/>
          </p:nvSpPr>
          <p:spPr bwMode="auto">
            <a:xfrm>
              <a:off x="10636" y="5627"/>
              <a:ext cx="0" cy="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731" name="Freeform 61"/>
            <p:cNvSpPr>
              <a:spLocks/>
            </p:cNvSpPr>
            <p:nvPr/>
          </p:nvSpPr>
          <p:spPr bwMode="auto">
            <a:xfrm>
              <a:off x="2470" y="3811"/>
              <a:ext cx="10524" cy="1014"/>
            </a:xfrm>
            <a:custGeom>
              <a:avLst/>
              <a:gdLst>
                <a:gd name="T0" fmla="*/ 0 w 5262"/>
                <a:gd name="T1" fmla="*/ 47104 h 507"/>
                <a:gd name="T2" fmla="*/ 2740224 w 5262"/>
                <a:gd name="T3" fmla="*/ 510976 h 507"/>
                <a:gd name="T4" fmla="*/ 5388288 w 5262"/>
                <a:gd name="T5" fmla="*/ 0 h 507"/>
                <a:gd name="T6" fmla="*/ 0 60000 65536"/>
                <a:gd name="T7" fmla="*/ 0 60000 65536"/>
                <a:gd name="T8" fmla="*/ 0 60000 65536"/>
                <a:gd name="T9" fmla="*/ 0 w 5262"/>
                <a:gd name="T10" fmla="*/ 0 h 507"/>
                <a:gd name="T11" fmla="*/ 5262 w 5262"/>
                <a:gd name="T12" fmla="*/ 507 h 5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62" h="507">
                  <a:moveTo>
                    <a:pt x="0" y="46"/>
                  </a:moveTo>
                  <a:cubicBezTo>
                    <a:pt x="899" y="276"/>
                    <a:pt x="1799" y="507"/>
                    <a:pt x="2676" y="499"/>
                  </a:cubicBezTo>
                  <a:cubicBezTo>
                    <a:pt x="3553" y="491"/>
                    <a:pt x="4407" y="245"/>
                    <a:pt x="5262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732" name="Freeform 62"/>
            <p:cNvSpPr>
              <a:spLocks/>
            </p:cNvSpPr>
            <p:nvPr/>
          </p:nvSpPr>
          <p:spPr bwMode="auto">
            <a:xfrm>
              <a:off x="2470" y="5611"/>
              <a:ext cx="10524" cy="1013"/>
            </a:xfrm>
            <a:custGeom>
              <a:avLst/>
              <a:gdLst>
                <a:gd name="T0" fmla="*/ 0 w 5262"/>
                <a:gd name="T1" fmla="*/ 46772 h 507"/>
                <a:gd name="T2" fmla="*/ 2740224 w 5262"/>
                <a:gd name="T3" fmla="*/ 505917 h 507"/>
                <a:gd name="T4" fmla="*/ 5388288 w 5262"/>
                <a:gd name="T5" fmla="*/ 0 h 507"/>
                <a:gd name="T6" fmla="*/ 0 60000 65536"/>
                <a:gd name="T7" fmla="*/ 0 60000 65536"/>
                <a:gd name="T8" fmla="*/ 0 60000 65536"/>
                <a:gd name="T9" fmla="*/ 0 w 5262"/>
                <a:gd name="T10" fmla="*/ 0 h 507"/>
                <a:gd name="T11" fmla="*/ 5262 w 5262"/>
                <a:gd name="T12" fmla="*/ 507 h 5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62" h="507">
                  <a:moveTo>
                    <a:pt x="0" y="46"/>
                  </a:moveTo>
                  <a:cubicBezTo>
                    <a:pt x="899" y="276"/>
                    <a:pt x="1799" y="507"/>
                    <a:pt x="2676" y="499"/>
                  </a:cubicBezTo>
                  <a:cubicBezTo>
                    <a:pt x="3553" y="491"/>
                    <a:pt x="4407" y="245"/>
                    <a:pt x="5262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733" name="Freeform 63"/>
            <p:cNvSpPr>
              <a:spLocks/>
            </p:cNvSpPr>
            <p:nvPr/>
          </p:nvSpPr>
          <p:spPr bwMode="auto">
            <a:xfrm>
              <a:off x="2652" y="7514"/>
              <a:ext cx="10524" cy="1014"/>
            </a:xfrm>
            <a:custGeom>
              <a:avLst/>
              <a:gdLst>
                <a:gd name="T0" fmla="*/ 0 w 5262"/>
                <a:gd name="T1" fmla="*/ 47104 h 507"/>
                <a:gd name="T2" fmla="*/ 2740224 w 5262"/>
                <a:gd name="T3" fmla="*/ 510976 h 507"/>
                <a:gd name="T4" fmla="*/ 5388288 w 5262"/>
                <a:gd name="T5" fmla="*/ 0 h 507"/>
                <a:gd name="T6" fmla="*/ 0 60000 65536"/>
                <a:gd name="T7" fmla="*/ 0 60000 65536"/>
                <a:gd name="T8" fmla="*/ 0 60000 65536"/>
                <a:gd name="T9" fmla="*/ 0 w 5262"/>
                <a:gd name="T10" fmla="*/ 0 h 507"/>
                <a:gd name="T11" fmla="*/ 5262 w 5262"/>
                <a:gd name="T12" fmla="*/ 507 h 5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62" h="507">
                  <a:moveTo>
                    <a:pt x="0" y="46"/>
                  </a:moveTo>
                  <a:cubicBezTo>
                    <a:pt x="899" y="276"/>
                    <a:pt x="1799" y="507"/>
                    <a:pt x="2676" y="499"/>
                  </a:cubicBezTo>
                  <a:cubicBezTo>
                    <a:pt x="3553" y="491"/>
                    <a:pt x="4407" y="245"/>
                    <a:pt x="5262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734" name="Text Box 64"/>
            <p:cNvSpPr txBox="1">
              <a:spLocks noChangeArrowheads="1"/>
            </p:cNvSpPr>
            <p:nvPr/>
          </p:nvSpPr>
          <p:spPr bwMode="auto">
            <a:xfrm>
              <a:off x="12834" y="3538"/>
              <a:ext cx="724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607" tIns="28804" rIns="57607" bIns="28804">
              <a:spAutoFit/>
            </a:bodyPr>
            <a:lstStyle/>
            <a:p>
              <a:r>
                <a:rPr lang="tr-TR" sz="1100">
                  <a:solidFill>
                    <a:srgbClr val="000000"/>
                  </a:solidFill>
                </a:rPr>
                <a:t>100</a:t>
              </a:r>
              <a:endParaRPr lang="tr-TR"/>
            </a:p>
          </p:txBody>
        </p:sp>
        <p:sp>
          <p:nvSpPr>
            <p:cNvPr id="28735" name="Text Box 65"/>
            <p:cNvSpPr txBox="1">
              <a:spLocks noChangeArrowheads="1"/>
            </p:cNvSpPr>
            <p:nvPr/>
          </p:nvSpPr>
          <p:spPr bwMode="auto">
            <a:xfrm>
              <a:off x="12859" y="5353"/>
              <a:ext cx="72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607" tIns="28804" rIns="57607" bIns="28804">
              <a:spAutoFit/>
            </a:bodyPr>
            <a:lstStyle/>
            <a:p>
              <a:r>
                <a:rPr lang="tr-TR" sz="1100">
                  <a:solidFill>
                    <a:srgbClr val="000000"/>
                  </a:solidFill>
                </a:rPr>
                <a:t>99</a:t>
              </a:r>
              <a:endParaRPr lang="tr-TR"/>
            </a:p>
          </p:txBody>
        </p:sp>
        <p:sp>
          <p:nvSpPr>
            <p:cNvPr id="28736" name="Text Box 66"/>
            <p:cNvSpPr txBox="1">
              <a:spLocks noChangeArrowheads="1"/>
            </p:cNvSpPr>
            <p:nvPr/>
          </p:nvSpPr>
          <p:spPr bwMode="auto">
            <a:xfrm>
              <a:off x="12919" y="7153"/>
              <a:ext cx="725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607" tIns="28804" rIns="57607" bIns="28804">
              <a:spAutoFit/>
            </a:bodyPr>
            <a:lstStyle/>
            <a:p>
              <a:r>
                <a:rPr lang="tr-TR" sz="1100">
                  <a:solidFill>
                    <a:srgbClr val="000000"/>
                  </a:solidFill>
                </a:rPr>
                <a:t>98</a:t>
              </a:r>
              <a:endParaRPr lang="tr-TR"/>
            </a:p>
          </p:txBody>
        </p:sp>
        <p:sp>
          <p:nvSpPr>
            <p:cNvPr id="28737" name="Line 67"/>
            <p:cNvSpPr>
              <a:spLocks noChangeShapeType="1"/>
            </p:cNvSpPr>
            <p:nvPr/>
          </p:nvSpPr>
          <p:spPr bwMode="auto">
            <a:xfrm flipV="1">
              <a:off x="10636" y="4809"/>
              <a:ext cx="18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738" name="Line 68"/>
            <p:cNvSpPr>
              <a:spLocks noChangeShapeType="1"/>
            </p:cNvSpPr>
            <p:nvPr/>
          </p:nvSpPr>
          <p:spPr bwMode="auto">
            <a:xfrm>
              <a:off x="9911" y="4629"/>
              <a:ext cx="2267" cy="0"/>
            </a:xfrm>
            <a:prstGeom prst="line">
              <a:avLst/>
            </a:prstGeom>
            <a:noFill/>
            <a:ln w="317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739" name="Line 69"/>
            <p:cNvSpPr>
              <a:spLocks noChangeShapeType="1"/>
            </p:cNvSpPr>
            <p:nvPr/>
          </p:nvSpPr>
          <p:spPr bwMode="auto">
            <a:xfrm>
              <a:off x="9895" y="5899"/>
              <a:ext cx="2267" cy="0"/>
            </a:xfrm>
            <a:prstGeom prst="line">
              <a:avLst/>
            </a:prstGeom>
            <a:noFill/>
            <a:ln w="3175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740" name="Line 70"/>
            <p:cNvSpPr>
              <a:spLocks noChangeShapeType="1"/>
            </p:cNvSpPr>
            <p:nvPr/>
          </p:nvSpPr>
          <p:spPr bwMode="auto">
            <a:xfrm>
              <a:off x="9818" y="6986"/>
              <a:ext cx="2450" cy="0"/>
            </a:xfrm>
            <a:prstGeom prst="line">
              <a:avLst/>
            </a:prstGeom>
            <a:noFill/>
            <a:ln w="317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741" name="Line 71"/>
            <p:cNvSpPr>
              <a:spLocks noChangeShapeType="1"/>
            </p:cNvSpPr>
            <p:nvPr/>
          </p:nvSpPr>
          <p:spPr bwMode="auto">
            <a:xfrm>
              <a:off x="9818" y="7076"/>
              <a:ext cx="24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742" name="Line 72"/>
            <p:cNvSpPr>
              <a:spLocks noChangeShapeType="1"/>
            </p:cNvSpPr>
            <p:nvPr/>
          </p:nvSpPr>
          <p:spPr bwMode="auto">
            <a:xfrm>
              <a:off x="9911" y="5988"/>
              <a:ext cx="22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743" name="Line 73"/>
            <p:cNvSpPr>
              <a:spLocks noChangeShapeType="1"/>
            </p:cNvSpPr>
            <p:nvPr/>
          </p:nvSpPr>
          <p:spPr bwMode="auto">
            <a:xfrm>
              <a:off x="9911" y="4718"/>
              <a:ext cx="226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744" name="Line 74"/>
            <p:cNvSpPr>
              <a:spLocks noChangeShapeType="1"/>
            </p:cNvSpPr>
            <p:nvPr/>
          </p:nvSpPr>
          <p:spPr bwMode="auto">
            <a:xfrm>
              <a:off x="9895" y="3845"/>
              <a:ext cx="22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lumMod val="75000"/>
                <a:lumOff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SONUÇ VE ÖNERİLER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28736"/>
            <a:ext cx="8559800" cy="1698625"/>
          </a:xfrm>
        </p:spPr>
        <p:txBody>
          <a:bodyPr/>
          <a:lstStyle/>
          <a:p>
            <a:pPr marL="450850" indent="-450850" algn="just">
              <a:lnSpc>
                <a:spcPct val="130000"/>
              </a:lnSpc>
              <a:buFont typeface="Wingdings" pitchFamily="2" charset="2"/>
              <a:buNone/>
            </a:pPr>
            <a:r>
              <a:rPr lang="tr-TR" sz="2400" dirty="0">
                <a:solidFill>
                  <a:schemeClr val="hlink"/>
                </a:solidFill>
              </a:rPr>
              <a:t>1.</a:t>
            </a:r>
            <a:r>
              <a:rPr lang="tr-TR" sz="2400" dirty="0">
                <a:solidFill>
                  <a:srgbClr val="000099"/>
                </a:solidFill>
              </a:rPr>
              <a:t> </a:t>
            </a:r>
            <a:r>
              <a:rPr lang="tr-TR" sz="2400" dirty="0"/>
              <a:t>Ülkemizde kullanılan sulama yöntemlerinin halen % 89’u yüzey, </a:t>
            </a:r>
            <a:r>
              <a:rPr lang="tr-TR" sz="2400" dirty="0" smtClean="0"/>
              <a:t> % </a:t>
            </a:r>
            <a:r>
              <a:rPr lang="tr-TR" sz="2400" dirty="0"/>
              <a:t>11’ i ise basınçlıdır.</a:t>
            </a:r>
            <a:r>
              <a:rPr lang="tr-TR" sz="2400" b="1" dirty="0"/>
              <a:t> </a:t>
            </a:r>
          </a:p>
          <a:p>
            <a:pPr marL="450850" indent="-450850" algn="just">
              <a:lnSpc>
                <a:spcPct val="130000"/>
              </a:lnSpc>
              <a:buFont typeface="Wingdings" pitchFamily="2" charset="2"/>
              <a:buAutoNum type="arabicPeriod"/>
            </a:pPr>
            <a:endParaRPr lang="tr-TR" sz="2400" b="1" dirty="0">
              <a:solidFill>
                <a:schemeClr val="tx2"/>
              </a:solidFill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28596" y="2643182"/>
            <a:ext cx="8351837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tr-TR" sz="2400" dirty="0">
                <a:solidFill>
                  <a:schemeClr val="hlink"/>
                </a:solidFill>
              </a:rPr>
              <a:t>2.</a:t>
            </a:r>
            <a:r>
              <a:rPr lang="tr-TR" sz="2800" dirty="0"/>
              <a:t> </a:t>
            </a:r>
            <a:r>
              <a:rPr lang="tr-TR" sz="2400" dirty="0"/>
              <a:t>Yüzey sulama yöntemlerinde toplam sulama randımanı </a:t>
            </a:r>
            <a:r>
              <a:rPr lang="tr-TR" sz="2400" dirty="0" smtClean="0"/>
              <a:t>           </a:t>
            </a:r>
          </a:p>
          <a:p>
            <a:pPr algn="just">
              <a:lnSpc>
                <a:spcPct val="130000"/>
              </a:lnSpc>
            </a:pPr>
            <a:r>
              <a:rPr lang="tr-TR" sz="2400" dirty="0" smtClean="0"/>
              <a:t>%</a:t>
            </a:r>
            <a:r>
              <a:rPr lang="tr-TR" sz="2400" dirty="0"/>
              <a:t> </a:t>
            </a:r>
            <a:r>
              <a:rPr lang="tr-TR" sz="2400" dirty="0" smtClean="0"/>
              <a:t>30-40 </a:t>
            </a:r>
            <a:r>
              <a:rPr lang="tr-TR" sz="2400" dirty="0"/>
              <a:t>aralığında iken, basınçlı sulama yöntemlerinde bu   </a:t>
            </a:r>
          </a:p>
          <a:p>
            <a:pPr algn="just">
              <a:lnSpc>
                <a:spcPct val="130000"/>
              </a:lnSpc>
            </a:pPr>
            <a:r>
              <a:rPr lang="tr-TR" sz="2400" dirty="0"/>
              <a:t>    değer % 90’lara kadar çıkabilmektedir</a:t>
            </a:r>
            <a:r>
              <a:rPr lang="tr-TR" sz="2400" dirty="0" smtClean="0"/>
              <a:t>.</a:t>
            </a:r>
          </a:p>
          <a:p>
            <a:pPr algn="just">
              <a:lnSpc>
                <a:spcPct val="130000"/>
              </a:lnSpc>
            </a:pPr>
            <a:endParaRPr lang="tr-TR" sz="2400" dirty="0">
              <a:solidFill>
                <a:srgbClr val="000099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500034" y="4500570"/>
            <a:ext cx="8215370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tr-TR" sz="2400" dirty="0" smtClean="0">
                <a:solidFill>
                  <a:schemeClr val="hlink"/>
                </a:solidFill>
              </a:rPr>
              <a:t>3. </a:t>
            </a:r>
            <a:r>
              <a:rPr lang="tr-TR" sz="2400" dirty="0" smtClean="0"/>
              <a:t>Tarım işletmeleri düzeyinde bir değerlendirme yapacak olursak;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tr-TR" sz="2400" dirty="0" smtClean="0"/>
              <a:t>m</a:t>
            </a:r>
            <a:r>
              <a:rPr lang="tr-TR" sz="24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tr-TR" sz="2400" dirty="0" smtClean="0"/>
              <a:t> su ile karık sulama yönteminde </a:t>
            </a:r>
            <a:r>
              <a:rPr lang="tr-TR" sz="2800" dirty="0" smtClean="0">
                <a:solidFill>
                  <a:srgbClr val="FFFF00"/>
                </a:solidFill>
              </a:rPr>
              <a:t>2.7</a:t>
            </a:r>
            <a:r>
              <a:rPr lang="tr-TR" sz="2400" dirty="0" smtClean="0">
                <a:solidFill>
                  <a:srgbClr val="FFFF00"/>
                </a:solidFill>
              </a:rPr>
              <a:t> </a:t>
            </a:r>
            <a:r>
              <a:rPr lang="tr-TR" sz="2400" dirty="0" err="1" smtClean="0">
                <a:solidFill>
                  <a:srgbClr val="FFFF00"/>
                </a:solidFill>
              </a:rPr>
              <a:t>br</a:t>
            </a:r>
            <a:r>
              <a:rPr lang="tr-TR" sz="2400" dirty="0" smtClean="0"/>
              <a:t>, yağmurlama sulama yönteminde </a:t>
            </a:r>
            <a:r>
              <a:rPr lang="tr-TR" sz="2800" dirty="0" smtClean="0">
                <a:solidFill>
                  <a:srgbClr val="FFFF00"/>
                </a:solidFill>
              </a:rPr>
              <a:t>4.0 </a:t>
            </a:r>
            <a:r>
              <a:rPr lang="tr-TR" sz="2400" dirty="0" err="1" smtClean="0">
                <a:solidFill>
                  <a:srgbClr val="FFFF00"/>
                </a:solidFill>
              </a:rPr>
              <a:t>br</a:t>
            </a:r>
            <a:r>
              <a:rPr lang="tr-TR" sz="2400" dirty="0" smtClean="0"/>
              <a:t>, damla sulama yönteminde ise </a:t>
            </a:r>
            <a:r>
              <a:rPr lang="tr-TR" sz="2800" dirty="0" smtClean="0">
                <a:solidFill>
                  <a:srgbClr val="FFFF00"/>
                </a:solidFill>
              </a:rPr>
              <a:t>5.1</a:t>
            </a:r>
            <a:r>
              <a:rPr lang="tr-TR" sz="2400" dirty="0" smtClean="0">
                <a:solidFill>
                  <a:srgbClr val="FFFF00"/>
                </a:solidFill>
              </a:rPr>
              <a:t> </a:t>
            </a:r>
            <a:r>
              <a:rPr lang="tr-TR" sz="2400" dirty="0" err="1" smtClean="0">
                <a:solidFill>
                  <a:srgbClr val="FFFF00"/>
                </a:solidFill>
              </a:rPr>
              <a:t>br</a:t>
            </a:r>
            <a:r>
              <a:rPr lang="tr-TR" sz="2400" dirty="0" smtClean="0">
                <a:solidFill>
                  <a:srgbClr val="FFFF00"/>
                </a:solidFill>
              </a:rPr>
              <a:t> </a:t>
            </a:r>
            <a:r>
              <a:rPr lang="tr-TR" sz="2400" dirty="0" smtClean="0"/>
              <a:t>alanı sulamak mümkündür.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4403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17513" y="1268760"/>
            <a:ext cx="8424862" cy="578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22300" indent="-622300" algn="just">
              <a:lnSpc>
                <a:spcPct val="120000"/>
              </a:lnSpc>
            </a:pPr>
            <a:r>
              <a:rPr lang="tr-TR" sz="2400" b="1" dirty="0" smtClean="0">
                <a:solidFill>
                  <a:schemeClr val="hlink"/>
                </a:solidFill>
              </a:rPr>
              <a:t>5.</a:t>
            </a:r>
            <a:r>
              <a:rPr lang="tr-TR" sz="2400" b="1" dirty="0" smtClean="0"/>
              <a:t> </a:t>
            </a:r>
            <a:r>
              <a:rPr lang="tr-TR" sz="2400" b="1" dirty="0"/>
              <a:t>Bu nedenle, ivedilikle iki katından fazla sulama </a:t>
            </a:r>
            <a:r>
              <a:rPr lang="tr-TR" sz="2400" b="1" dirty="0" smtClean="0"/>
              <a:t>randımanına sahip </a:t>
            </a:r>
            <a:r>
              <a:rPr lang="tr-TR" sz="2400" b="1" dirty="0"/>
              <a:t>olan basınçlı sulama yöntemlerine geçilmelidir. Halen ülkemizde </a:t>
            </a:r>
            <a:r>
              <a:rPr lang="tr-TR" sz="2400" b="1" dirty="0" smtClean="0"/>
              <a:t>40 </a:t>
            </a:r>
            <a:r>
              <a:rPr lang="tr-TR" sz="2400" b="1" dirty="0"/>
              <a:t>milyar m</a:t>
            </a:r>
            <a:r>
              <a:rPr lang="tr-TR" sz="2400" b="1" baseline="30000" dirty="0"/>
              <a:t>3</a:t>
            </a:r>
            <a:r>
              <a:rPr lang="tr-TR" sz="2400" b="1" dirty="0"/>
              <a:t> suyun sulamada kullanıldığını düşünürsek, tasarrufun boyutunu anlamak kolay olacaktır.  </a:t>
            </a:r>
            <a:endParaRPr lang="tr-TR" sz="2400" b="1" dirty="0" smtClean="0"/>
          </a:p>
          <a:p>
            <a:pPr marL="622300" indent="-622300" algn="just">
              <a:lnSpc>
                <a:spcPct val="120000"/>
              </a:lnSpc>
            </a:pPr>
            <a:endParaRPr lang="tr-TR" sz="1600" dirty="0" smtClean="0"/>
          </a:p>
          <a:p>
            <a:pPr marL="457200" indent="-457200" algn="just">
              <a:spcBef>
                <a:spcPts val="800"/>
              </a:spcBef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sz="2400" b="1" dirty="0" smtClean="0">
                <a:solidFill>
                  <a:schemeClr val="hlink"/>
                </a:solidFill>
              </a:rPr>
              <a:t>6.</a:t>
            </a:r>
            <a:r>
              <a:rPr lang="tr-TR" sz="2400" b="1" dirty="0" smtClean="0"/>
              <a:t>  </a:t>
            </a:r>
            <a:r>
              <a:rPr lang="en-GB" sz="2400" b="1" dirty="0" err="1" smtClean="0"/>
              <a:t>Çiftçi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basınçlı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sulama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yöntemlerinin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kullanılması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konusunda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desteklenmeli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ve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özendirmeli</a:t>
            </a:r>
            <a:r>
              <a:rPr lang="tr-TR" sz="2400" b="1" dirty="0" smtClean="0"/>
              <a:t>,  </a:t>
            </a:r>
            <a:r>
              <a:rPr lang="en-GB" sz="2400" b="1" dirty="0" err="1" smtClean="0"/>
              <a:t>Çiftçi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eğitilmeli</a:t>
            </a:r>
            <a:endParaRPr lang="tr-TR" sz="2400" b="1" dirty="0" smtClean="0"/>
          </a:p>
          <a:p>
            <a:pPr marL="457200" indent="-457200" algn="just">
              <a:spcBef>
                <a:spcPts val="800"/>
              </a:spcBef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600" dirty="0" smtClean="0"/>
          </a:p>
          <a:p>
            <a:pPr marL="457200" indent="-457200" algn="just">
              <a:spcBef>
                <a:spcPts val="800"/>
              </a:spcBef>
              <a:buClr>
                <a:srgbClr val="333399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sz="2400" b="1" dirty="0" smtClean="0">
                <a:solidFill>
                  <a:schemeClr val="hlink"/>
                </a:solidFill>
              </a:rPr>
              <a:t>7.</a:t>
            </a:r>
            <a:r>
              <a:rPr lang="tr-TR" sz="2400" b="1" dirty="0" smtClean="0"/>
              <a:t>  </a:t>
            </a:r>
            <a:r>
              <a:rPr lang="en-GB" sz="2400" b="1" dirty="0" smtClean="0"/>
              <a:t>Su </a:t>
            </a:r>
            <a:r>
              <a:rPr lang="en-GB" sz="2400" b="1" dirty="0" err="1" smtClean="0"/>
              <a:t>ücreti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hacim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esasına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dayandırılmalı</a:t>
            </a:r>
            <a:endParaRPr lang="tr-TR" sz="2400" b="1" dirty="0" smtClean="0"/>
          </a:p>
          <a:p>
            <a:pPr marL="457200" indent="-457200" algn="just">
              <a:spcBef>
                <a:spcPts val="800"/>
              </a:spcBef>
              <a:buClr>
                <a:srgbClr val="333399"/>
              </a:buClr>
              <a:buAutoNum type="arabicPeriod" startAt="7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050" dirty="0" smtClean="0"/>
          </a:p>
          <a:p>
            <a:pPr marL="341313" indent="-341313" algn="just">
              <a:spcBef>
                <a:spcPts val="800"/>
              </a:spcBef>
              <a:buClr>
                <a:srgbClr val="6633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sz="2400" b="1" dirty="0" smtClean="0">
                <a:solidFill>
                  <a:schemeClr val="hlink"/>
                </a:solidFill>
              </a:rPr>
              <a:t>8.</a:t>
            </a:r>
            <a:r>
              <a:rPr lang="tr-TR" sz="2400" b="1" dirty="0" smtClean="0"/>
              <a:t>  </a:t>
            </a:r>
            <a:r>
              <a:rPr lang="en-GB" sz="2400" b="1" dirty="0" err="1" smtClean="0"/>
              <a:t>Kullanıcı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denetlenmeli</a:t>
            </a:r>
            <a:r>
              <a:rPr lang="en-GB" sz="2400" b="1" dirty="0" smtClean="0"/>
              <a:t>, </a:t>
            </a:r>
            <a:r>
              <a:rPr lang="en-GB" sz="2400" b="1" dirty="0" err="1" smtClean="0"/>
              <a:t>denetleyen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kurumlara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yaptırım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uygulama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yetkisi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verilmeli</a:t>
            </a:r>
            <a:r>
              <a:rPr lang="en-GB" sz="2400" b="1" dirty="0" smtClean="0"/>
              <a:t>, </a:t>
            </a:r>
            <a:r>
              <a:rPr lang="en-GB" sz="2400" b="1" dirty="0" err="1" smtClean="0"/>
              <a:t>konuya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ilişkin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yasalar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çıkarılmalı</a:t>
            </a:r>
            <a:endParaRPr lang="en-GB" sz="2400" b="1" dirty="0" smtClean="0"/>
          </a:p>
          <a:p>
            <a:pPr marL="622300" indent="-622300" algn="just">
              <a:lnSpc>
                <a:spcPct val="120000"/>
              </a:lnSpc>
            </a:pPr>
            <a:endParaRPr lang="tr-TR" sz="2400" dirty="0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95288" y="285728"/>
            <a:ext cx="842486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tr-TR" sz="2400" b="1" dirty="0" smtClean="0">
                <a:solidFill>
                  <a:schemeClr val="hlink"/>
                </a:solidFill>
              </a:rPr>
              <a:t>4.</a:t>
            </a:r>
            <a:r>
              <a:rPr lang="tr-TR" sz="2400" b="1" dirty="0" smtClean="0"/>
              <a:t>    </a:t>
            </a:r>
            <a:r>
              <a:rPr lang="tr-TR" sz="2400" b="1" dirty="0"/>
              <a:t>Açık kanal sistemlerinde su iletim randımanı % 70,kapalı </a:t>
            </a:r>
          </a:p>
          <a:p>
            <a:pPr algn="just">
              <a:lnSpc>
                <a:spcPct val="120000"/>
              </a:lnSpc>
            </a:pPr>
            <a:r>
              <a:rPr lang="tr-TR" sz="2400" b="1" dirty="0"/>
              <a:t>       boru sistemlerinde ise % 100 civarındadır.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98450" y="549275"/>
            <a:ext cx="8424863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0850" indent="-450850" algn="just">
              <a:lnSpc>
                <a:spcPct val="120000"/>
              </a:lnSpc>
            </a:pPr>
            <a:r>
              <a:rPr lang="tr-TR" sz="2400" dirty="0" smtClean="0">
                <a:solidFill>
                  <a:schemeClr val="hlink"/>
                </a:solidFill>
              </a:rPr>
              <a:t>9.</a:t>
            </a:r>
            <a:r>
              <a:rPr lang="tr-TR" sz="2400" dirty="0" smtClean="0"/>
              <a:t> </a:t>
            </a:r>
            <a:r>
              <a:rPr lang="tr-TR" sz="2400" dirty="0"/>
              <a:t>Basınçlı sulama yöntemlerinde, yüksek enerji maliyetleri sübvanse edilerek suyun çiftçinin kullanabileceği maliyete indirgenmesi gerekir.  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250825" y="2276475"/>
            <a:ext cx="8424863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0850" indent="-450850" algn="just">
              <a:lnSpc>
                <a:spcPct val="120000"/>
              </a:lnSpc>
            </a:pPr>
            <a:r>
              <a:rPr lang="tr-TR" sz="2400" dirty="0" smtClean="0">
                <a:solidFill>
                  <a:schemeClr val="hlink"/>
                </a:solidFill>
              </a:rPr>
              <a:t>10.</a:t>
            </a:r>
            <a:r>
              <a:rPr lang="tr-TR" sz="2400" dirty="0" smtClean="0"/>
              <a:t> </a:t>
            </a:r>
            <a:r>
              <a:rPr lang="tr-TR" sz="2400" dirty="0"/>
              <a:t>Basınçlı sulama sistemlerinin tasarımı ve uygulanması konusunda, ülkemizdeki yatırımcı kuruluşlarda çalışan teknik elemanlar eğitilmelidir. 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250825" y="4005263"/>
            <a:ext cx="8424863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49263" indent="-449263" algn="just">
              <a:lnSpc>
                <a:spcPct val="110000"/>
              </a:lnSpc>
            </a:pPr>
            <a:r>
              <a:rPr lang="tr-TR" sz="2400" dirty="0" smtClean="0">
                <a:solidFill>
                  <a:schemeClr val="hlink"/>
                </a:solidFill>
              </a:rPr>
              <a:t>11.</a:t>
            </a:r>
            <a:r>
              <a:rPr lang="tr-TR" sz="2400" dirty="0" smtClean="0"/>
              <a:t> </a:t>
            </a:r>
            <a:r>
              <a:rPr lang="tr-TR" sz="2400" dirty="0"/>
              <a:t>Her bir yöre koşulları için sulu koşullarda üretim </a:t>
            </a:r>
            <a:r>
              <a:rPr lang="tr-TR" sz="2400" dirty="0" err="1"/>
              <a:t>paternini</a:t>
            </a:r>
            <a:r>
              <a:rPr lang="tr-TR" sz="2400" dirty="0"/>
              <a:t> oluşturan bitkilerin suya hassas dönemleri, su verim ilişkileri vb. konular araştırıcı kuruluşlar tarafından belirlenmelidir.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5" grpId="0"/>
      <p:bldP spid="460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-24"/>
            <a:ext cx="8229600" cy="1143000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Tava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Sulama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Yöntemi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8446" name="Picture 14" descr="istockphoto_894262_flooded_paddi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06" y="1314473"/>
            <a:ext cx="4602167" cy="5329237"/>
          </a:xfrm>
          <a:noFill/>
          <a:ln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95288" y="3716338"/>
            <a:ext cx="82296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tr-TR" sz="2400"/>
          </a:p>
        </p:txBody>
      </p:sp>
      <p:pic>
        <p:nvPicPr>
          <p:cNvPr id="77825" name="Picture 1" descr="G:\sulama resimm\sprinkler irrig\level basin-cit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85860"/>
            <a:ext cx="4143404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2495</TotalTime>
  <Words>2894</Words>
  <Application>Microsoft Office PowerPoint</Application>
  <PresentationFormat>Ekran Gösterisi (4:3)</PresentationFormat>
  <Paragraphs>422</Paragraphs>
  <Slides>82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2</vt:i4>
      </vt:variant>
      <vt:variant>
        <vt:lpstr>Eklenmiş OLE Hizmet Programları</vt:lpstr>
      </vt:variant>
      <vt:variant>
        <vt:i4>3</vt:i4>
      </vt:variant>
      <vt:variant>
        <vt:lpstr>Slayt Başlıkları</vt:lpstr>
      </vt:variant>
      <vt:variant>
        <vt:i4>82</vt:i4>
      </vt:variant>
    </vt:vector>
  </HeadingPairs>
  <TitlesOfParts>
    <vt:vector size="98" baseType="lpstr">
      <vt:lpstr>Arial</vt:lpstr>
      <vt:lpstr>Calibri</vt:lpstr>
      <vt:lpstr>Century Schoolbook</vt:lpstr>
      <vt:lpstr>Comic Sans MS</vt:lpstr>
      <vt:lpstr>Consolas</vt:lpstr>
      <vt:lpstr>Corbel</vt:lpstr>
      <vt:lpstr>Maiandra GD</vt:lpstr>
      <vt:lpstr>Times New Roman</vt:lpstr>
      <vt:lpstr>Wingdings</vt:lpstr>
      <vt:lpstr>Wingdings 2</vt:lpstr>
      <vt:lpstr>Wingdings 3</vt:lpstr>
      <vt:lpstr>Ofis Teması</vt:lpstr>
      <vt:lpstr>Metro</vt:lpstr>
      <vt:lpstr>Bitmap Image</vt:lpstr>
      <vt:lpstr>Photo Editor Photo</vt:lpstr>
      <vt:lpstr>Document</vt:lpstr>
      <vt:lpstr>PowerPoint Sunusu</vt:lpstr>
      <vt:lpstr>PowerPoint Sunusu</vt:lpstr>
      <vt:lpstr>       Toprak ve su kaynaklarının geliştirilmesiyle;   -  doğal kaynakların korunumu, -  artan nüfus için gerekli besin maddeleri  ve iş imkanı, -  ulusal endüstri için hammadde gereksinimi  sağlanmış olacaktır.  Tüm bu amaçların gerçekleştirilmesine yönelik olarak alınabilecek önlemlerin ilki, tarımsal amaçlı tüketilen suyun mümkün olduğunca en etkin şekilde kullanılması, TARIMSAL SU VERİMLİLİĞİ’nin artırılmasıdır.   **Bu ise her şeyden önce sulamaların, bilinçli ve tekniğine uygun bir şekilde yapılması ile olasıdır.**    </vt:lpstr>
      <vt:lpstr>PowerPoint Sunusu</vt:lpstr>
      <vt:lpstr>Sulama Yöntemi: Suyun toprağa veriliş   biçimidir. </vt:lpstr>
      <vt:lpstr>PowerPoint Sunusu</vt:lpstr>
      <vt:lpstr>Sulama Sistemi: Yöntemin gerektirdiği bir biçimde suyun kaynaktan alınması, alana kadar getirilmesi ve alanda dağıtılmasını sağlayan unsurlar bütünüdür.   </vt:lpstr>
      <vt:lpstr>PowerPoint Sunusu</vt:lpstr>
      <vt:lpstr>Tava Sulama Yöntemi</vt:lpstr>
      <vt:lpstr> Uzun Tava Sulama Yöntemi </vt:lpstr>
      <vt:lpstr>PowerPoint Sunusu</vt:lpstr>
      <vt:lpstr>PowerPoint Sunusu</vt:lpstr>
      <vt:lpstr>PowerPoint Sunusu</vt:lpstr>
      <vt:lpstr>YÜZEY-YAĞMURLAMA-DAMLA KARŞILAŞTIRMA</vt:lpstr>
      <vt:lpstr>PowerPoint Sunusu</vt:lpstr>
      <vt:lpstr>PowerPoint Sunusu</vt:lpstr>
      <vt:lpstr>PowerPoint Sunusu</vt:lpstr>
      <vt:lpstr>PowerPoint Sunusu</vt:lpstr>
      <vt:lpstr>PowerPoint Sunusu</vt:lpstr>
      <vt:lpstr>YÖNTEMİN ÜSTÜNLÜKLERİ </vt:lpstr>
      <vt:lpstr>PowerPoint Sunusu</vt:lpstr>
      <vt:lpstr>PowerPoint Sunusu</vt:lpstr>
      <vt:lpstr>PowerPoint Sunusu</vt:lpstr>
      <vt:lpstr>YAĞMURLAMA SULAMA SİSTEMİNİN UNSURLARI</vt:lpstr>
      <vt:lpstr>PowerPoint Sunusu</vt:lpstr>
      <vt:lpstr>Pompa Birimi</vt:lpstr>
      <vt:lpstr>Boru Hatları</vt:lpstr>
      <vt:lpstr>PowerPoint Sunusu</vt:lpstr>
      <vt:lpstr>YAĞMURLAMA  BAŞLIKLARI</vt:lpstr>
      <vt:lpstr>PowerPoint Sunusu</vt:lpstr>
      <vt:lpstr>PowerPoint Sunusu</vt:lpstr>
      <vt:lpstr>YAĞMURLAMA SULAMA SİSTEMLERİNDE SU DAĞILIMI </vt:lpstr>
      <vt:lpstr>PowerPoint Sunusu</vt:lpstr>
      <vt:lpstr>PowerPoint Sunusu</vt:lpstr>
      <vt:lpstr>PowerPoint Sunusu</vt:lpstr>
      <vt:lpstr>Damla Sulama Yöntemi</vt:lpstr>
      <vt:lpstr>PowerPoint Sunusu</vt:lpstr>
      <vt:lpstr>PowerPoint Sunusu</vt:lpstr>
      <vt:lpstr>PowerPoint Sunusu</vt:lpstr>
      <vt:lpstr>PowerPoint Sunusu</vt:lpstr>
      <vt:lpstr>DAMLA SULAMA YÖNTEMİNİN ÜSTÜNLÜKLERİ</vt:lpstr>
      <vt:lpstr>PowerPoint Sunusu</vt:lpstr>
      <vt:lpstr>PowerPoint Sunusu</vt:lpstr>
      <vt:lpstr>PowerPoint Sunusu</vt:lpstr>
      <vt:lpstr>PowerPoint Sunusu</vt:lpstr>
      <vt:lpstr>PowerPoint Sunusu</vt:lpstr>
      <vt:lpstr>DAMLA SULAMA YÖNTEMİNİN UYGULANACAĞI KOŞULLAR </vt:lpstr>
      <vt:lpstr>PowerPoint Sunusu</vt:lpstr>
      <vt:lpstr>PowerPoint Sunusu</vt:lpstr>
      <vt:lpstr>PowerPoint Sunusu</vt:lpstr>
      <vt:lpstr>KONTROL BİRİMİ </vt:lpstr>
      <vt:lpstr>PowerPoint Sunusu</vt:lpstr>
      <vt:lpstr>HİDROSİKLON</vt:lpstr>
      <vt:lpstr>KUM-ÇAKIL FİLTRE TANKI</vt:lpstr>
      <vt:lpstr>GÜBRE TANKI</vt:lpstr>
      <vt:lpstr>ELEK FİLTRE</vt:lpstr>
      <vt:lpstr>LATERAL ÜZERİNE GEÇİK (ON-LİNE) DAMLATICILAR</vt:lpstr>
      <vt:lpstr>LATERAL BOYUNA GEÇİK (İN-LİNE) DAMLATICILAR :</vt:lpstr>
      <vt:lpstr>LATERAL BORU HATLARI : </vt:lpstr>
      <vt:lpstr> AĞAÇALTI MİKRO YAĞMURLAMA SULAMA YÖNTEMİ </vt:lpstr>
      <vt:lpstr>PowerPoint Sunusu</vt:lpstr>
      <vt:lpstr>Mikro sulamada sistem tertibi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 ARAŞTIRMASI</vt:lpstr>
      <vt:lpstr>PLANLAMA HARİTASI</vt:lpstr>
      <vt:lpstr>TOPRAK ÖZELLİKLERİ</vt:lpstr>
      <vt:lpstr>PowerPoint Sunusu</vt:lpstr>
      <vt:lpstr>BİTKİ ÖZELLİKLERİ</vt:lpstr>
      <vt:lpstr>SU KAYNAĞI ÖZELLİKLERİ</vt:lpstr>
      <vt:lpstr>İKLİM BİLGİLERİ</vt:lpstr>
      <vt:lpstr>DİĞER BİLGİLER</vt:lpstr>
      <vt:lpstr>SONUÇ VE ÖNERİLER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Yesim ERDEM</dc:creator>
  <cp:lastModifiedBy>Yeşim AHİ</cp:lastModifiedBy>
  <cp:revision>256</cp:revision>
  <dcterms:created xsi:type="dcterms:W3CDTF">2010-06-04T06:15:00Z</dcterms:created>
  <dcterms:modified xsi:type="dcterms:W3CDTF">2021-05-07T10:09:01Z</dcterms:modified>
</cp:coreProperties>
</file>