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5"/>
  </p:notesMasterIdLst>
  <p:sldIdLst>
    <p:sldId id="1082" r:id="rId4"/>
    <p:sldId id="1083" r:id="rId5"/>
    <p:sldId id="1084" r:id="rId6"/>
    <p:sldId id="1085" r:id="rId7"/>
    <p:sldId id="1086" r:id="rId8"/>
    <p:sldId id="1087" r:id="rId9"/>
    <p:sldId id="1088" r:id="rId10"/>
    <p:sldId id="1089" r:id="rId11"/>
    <p:sldId id="1090" r:id="rId12"/>
    <p:sldId id="1091" r:id="rId13"/>
    <p:sldId id="1092" r:id="rId1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47176C"/>
    <a:srgbClr val="46166B"/>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63" d="100"/>
          <a:sy n="63" d="100"/>
        </p:scale>
        <p:origin x="-1278"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pPr/>
              <a:t>3/15/2020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pPr/>
              <a:t>‹#›</a:t>
            </a:fld>
            <a:endParaRPr lang="en-US"/>
          </a:p>
        </p:txBody>
      </p:sp>
    </p:spTree>
    <p:extLst>
      <p:ext uri="{BB962C8B-B14F-4D97-AF65-F5344CB8AC3E}">
        <p14:creationId xmlns=""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pPr/>
              <a:t>3/15/2020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pPr/>
              <a:t>3/15/2020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pPr/>
              <a:t>3/15/2020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pPr/>
              <a:t>3/15/2020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pPr/>
              <a:t>3/15/2020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pPr/>
              <a:t>3/15/2020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pPr/>
              <a:t>3/15/2020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pPr/>
              <a:t>3/15/2020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pPr/>
              <a:t>3/15/2020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pPr/>
              <a:t>3/15/2020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pPr/>
              <a:t>3/15/2020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pPr/>
              <a:t>3/15/2020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pPr/>
              <a:t>3/15/2020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pPr/>
              <a:t>3/15/2020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pPr>
                <a:defRPr/>
              </a:pPr>
              <a:t>3/15/2020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pPr>
                <a:defRPr/>
              </a:pPr>
              <a:t>3/15/2020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pPr>
                <a:defRPr/>
              </a:pPr>
              <a:t>3/15/2020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pPr>
                <a:defRPr/>
              </a:pPr>
              <a:t>3/15/2020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pPr/>
              <a:t>3/15/2020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pPr/>
              <a:t>3/15/2020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744501" y="51739"/>
            <a:ext cx="7654996" cy="513080"/>
          </a:xfrm>
          <a:prstGeom prst="rect">
            <a:avLst/>
          </a:prstGeom>
        </p:spPr>
        <p:txBody>
          <a:bodyPr lIns="0" tIns="0" rIns="0" bIns="0"/>
          <a:lstStyle>
            <a:lvl1pPr>
              <a:defRPr sz="3200" b="1" i="0">
                <a:solidFill>
                  <a:schemeClr val="tx1"/>
                </a:solidFill>
                <a:latin typeface="Arial"/>
                <a:cs typeface="Arial"/>
              </a:defRPr>
            </a:lvl1pPr>
          </a:lstStyle>
          <a:p>
            <a:endParaRPr/>
          </a:p>
        </p:txBody>
      </p:sp>
      <p:sp>
        <p:nvSpPr>
          <p:cNvPr id="3" name="Holder 3"/>
          <p:cNvSpPr>
            <a:spLocks noGrp="1"/>
          </p:cNvSpPr>
          <p:nvPr>
            <p:ph type="body" idx="1"/>
          </p:nvPr>
        </p:nvSpPr>
        <p:spPr>
          <a:xfrm>
            <a:off x="169320" y="1357782"/>
            <a:ext cx="4191000" cy="3683000"/>
          </a:xfrm>
          <a:prstGeom prst="rect">
            <a:avLst/>
          </a:prstGeom>
        </p:spPr>
        <p:txBody>
          <a:bodyPr lIns="0" tIns="0" rIns="0" bIns="0"/>
          <a:lstStyle>
            <a:lvl1pPr>
              <a:defRPr sz="20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pPr/>
              <a:t>3/15/2020</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extLst>
      <p:ext uri="{BB962C8B-B14F-4D97-AF65-F5344CB8AC3E}">
        <p14:creationId xmlns="" xmlns:p14="http://schemas.microsoft.com/office/powerpoint/2010/main" val="10560081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pPr/>
              <a:t>3/15/2020</a:t>
            </a:fld>
            <a:endParaRPr lang="en-US"/>
          </a:p>
        </p:txBody>
      </p:sp>
      <p:sp>
        <p:nvSpPr>
          <p:cNvPr id="4" name="Holder 4"/>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extLst>
      <p:ext uri="{BB962C8B-B14F-4D97-AF65-F5344CB8AC3E}">
        <p14:creationId xmlns="" xmlns:p14="http://schemas.microsoft.com/office/powerpoint/2010/main" val="3121680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pPr/>
              <a:t>3/15/2020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pPr/>
              <a:t>3/15/2020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pPr/>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pPr/>
              <a:t>3/15/2020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pPr/>
              <a:t>3/15/2020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pPr/>
              <a:t>3/15/2020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pPr/>
              <a:t>3/15/2020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7" Type="http://schemas.openxmlformats.org/officeDocument/2006/relationships/image" Target="../media/image2.jpeg"/><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theme" Target="../theme/theme3.xml"/><Relationship Id="rId5" Type="http://schemas.openxmlformats.org/officeDocument/2006/relationships/slideLayout" Target="../slideLayouts/slideLayout32.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pPr/>
              <a:t>3/15/2020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pPr/>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pPr/>
              <a:t>3/15/2020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7" cstate="print">
            <a:extLst>
              <a:ext uri="{28A0092B-C50C-407E-A947-70E740481C1C}">
                <a14:useLocalDpi xmlns=""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 id="2147483698" r:id="rId5"/>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endParaRPr lang="tr-TR" sz="32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210</a:t>
            </a:r>
          </a:p>
          <a:p>
            <a:pPr marL="0" lvl="1" algn="ctr">
              <a:spcBef>
                <a:spcPct val="20000"/>
              </a:spcBef>
              <a:buClr>
                <a:schemeClr val="accent1"/>
              </a:buClr>
            </a:pPr>
            <a:r>
              <a:rPr lang="tr-TR" sz="3200" b="1">
                <a:latin typeface="Arial" panose="020B0604020202020204" pitchFamily="34" charset="0"/>
                <a:cs typeface="Arial" panose="020B0604020202020204" pitchFamily="34" charset="0"/>
              </a:rPr>
              <a:t>Kent Ekonomisi ve Yönetimi</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868100" y="4393802"/>
            <a:ext cx="7558269" cy="338554"/>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Prof. Dr. Ruşen KELEŞ</a:t>
            </a:r>
          </a:p>
        </p:txBody>
      </p:sp>
    </p:spTree>
    <p:extLst>
      <p:ext uri="{BB962C8B-B14F-4D97-AF65-F5344CB8AC3E}">
        <p14:creationId xmlns="" xmlns:p14="http://schemas.microsoft.com/office/powerpoint/2010/main" val="19743516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Altbilgi Yer Tutucusu"/>
          <p:cNvSpPr>
            <a:spLocks noGrp="1"/>
          </p:cNvSpPr>
          <p:nvPr>
            <p:ph type="ftr" sz="quarter" idx="5"/>
          </p:nvPr>
        </p:nvSpPr>
        <p:spPr/>
        <p:txBody>
          <a:bodyPr/>
          <a:lstStyle/>
          <a:p>
            <a:endParaRPr lang="tr-TR"/>
          </a:p>
        </p:txBody>
      </p:sp>
      <p:sp>
        <p:nvSpPr>
          <p:cNvPr id="3" name="2 Dikdörtgen"/>
          <p:cNvSpPr/>
          <p:nvPr/>
        </p:nvSpPr>
        <p:spPr>
          <a:xfrm>
            <a:off x="594360" y="1706880"/>
            <a:ext cx="7894320" cy="3631763"/>
          </a:xfrm>
          <a:prstGeom prst="rect">
            <a:avLst/>
          </a:prstGeom>
        </p:spPr>
        <p:txBody>
          <a:bodyPr wrap="square">
            <a:spAutoFit/>
          </a:bodyPr>
          <a:lstStyle/>
          <a:p>
            <a:pPr>
              <a:buFont typeface="Arial" pitchFamily="34" charset="0"/>
              <a:buChar char="•"/>
            </a:pPr>
            <a:r>
              <a:rPr lang="tr-TR" sz="2300" dirty="0" smtClean="0"/>
              <a:t> Yerel </a:t>
            </a:r>
            <a:r>
              <a:rPr lang="tr-TR" sz="2300" dirty="0" smtClean="0"/>
              <a:t>yönetimler ülkenin değişik coğrafi bölgelerinde görev yapan merkezden bağımsız, karar organları yerel seçmenlerce belirlenen, halkın yerel kararlarının oluşumuna katılımının ve denetiminin öngörüldüğü bir yerel yönetim anlayışını ifade etmektedir </a:t>
            </a:r>
            <a:r>
              <a:rPr lang="tr-TR" sz="2300" dirty="0" smtClean="0"/>
              <a:t>.</a:t>
            </a:r>
          </a:p>
          <a:p>
            <a:pPr>
              <a:buFont typeface="Arial" pitchFamily="34" charset="0"/>
              <a:buChar char="•"/>
            </a:pPr>
            <a:endParaRPr lang="tr-TR" sz="2300" dirty="0" smtClean="0"/>
          </a:p>
          <a:p>
            <a:pPr>
              <a:buFont typeface="Arial" pitchFamily="34" charset="0"/>
              <a:buChar char="•"/>
            </a:pPr>
            <a:r>
              <a:rPr lang="tr-TR" sz="2300" dirty="0" smtClean="0"/>
              <a:t> Yerel </a:t>
            </a:r>
            <a:r>
              <a:rPr lang="tr-TR" sz="2300" dirty="0" smtClean="0"/>
              <a:t>yönetimler, bölge halkının ihtiyaçlarını etkin bir biçimde karşılamak amacıyla, bölgede yaşayan vatandaşlara kamu hizmeti sunan ve yerel halkın kendi seçtiği organlarca yönetilen toplumsal kurumları </a:t>
            </a:r>
            <a:r>
              <a:rPr lang="tr-TR" sz="2300" dirty="0" smtClean="0"/>
              <a:t>oluşturmaktadır.</a:t>
            </a:r>
            <a:endParaRPr lang="tr-TR" sz="23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Altbilgi Yer Tutucusu"/>
          <p:cNvSpPr>
            <a:spLocks noGrp="1"/>
          </p:cNvSpPr>
          <p:nvPr>
            <p:ph type="ftr" sz="quarter" idx="5"/>
          </p:nvPr>
        </p:nvSpPr>
        <p:spPr/>
        <p:txBody>
          <a:bodyPr/>
          <a:lstStyle/>
          <a:p>
            <a:endParaRPr lang="tr-TR"/>
          </a:p>
        </p:txBody>
      </p:sp>
      <p:sp>
        <p:nvSpPr>
          <p:cNvPr id="3" name="2 Dikdörtgen"/>
          <p:cNvSpPr/>
          <p:nvPr/>
        </p:nvSpPr>
        <p:spPr>
          <a:xfrm>
            <a:off x="746760" y="1539240"/>
            <a:ext cx="7650480" cy="3170099"/>
          </a:xfrm>
          <a:prstGeom prst="rect">
            <a:avLst/>
          </a:prstGeom>
        </p:spPr>
        <p:txBody>
          <a:bodyPr wrap="square">
            <a:spAutoFit/>
          </a:bodyPr>
          <a:lstStyle/>
          <a:p>
            <a:pPr>
              <a:buFont typeface="Arial" pitchFamily="34" charset="0"/>
              <a:buChar char="•"/>
            </a:pPr>
            <a:r>
              <a:rPr lang="tr-TR" sz="2000" dirty="0" smtClean="0"/>
              <a:t> </a:t>
            </a:r>
            <a:r>
              <a:rPr lang="tr-TR" sz="2000" dirty="0" smtClean="0"/>
              <a:t>Yerel </a:t>
            </a:r>
            <a:r>
              <a:rPr lang="tr-TR" sz="2000" dirty="0" smtClean="0"/>
              <a:t>yönetimlerin temel görevi yerel düzeyde yaşayan vatandaşların mahalli müşterek ihtiyaçlarını karşılamaktan ibarettir. Bunu yaparken de merkezi yönetimden bağımsız özerk bir yapıya sahip kendi kaynaklarını kendi personeliyle kendi kararları doğrultusunda yerine getirmeye çalışan kurumları oluştururlar. </a:t>
            </a:r>
            <a:endParaRPr lang="tr-TR" sz="2000" dirty="0" smtClean="0"/>
          </a:p>
          <a:p>
            <a:pPr>
              <a:buFont typeface="Arial" pitchFamily="34" charset="0"/>
              <a:buChar char="•"/>
            </a:pPr>
            <a:endParaRPr lang="tr-TR" sz="2000" dirty="0" smtClean="0"/>
          </a:p>
          <a:p>
            <a:endParaRPr lang="tr-TR" sz="2000" dirty="0" smtClean="0"/>
          </a:p>
          <a:p>
            <a:endParaRPr lang="tr-TR" sz="2000" dirty="0" smtClean="0"/>
          </a:p>
          <a:p>
            <a:endParaRPr lang="tr-TR" sz="2000" dirty="0" smtClean="0"/>
          </a:p>
          <a:p>
            <a:endParaRPr lang="tr-TR" sz="2000" dirty="0"/>
          </a:p>
        </p:txBody>
      </p:sp>
      <p:sp>
        <p:nvSpPr>
          <p:cNvPr id="5" name="4 Dikdörtgen"/>
          <p:cNvSpPr/>
          <p:nvPr/>
        </p:nvSpPr>
        <p:spPr>
          <a:xfrm>
            <a:off x="792480" y="3429000"/>
            <a:ext cx="7208520" cy="1938992"/>
          </a:xfrm>
          <a:prstGeom prst="rect">
            <a:avLst/>
          </a:prstGeom>
        </p:spPr>
        <p:txBody>
          <a:bodyPr wrap="square">
            <a:spAutoFit/>
          </a:bodyPr>
          <a:lstStyle/>
          <a:p>
            <a:pPr>
              <a:buFont typeface="Arial" pitchFamily="34" charset="0"/>
              <a:buChar char="•"/>
            </a:pPr>
            <a:r>
              <a:rPr lang="tr-TR" sz="2000" dirty="0" smtClean="0"/>
              <a:t> Türkiye’de </a:t>
            </a:r>
            <a:r>
              <a:rPr lang="tr-TR" sz="2000" dirty="0" smtClean="0"/>
              <a:t>yerel yönetimler 1982 Anayasası’nda da belirtildiği gibi belediyeler, il özel idareleri ve köylerden oluşmaktadır. Bu sınıflamaya rağmen uygulamada yerel yönetimler denildiğinde belediyelerin ön planda olduğu gözlenmektedir. Belediyeler diğer yerel yönetim birimleri yanında daha etkin lokomotif işlev üstlenmektedirler. </a:t>
            </a:r>
            <a:endParaRPr lang="tr-TR"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bject 9"/>
          <p:cNvSpPr txBox="1">
            <a:spLocks noGrp="1"/>
          </p:cNvSpPr>
          <p:nvPr>
            <p:ph type="title"/>
          </p:nvPr>
        </p:nvSpPr>
        <p:spPr>
          <a:xfrm>
            <a:off x="706055" y="431747"/>
            <a:ext cx="4915710" cy="1981953"/>
          </a:xfrm>
          <a:prstGeom prst="rect">
            <a:avLst/>
          </a:prstGeom>
        </p:spPr>
        <p:txBody>
          <a:bodyPr vert="horz" wrap="square" lIns="0" tIns="12065" rIns="0" bIns="0" rtlCol="0">
            <a:spAutoFit/>
          </a:bodyPr>
          <a:lstStyle/>
          <a:p>
            <a:pPr marL="12700">
              <a:lnSpc>
                <a:spcPct val="100000"/>
              </a:lnSpc>
              <a:spcBef>
                <a:spcPts val="95"/>
              </a:spcBef>
            </a:pPr>
            <a:r>
              <a:rPr lang="tr-TR" spc="-300" dirty="0" smtClean="0"/>
              <a:t/>
            </a:r>
            <a:br>
              <a:rPr lang="tr-TR" spc="-300" dirty="0" smtClean="0"/>
            </a:br>
            <a:r>
              <a:rPr lang="tr-TR" spc="-300" dirty="0"/>
              <a:t/>
            </a:r>
            <a:br>
              <a:rPr lang="tr-TR" spc="-300" dirty="0"/>
            </a:br>
            <a:r>
              <a:rPr lang="tr-TR" spc="-300" dirty="0" smtClean="0"/>
              <a:t/>
            </a:r>
            <a:br>
              <a:rPr lang="tr-TR" spc="-300" dirty="0" smtClean="0"/>
            </a:br>
            <a:r>
              <a:rPr lang="tr-TR" spc="-300" dirty="0" smtClean="0"/>
              <a:t>Takdim Planı</a:t>
            </a:r>
            <a:endParaRPr spc="-335" dirty="0"/>
          </a:p>
        </p:txBody>
      </p:sp>
      <p:sp>
        <p:nvSpPr>
          <p:cNvPr id="3" name="Dikdörtgen 2"/>
          <p:cNvSpPr/>
          <p:nvPr/>
        </p:nvSpPr>
        <p:spPr>
          <a:xfrm>
            <a:off x="717629" y="1782502"/>
            <a:ext cx="6273479" cy="1127488"/>
          </a:xfrm>
          <a:prstGeom prst="rect">
            <a:avLst/>
          </a:prstGeom>
        </p:spPr>
        <p:txBody>
          <a:bodyPr wrap="square">
            <a:spAutoFit/>
          </a:bodyPr>
          <a:lstStyle/>
          <a:p>
            <a:pPr lvl="0">
              <a:lnSpc>
                <a:spcPct val="115000"/>
              </a:lnSpc>
              <a:spcAft>
                <a:spcPts val="1000"/>
              </a:spcAft>
            </a:pPr>
            <a:endParaRPr lang="tr-TR" sz="2200" b="1" dirty="0" smtClean="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1000"/>
              </a:spcAft>
            </a:pPr>
            <a:endParaRPr lang="tr-TR" sz="2200" b="1" dirty="0" smtClean="0">
              <a:latin typeface="Calibri" panose="020F0502020204030204" pitchFamily="34" charset="0"/>
              <a:ea typeface="Calibri" panose="020F0502020204030204" pitchFamily="34" charset="0"/>
              <a:cs typeface="Times New Roman" panose="02020603050405020304" pitchFamily="18" charset="0"/>
            </a:endParaRPr>
          </a:p>
        </p:txBody>
      </p:sp>
      <p:sp>
        <p:nvSpPr>
          <p:cNvPr id="2" name="Dikdörtgen 1"/>
          <p:cNvSpPr/>
          <p:nvPr/>
        </p:nvSpPr>
        <p:spPr>
          <a:xfrm>
            <a:off x="717629" y="2712721"/>
            <a:ext cx="7280477" cy="2232984"/>
          </a:xfrm>
          <a:prstGeom prst="rect">
            <a:avLst/>
          </a:prstGeom>
        </p:spPr>
        <p:txBody>
          <a:bodyPr wrap="square">
            <a:spAutoFit/>
          </a:bodyPr>
          <a:lstStyle/>
          <a:p>
            <a:pPr lvl="0">
              <a:lnSpc>
                <a:spcPct val="107000"/>
              </a:lnSpc>
              <a:spcAft>
                <a:spcPts val="0"/>
              </a:spcAft>
            </a:pPr>
            <a:r>
              <a:rPr lang="tr-TR" sz="2600" b="1" dirty="0" smtClean="0">
                <a:latin typeface="Calibri" panose="020F0502020204030204" pitchFamily="34" charset="0"/>
                <a:ea typeface="Calibri" panose="020F0502020204030204" pitchFamily="34" charset="0"/>
                <a:cs typeface="Times New Roman" panose="02020603050405020304" pitchFamily="18" charset="0"/>
              </a:rPr>
              <a:t>- </a:t>
            </a:r>
            <a:r>
              <a:rPr lang="tr-TR" sz="2600" dirty="0" smtClean="0">
                <a:latin typeface="Calibri" panose="020F0502020204030204" pitchFamily="34" charset="0"/>
                <a:ea typeface="Calibri" panose="020F0502020204030204" pitchFamily="34" charset="0"/>
                <a:cs typeface="Times New Roman" panose="02020603050405020304" pitchFamily="18" charset="0"/>
              </a:rPr>
              <a:t>Yerel </a:t>
            </a:r>
            <a:r>
              <a:rPr lang="tr-TR" sz="2600" dirty="0">
                <a:latin typeface="Calibri" panose="020F0502020204030204" pitchFamily="34" charset="0"/>
                <a:ea typeface="Calibri" panose="020F0502020204030204" pitchFamily="34" charset="0"/>
                <a:cs typeface="Times New Roman" panose="02020603050405020304" pitchFamily="18" charset="0"/>
              </a:rPr>
              <a:t>yönetim ve kent yönetimi </a:t>
            </a:r>
            <a:r>
              <a:rPr lang="tr-TR" sz="2600" dirty="0" smtClean="0">
                <a:latin typeface="Calibri" panose="020F0502020204030204" pitchFamily="34" charset="0"/>
                <a:ea typeface="Calibri" panose="020F0502020204030204" pitchFamily="34" charset="0"/>
                <a:cs typeface="Times New Roman" panose="02020603050405020304" pitchFamily="18" charset="0"/>
              </a:rPr>
              <a:t>sistemleri</a:t>
            </a:r>
            <a:endParaRPr lang="tr-TR" sz="2600" dirty="0">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0"/>
              </a:spcAft>
            </a:pPr>
            <a:r>
              <a:rPr lang="tr-TR" sz="2600" dirty="0" smtClean="0">
                <a:latin typeface="Calibri" panose="020F0502020204030204" pitchFamily="34" charset="0"/>
                <a:ea typeface="Calibri" panose="020F0502020204030204" pitchFamily="34" charset="0"/>
                <a:cs typeface="Times New Roman" panose="02020603050405020304" pitchFamily="18" charset="0"/>
              </a:rPr>
              <a:t>- Yerel </a:t>
            </a:r>
            <a:r>
              <a:rPr lang="tr-TR" sz="2600" dirty="0">
                <a:latin typeface="Calibri" panose="020F0502020204030204" pitchFamily="34" charset="0"/>
                <a:ea typeface="Calibri" panose="020F0502020204030204" pitchFamily="34" charset="0"/>
                <a:cs typeface="Times New Roman" panose="02020603050405020304" pitchFamily="18" charset="0"/>
              </a:rPr>
              <a:t>yönetim </a:t>
            </a:r>
            <a:r>
              <a:rPr lang="tr-TR" sz="2600" dirty="0" smtClean="0">
                <a:latin typeface="Calibri" panose="020F0502020204030204" pitchFamily="34" charset="0"/>
                <a:ea typeface="Calibri" panose="020F0502020204030204" pitchFamily="34" charset="0"/>
                <a:cs typeface="Times New Roman" panose="02020603050405020304" pitchFamily="18" charset="0"/>
              </a:rPr>
              <a:t>türleri.</a:t>
            </a:r>
          </a:p>
          <a:p>
            <a:pPr lvl="0">
              <a:lnSpc>
                <a:spcPct val="107000"/>
              </a:lnSpc>
              <a:spcAft>
                <a:spcPts val="0"/>
              </a:spcAft>
            </a:pPr>
            <a:r>
              <a:rPr lang="tr-TR" sz="2600" dirty="0" smtClean="0">
                <a:latin typeface="Calibri" panose="020F0502020204030204" pitchFamily="34" charset="0"/>
                <a:ea typeface="Calibri" panose="020F0502020204030204" pitchFamily="34" charset="0"/>
                <a:cs typeface="Times New Roman" panose="02020603050405020304" pitchFamily="18" charset="0"/>
              </a:rPr>
              <a:t>- Bağımlı </a:t>
            </a:r>
            <a:r>
              <a:rPr lang="tr-TR" sz="2600" dirty="0">
                <a:latin typeface="Calibri" panose="020F0502020204030204" pitchFamily="34" charset="0"/>
                <a:ea typeface="Calibri" panose="020F0502020204030204" pitchFamily="34" charset="0"/>
                <a:cs typeface="Times New Roman" panose="02020603050405020304" pitchFamily="18" charset="0"/>
              </a:rPr>
              <a:t>ve yarı bağımlı sistemler. </a:t>
            </a:r>
            <a:endParaRPr lang="tr-TR" sz="2600" dirty="0" smtClean="0">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0"/>
              </a:spcAft>
            </a:pPr>
            <a:r>
              <a:rPr lang="tr-TR" sz="2600" dirty="0" smtClean="0">
                <a:latin typeface="Calibri" panose="020F0502020204030204" pitchFamily="34" charset="0"/>
                <a:ea typeface="Calibri" panose="020F0502020204030204" pitchFamily="34" charset="0"/>
                <a:cs typeface="Times New Roman" panose="02020603050405020304" pitchFamily="18" charset="0"/>
              </a:rPr>
              <a:t>- Farklı </a:t>
            </a:r>
            <a:r>
              <a:rPr lang="tr-TR" sz="2600" dirty="0">
                <a:latin typeface="Calibri" panose="020F0502020204030204" pitchFamily="34" charset="0"/>
                <a:ea typeface="Calibri" panose="020F0502020204030204" pitchFamily="34" charset="0"/>
                <a:cs typeface="Times New Roman" panose="02020603050405020304" pitchFamily="18" charset="0"/>
              </a:rPr>
              <a:t>sistemlerde sorunları çözmenin kolaylık ve zorlukları</a:t>
            </a:r>
            <a:endParaRPr lang="tr-TR" sz="2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2361019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620455" y="182881"/>
            <a:ext cx="5440100" cy="1930657"/>
          </a:xfrm>
          <a:prstGeom prst="rect">
            <a:avLst/>
          </a:prstGeom>
        </p:spPr>
        <p:txBody>
          <a:bodyPr vert="horz" wrap="square" lIns="0" tIns="12065" rIns="0" bIns="0" rtlCol="0">
            <a:spAutoFit/>
          </a:bodyPr>
          <a:lstStyle/>
          <a:p>
            <a:pPr marL="2415540">
              <a:lnSpc>
                <a:spcPct val="100000"/>
              </a:lnSpc>
              <a:spcBef>
                <a:spcPts val="95"/>
              </a:spcBef>
            </a:pPr>
            <a:endParaRPr lang="tr-TR" sz="3200" b="1" spc="-400" dirty="0">
              <a:latin typeface="Arial"/>
              <a:cs typeface="Arial"/>
            </a:endParaRPr>
          </a:p>
          <a:p>
            <a:pPr marL="2415540">
              <a:lnSpc>
                <a:spcPct val="100000"/>
              </a:lnSpc>
              <a:spcBef>
                <a:spcPts val="95"/>
              </a:spcBef>
            </a:pPr>
            <a:endParaRPr lang="tr-TR" sz="3200" b="1" spc="-400" dirty="0" smtClean="0">
              <a:latin typeface="Arial"/>
              <a:cs typeface="Arial"/>
            </a:endParaRPr>
          </a:p>
          <a:p>
            <a:pPr marL="2415540">
              <a:lnSpc>
                <a:spcPct val="100000"/>
              </a:lnSpc>
              <a:spcBef>
                <a:spcPts val="95"/>
              </a:spcBef>
            </a:pPr>
            <a:r>
              <a:rPr lang="tr-TR" sz="3200" b="1" spc="-400" dirty="0" smtClean="0">
                <a:latin typeface="Arial"/>
                <a:cs typeface="Arial"/>
              </a:rPr>
              <a:t>Giriş</a:t>
            </a:r>
            <a:endParaRPr sz="3200" dirty="0">
              <a:latin typeface="Arial"/>
              <a:cs typeface="Arial"/>
            </a:endParaRPr>
          </a:p>
          <a:p>
            <a:pPr>
              <a:lnSpc>
                <a:spcPct val="100000"/>
              </a:lnSpc>
            </a:pPr>
            <a:endParaRPr sz="2700" dirty="0">
              <a:latin typeface="Arial"/>
              <a:cs typeface="Arial"/>
            </a:endParaRPr>
          </a:p>
        </p:txBody>
      </p:sp>
      <p:sp>
        <p:nvSpPr>
          <p:cNvPr id="3" name="Dikdörtgen 2"/>
          <p:cNvSpPr/>
          <p:nvPr/>
        </p:nvSpPr>
        <p:spPr>
          <a:xfrm>
            <a:off x="624841" y="1097280"/>
            <a:ext cx="8056172" cy="4493538"/>
          </a:xfrm>
          <a:prstGeom prst="rect">
            <a:avLst/>
          </a:prstGeom>
        </p:spPr>
        <p:txBody>
          <a:bodyPr wrap="square">
            <a:spAutoFit/>
          </a:bodyPr>
          <a:lstStyle/>
          <a:p>
            <a:endParaRPr lang="tr-TR" sz="2200" dirty="0" smtClean="0">
              <a:solidFill>
                <a:srgbClr val="000000"/>
              </a:solidFill>
              <a:latin typeface="Roboto"/>
            </a:endParaRPr>
          </a:p>
          <a:p>
            <a:endParaRPr lang="tr-TR" sz="2200" dirty="0" smtClean="0">
              <a:solidFill>
                <a:srgbClr val="000000"/>
              </a:solidFill>
              <a:latin typeface="Roboto"/>
            </a:endParaRPr>
          </a:p>
          <a:p>
            <a:pPr>
              <a:buFont typeface="Arial" pitchFamily="34" charset="0"/>
              <a:buChar char="•"/>
            </a:pPr>
            <a:r>
              <a:rPr lang="tr-TR" sz="2200" dirty="0">
                <a:solidFill>
                  <a:srgbClr val="000000"/>
                </a:solidFill>
                <a:latin typeface="Roboto"/>
              </a:rPr>
              <a:t> </a:t>
            </a:r>
            <a:r>
              <a:rPr lang="tr-TR" sz="2200" dirty="0" smtClean="0"/>
              <a:t>Kentsel sorunlarla mücadele konusu kent yönetiminin temel ilgi alanını oluşturmaktadır. Kent yönetimi kapsamında yerel yönetimler bu çerçevede kentsel sorunların giderilmesinde asli göreve sahip birimlerin başında gelmektedir.</a:t>
            </a:r>
          </a:p>
          <a:p>
            <a:pPr>
              <a:buFont typeface="Arial" pitchFamily="34" charset="0"/>
              <a:buChar char="•"/>
            </a:pPr>
            <a:endParaRPr lang="tr-TR" sz="2200" dirty="0" smtClean="0"/>
          </a:p>
          <a:p>
            <a:pPr>
              <a:buFont typeface="Arial" pitchFamily="34" charset="0"/>
              <a:buChar char="•"/>
            </a:pPr>
            <a:r>
              <a:rPr lang="tr-TR" sz="2200" dirty="0" smtClean="0"/>
              <a:t> Kent yönetimi içinde bu işlev özellikle belediyeler ve büyükşehir belediyeleri tarafından yerine getirilmektedir. Bu yapılara ilave olarak il özel idareleri ve merkezi yönetimin taşra uzantıları olan örgütlerinde görevleri arasında kent yönetimini ilgilendiren konuların yer aldığı hatta çok kapsamlı projelerde doğrudan merkezi yönetimin görev üstlendiği görülmektedir. </a:t>
            </a:r>
            <a:endParaRPr lang="tr-TR" sz="2200" dirty="0">
              <a:solidFill>
                <a:srgbClr val="000000"/>
              </a:solidFill>
              <a:latin typeface="Roboto"/>
            </a:endParaRPr>
          </a:p>
        </p:txBody>
      </p:sp>
    </p:spTree>
    <p:extLst>
      <p:ext uri="{BB962C8B-B14F-4D97-AF65-F5344CB8AC3E}">
        <p14:creationId xmlns="" xmlns:p14="http://schemas.microsoft.com/office/powerpoint/2010/main" val="2349073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406079" y="902825"/>
            <a:ext cx="8043440" cy="1427955"/>
          </a:xfrm>
          <a:prstGeom prst="rect">
            <a:avLst/>
          </a:prstGeom>
        </p:spPr>
        <p:txBody>
          <a:bodyPr vert="horz" wrap="square" lIns="0" tIns="12065" rIns="0" bIns="0" rtlCol="0">
            <a:spAutoFit/>
          </a:bodyPr>
          <a:lstStyle/>
          <a:p>
            <a:pPr marR="635635" algn="ctr">
              <a:lnSpc>
                <a:spcPct val="100000"/>
              </a:lnSpc>
              <a:spcBef>
                <a:spcPts val="95"/>
              </a:spcBef>
            </a:pPr>
            <a:endParaRPr lang="tr-TR" sz="3200" b="1" spc="-400" dirty="0" smtClean="0">
              <a:latin typeface="Arial"/>
              <a:cs typeface="Arial"/>
            </a:endParaRPr>
          </a:p>
          <a:p>
            <a:pPr>
              <a:lnSpc>
                <a:spcPct val="100000"/>
              </a:lnSpc>
              <a:spcBef>
                <a:spcPts val="30"/>
              </a:spcBef>
            </a:pPr>
            <a:endParaRPr lang="tr-TR" b="1" dirty="0" smtClean="0"/>
          </a:p>
          <a:p>
            <a:pPr>
              <a:lnSpc>
                <a:spcPct val="100000"/>
              </a:lnSpc>
              <a:spcBef>
                <a:spcPts val="30"/>
              </a:spcBef>
            </a:pPr>
            <a:endParaRPr lang="tr-TR" b="1" dirty="0"/>
          </a:p>
          <a:p>
            <a:endParaRPr lang="tr-TR" sz="2400" b="1" dirty="0">
              <a:solidFill>
                <a:srgbClr val="000000"/>
              </a:solidFill>
              <a:latin typeface="Roboto"/>
            </a:endParaRPr>
          </a:p>
        </p:txBody>
      </p:sp>
      <p:sp>
        <p:nvSpPr>
          <p:cNvPr id="4" name="3 Dikdörtgen"/>
          <p:cNvSpPr/>
          <p:nvPr/>
        </p:nvSpPr>
        <p:spPr>
          <a:xfrm>
            <a:off x="563880" y="1447800"/>
            <a:ext cx="8107680" cy="4093428"/>
          </a:xfrm>
          <a:prstGeom prst="rect">
            <a:avLst/>
          </a:prstGeom>
        </p:spPr>
        <p:txBody>
          <a:bodyPr wrap="square">
            <a:spAutoFit/>
          </a:bodyPr>
          <a:lstStyle/>
          <a:p>
            <a:pPr>
              <a:buFont typeface="Arial" pitchFamily="34" charset="0"/>
              <a:buChar char="•"/>
            </a:pPr>
            <a:r>
              <a:rPr lang="tr-TR" sz="2600" dirty="0" smtClean="0"/>
              <a:t> Kentsel yönetim unsurları kent yönetiminde bu yönetimden sorumlu olan kurum ve kuruluşları ifade etmektedir. </a:t>
            </a:r>
          </a:p>
          <a:p>
            <a:pPr>
              <a:buFont typeface="Arial" pitchFamily="34" charset="0"/>
              <a:buChar char="•"/>
            </a:pPr>
            <a:endParaRPr lang="tr-TR" sz="2600" dirty="0" smtClean="0"/>
          </a:p>
          <a:p>
            <a:pPr>
              <a:buFont typeface="Arial" pitchFamily="34" charset="0"/>
              <a:buChar char="•"/>
            </a:pPr>
            <a:r>
              <a:rPr lang="tr-TR" sz="2600" dirty="0" smtClean="0"/>
              <a:t> Kent yönetiminde doğrudan rol alan kurum ve kuruluşları merkezden yönetimler ve yerel yönetimler şeklinde iki grupta toplamak mümkündür:</a:t>
            </a:r>
          </a:p>
          <a:p>
            <a:pPr>
              <a:buFont typeface="Arial" pitchFamily="34" charset="0"/>
              <a:buChar char="•"/>
            </a:pPr>
            <a:endParaRPr lang="tr-TR" sz="2600" dirty="0" smtClean="0"/>
          </a:p>
          <a:p>
            <a:r>
              <a:rPr lang="tr-TR" sz="2600" dirty="0" smtClean="0"/>
              <a:t>a) Merkezden Yönetim</a:t>
            </a:r>
          </a:p>
          <a:p>
            <a:r>
              <a:rPr lang="tr-TR" sz="2600" dirty="0" smtClean="0"/>
              <a:t>b) Yerel Yönetimler</a:t>
            </a:r>
          </a:p>
        </p:txBody>
      </p:sp>
    </p:spTree>
    <p:extLst>
      <p:ext uri="{BB962C8B-B14F-4D97-AF65-F5344CB8AC3E}">
        <p14:creationId xmlns="" xmlns:p14="http://schemas.microsoft.com/office/powerpoint/2010/main" val="22800962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96240" y="-472440"/>
            <a:ext cx="7025640" cy="3774751"/>
          </a:xfrm>
          <a:prstGeom prst="rect">
            <a:avLst/>
          </a:prstGeom>
        </p:spPr>
        <p:txBody>
          <a:bodyPr vert="horz" wrap="square" lIns="0" tIns="12065" rIns="0" bIns="0" rtlCol="0">
            <a:spAutoFit/>
          </a:bodyPr>
          <a:lstStyle/>
          <a:p>
            <a:pPr marL="2413635">
              <a:lnSpc>
                <a:spcPct val="100000"/>
              </a:lnSpc>
              <a:spcBef>
                <a:spcPts val="95"/>
              </a:spcBef>
            </a:pPr>
            <a:endParaRPr lang="tr-TR" sz="2200" b="1" spc="-400" dirty="0" smtClean="0">
              <a:latin typeface="Arial"/>
              <a:cs typeface="Arial"/>
            </a:endParaRPr>
          </a:p>
          <a:p>
            <a:pPr marL="2413635">
              <a:lnSpc>
                <a:spcPct val="100000"/>
              </a:lnSpc>
              <a:spcBef>
                <a:spcPts val="95"/>
              </a:spcBef>
            </a:pPr>
            <a:endParaRPr lang="tr-TR" sz="2200" b="1" spc="-400" dirty="0">
              <a:latin typeface="Arial"/>
              <a:cs typeface="Arial"/>
            </a:endParaRPr>
          </a:p>
          <a:p>
            <a:pPr marL="2413635">
              <a:lnSpc>
                <a:spcPct val="100000"/>
              </a:lnSpc>
              <a:spcBef>
                <a:spcPts val="95"/>
              </a:spcBef>
            </a:pPr>
            <a:endParaRPr lang="tr-TR" sz="2200" b="1" spc="-400" dirty="0" smtClean="0">
              <a:latin typeface="Arial"/>
              <a:cs typeface="Arial"/>
            </a:endParaRPr>
          </a:p>
          <a:p>
            <a:pPr marL="2413635">
              <a:lnSpc>
                <a:spcPct val="100000"/>
              </a:lnSpc>
              <a:spcBef>
                <a:spcPts val="95"/>
              </a:spcBef>
            </a:pPr>
            <a:endParaRPr sz="2200" b="1" dirty="0">
              <a:latin typeface="Arial"/>
              <a:cs typeface="Arial"/>
            </a:endParaRPr>
          </a:p>
          <a:p>
            <a:pPr>
              <a:lnSpc>
                <a:spcPct val="100000"/>
              </a:lnSpc>
              <a:spcBef>
                <a:spcPts val="25"/>
              </a:spcBef>
            </a:pPr>
            <a:endParaRPr sz="2200" b="1" dirty="0">
              <a:latin typeface="Arial"/>
              <a:cs typeface="Arial"/>
            </a:endParaRPr>
          </a:p>
          <a:p>
            <a:pPr marL="12700">
              <a:lnSpc>
                <a:spcPct val="100000"/>
              </a:lnSpc>
              <a:tabLst>
                <a:tab pos="298450" algn="l"/>
              </a:tabLst>
            </a:pPr>
            <a:endParaRPr lang="tr-TR" sz="2200" b="1" dirty="0" smtClean="0"/>
          </a:p>
          <a:p>
            <a:pPr marL="469900" indent="-457200">
              <a:lnSpc>
                <a:spcPct val="100000"/>
              </a:lnSpc>
              <a:buAutoNum type="arabicPeriod"/>
              <a:tabLst>
                <a:tab pos="298450" algn="l"/>
              </a:tabLst>
            </a:pPr>
            <a:r>
              <a:rPr lang="tr-TR" sz="2200" b="1" dirty="0" smtClean="0"/>
              <a:t>Merkezden Yönetim</a:t>
            </a:r>
          </a:p>
          <a:p>
            <a:pPr marL="469900" indent="-457200">
              <a:lnSpc>
                <a:spcPct val="100000"/>
              </a:lnSpc>
              <a:tabLst>
                <a:tab pos="298450" algn="l"/>
              </a:tabLst>
            </a:pPr>
            <a:endParaRPr lang="tr-TR" sz="2200" b="1" dirty="0" smtClean="0"/>
          </a:p>
          <a:p>
            <a:pPr marL="469900" indent="-457200">
              <a:lnSpc>
                <a:spcPct val="100000"/>
              </a:lnSpc>
              <a:tabLst>
                <a:tab pos="298450" algn="l"/>
              </a:tabLst>
            </a:pPr>
            <a:endParaRPr lang="tr-TR" sz="2200" dirty="0" smtClean="0"/>
          </a:p>
          <a:p>
            <a:pPr marL="12700">
              <a:lnSpc>
                <a:spcPct val="100000"/>
              </a:lnSpc>
              <a:tabLst>
                <a:tab pos="298450" algn="l"/>
              </a:tabLst>
            </a:pPr>
            <a:endParaRPr lang="tr-TR" sz="2200" b="1" dirty="0">
              <a:latin typeface="Arial"/>
              <a:cs typeface="Arial"/>
            </a:endParaRPr>
          </a:p>
          <a:p>
            <a:pPr marL="12700">
              <a:lnSpc>
                <a:spcPct val="100000"/>
              </a:lnSpc>
              <a:tabLst>
                <a:tab pos="298450" algn="l"/>
              </a:tabLst>
            </a:pPr>
            <a:endParaRPr sz="2200" b="1" dirty="0">
              <a:latin typeface="Arial"/>
              <a:cs typeface="Arial"/>
            </a:endParaRPr>
          </a:p>
        </p:txBody>
      </p:sp>
      <p:sp>
        <p:nvSpPr>
          <p:cNvPr id="3" name="2 Dikdörtgen"/>
          <p:cNvSpPr/>
          <p:nvPr/>
        </p:nvSpPr>
        <p:spPr>
          <a:xfrm>
            <a:off x="472440" y="2042160"/>
            <a:ext cx="8122920" cy="3139321"/>
          </a:xfrm>
          <a:prstGeom prst="rect">
            <a:avLst/>
          </a:prstGeom>
        </p:spPr>
        <p:txBody>
          <a:bodyPr wrap="square">
            <a:spAutoFit/>
          </a:bodyPr>
          <a:lstStyle/>
          <a:p>
            <a:pPr>
              <a:buFont typeface="Arial" pitchFamily="34" charset="0"/>
              <a:buChar char="•"/>
            </a:pPr>
            <a:r>
              <a:rPr lang="tr-TR" sz="2200" dirty="0" smtClean="0"/>
              <a:t> Egemenlik gücünün karşılığı olarak ülkelerin başkent ve taşra teşkilatlarında örgütlenerek ülke yönetiminde genel politikaların alındığı, kaynakların bir merkezde toplandığı, harcamaların bir merkezden yapıldığı, denetimin yine aynı merkez tarafından gerçekleştirildiği yönetim şekli olarak tanımlanmaktadır.</a:t>
            </a:r>
          </a:p>
          <a:p>
            <a:endParaRPr lang="tr-TR" sz="2200" dirty="0" smtClean="0"/>
          </a:p>
          <a:p>
            <a:pPr>
              <a:buFont typeface="Arial" pitchFamily="34" charset="0"/>
              <a:buChar char="•"/>
            </a:pPr>
            <a:r>
              <a:rPr lang="tr-TR" sz="2200" dirty="0" smtClean="0"/>
              <a:t> Merkezden yönetim bir ülkede merkez örgütlenmenin daha kapsamlı yetkilere sahip olduğu, alt kademede yer alanların yetkilerinin ve taktir haklarının azaltıldığı bir yönetim şeklini ifade etmektedir.</a:t>
            </a:r>
            <a:endParaRPr lang="tr-TR" sz="2200" dirty="0"/>
          </a:p>
        </p:txBody>
      </p:sp>
    </p:spTree>
    <p:extLst>
      <p:ext uri="{BB962C8B-B14F-4D97-AF65-F5344CB8AC3E}">
        <p14:creationId xmlns="" xmlns:p14="http://schemas.microsoft.com/office/powerpoint/2010/main" val="3773326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426720" y="1600200"/>
            <a:ext cx="8275320" cy="3785652"/>
          </a:xfrm>
          <a:prstGeom prst="rect">
            <a:avLst/>
          </a:prstGeom>
        </p:spPr>
        <p:txBody>
          <a:bodyPr wrap="square">
            <a:spAutoFit/>
          </a:bodyPr>
          <a:lstStyle/>
          <a:p>
            <a:pPr>
              <a:buFont typeface="Arial" pitchFamily="34" charset="0"/>
              <a:buChar char="•"/>
            </a:pPr>
            <a:r>
              <a:rPr lang="tr-TR" sz="2400" dirty="0" smtClean="0"/>
              <a:t> Merkezden </a:t>
            </a:r>
            <a:r>
              <a:rPr lang="tr-TR" sz="2400" dirty="0" smtClean="0"/>
              <a:t>yönetimde kararlar merkez tarafından alınır ve merkezin direktifleri doğrultusunda uygulanır. Merkezden yönetim görevlerini başkent teşkilatı ve taşra örgütlenmesi şeklinde yerine </a:t>
            </a:r>
            <a:r>
              <a:rPr lang="tr-TR" sz="2400" dirty="0" smtClean="0"/>
              <a:t>getirir.</a:t>
            </a:r>
          </a:p>
          <a:p>
            <a:endParaRPr lang="tr-TR" sz="2400" dirty="0" smtClean="0"/>
          </a:p>
          <a:p>
            <a:pPr>
              <a:buFont typeface="Arial" pitchFamily="34" charset="0"/>
              <a:buChar char="•"/>
            </a:pPr>
            <a:r>
              <a:rPr lang="tr-TR" sz="2400" dirty="0" smtClean="0"/>
              <a:t> Başkent </a:t>
            </a:r>
            <a:r>
              <a:rPr lang="tr-TR" sz="2400" dirty="0" smtClean="0"/>
              <a:t>örgütü içinde ülke genelini ilgilendiren genel konuların karara bağlandığı politikalara yönelik faaliyetler gerçekleştirilirken taşra örgütlenmesinde, başkent teşkilatı içinde alınan kararların taşrada bulunan memurlar vasıtasıyla bu bölgelere uygulanmasına yönelik daha lokal kararlar alınmaktadır. </a:t>
            </a:r>
            <a:endParaRPr lang="tr-TR" sz="2400" dirty="0"/>
          </a:p>
        </p:txBody>
      </p:sp>
    </p:spTree>
    <p:extLst>
      <p:ext uri="{BB962C8B-B14F-4D97-AF65-F5344CB8AC3E}">
        <p14:creationId xmlns="" xmlns:p14="http://schemas.microsoft.com/office/powerpoint/2010/main" val="18053086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78734" y="1585732"/>
            <a:ext cx="8426370" cy="769441"/>
          </a:xfrm>
          <a:prstGeom prst="rect">
            <a:avLst/>
          </a:prstGeom>
        </p:spPr>
        <p:txBody>
          <a:bodyPr wrap="square">
            <a:spAutoFit/>
          </a:bodyPr>
          <a:lstStyle/>
          <a:p>
            <a:endParaRPr lang="tr-TR" sz="2200" b="1" dirty="0" smtClean="0">
              <a:latin typeface="BenchNine"/>
            </a:endParaRPr>
          </a:p>
          <a:p>
            <a:endParaRPr lang="tr-TR" sz="2200" b="1" i="0" dirty="0">
              <a:effectLst/>
              <a:latin typeface="Arial" panose="020B0604020202020204" pitchFamily="34" charset="0"/>
            </a:endParaRPr>
          </a:p>
        </p:txBody>
      </p:sp>
      <p:sp>
        <p:nvSpPr>
          <p:cNvPr id="3" name="2 Dikdörtgen"/>
          <p:cNvSpPr/>
          <p:nvPr/>
        </p:nvSpPr>
        <p:spPr>
          <a:xfrm>
            <a:off x="624840" y="1508760"/>
            <a:ext cx="7741920" cy="4093428"/>
          </a:xfrm>
          <a:prstGeom prst="rect">
            <a:avLst/>
          </a:prstGeom>
        </p:spPr>
        <p:txBody>
          <a:bodyPr wrap="square">
            <a:spAutoFit/>
          </a:bodyPr>
          <a:lstStyle/>
          <a:p>
            <a:pPr>
              <a:buFont typeface="Arial" pitchFamily="34" charset="0"/>
              <a:buChar char="•"/>
            </a:pPr>
            <a:r>
              <a:rPr lang="tr-TR" sz="2000" dirty="0" smtClean="0"/>
              <a:t> Merkezden </a:t>
            </a:r>
            <a:r>
              <a:rPr lang="tr-TR" sz="2000" dirty="0" smtClean="0"/>
              <a:t>yönetimin temel özelliklerini, merkez ve taşra uzantıları arasında katı bir hiyerarşik yapıya sahip olması, örgütün karar ve yürütme organının tek merkezde toplanması, tek bir tüzel kişiliğinin olması, yetki ve sorumlulukların tek bir merkezde toplanması ve merkezin altında yer alan organlar üzerinde sıkı bir denetim mekanizması bulunması </a:t>
            </a:r>
            <a:r>
              <a:rPr lang="tr-TR" sz="2000" dirty="0" smtClean="0"/>
              <a:t>oluşturur.</a:t>
            </a:r>
          </a:p>
          <a:p>
            <a:endParaRPr lang="tr-TR" sz="2000" dirty="0" smtClean="0"/>
          </a:p>
          <a:p>
            <a:pPr>
              <a:buFont typeface="Arial" pitchFamily="34" charset="0"/>
              <a:buChar char="•"/>
            </a:pPr>
            <a:r>
              <a:rPr lang="tr-TR" sz="2000" dirty="0" smtClean="0"/>
              <a:t> Merkezden </a:t>
            </a:r>
            <a:r>
              <a:rPr lang="tr-TR" sz="2000" dirty="0" smtClean="0"/>
              <a:t>yönetimin kent yönetiminde aldığı kararlar ülke genelini ya da birden fazla kenti ilgilendiren makro konularda daha fazla kendini </a:t>
            </a:r>
            <a:r>
              <a:rPr lang="tr-TR" sz="2000" dirty="0" smtClean="0"/>
              <a:t>göstermektedir.</a:t>
            </a:r>
          </a:p>
          <a:p>
            <a:endParaRPr lang="tr-TR" sz="2000" dirty="0" smtClean="0"/>
          </a:p>
          <a:p>
            <a:pPr>
              <a:buFont typeface="Arial" pitchFamily="34" charset="0"/>
              <a:buChar char="•"/>
            </a:pPr>
            <a:r>
              <a:rPr lang="tr-TR" sz="2000" dirty="0" smtClean="0"/>
              <a:t> Özellikle </a:t>
            </a:r>
            <a:r>
              <a:rPr lang="tr-TR" sz="2000" dirty="0" smtClean="0"/>
              <a:t>büyükşehirlerin ulaşım, kültür, altyapı, kent planlaması gibi faaliyetlerinin bazılarının merkezi yönetimin plan ve katılımıyla gerçekleşmesi kent yönetimine olan etkilerine örnek olarak verilebilir. </a:t>
            </a:r>
            <a:endParaRPr lang="tr-TR" sz="2000" dirty="0"/>
          </a:p>
        </p:txBody>
      </p:sp>
    </p:spTree>
    <p:extLst>
      <p:ext uri="{BB962C8B-B14F-4D97-AF65-F5344CB8AC3E}">
        <p14:creationId xmlns="" xmlns:p14="http://schemas.microsoft.com/office/powerpoint/2010/main" val="16179173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411480" y="1493520"/>
            <a:ext cx="8107680" cy="3477875"/>
          </a:xfrm>
          <a:prstGeom prst="rect">
            <a:avLst/>
          </a:prstGeom>
        </p:spPr>
        <p:txBody>
          <a:bodyPr wrap="square">
            <a:spAutoFit/>
          </a:bodyPr>
          <a:lstStyle/>
          <a:p>
            <a:r>
              <a:rPr lang="tr-TR" sz="2200" b="1" dirty="0" smtClean="0"/>
              <a:t>2. Yerel </a:t>
            </a:r>
            <a:r>
              <a:rPr lang="tr-TR" sz="2200" b="1" dirty="0" smtClean="0"/>
              <a:t>Yönetimler</a:t>
            </a:r>
          </a:p>
          <a:p>
            <a:endParaRPr lang="tr-TR" sz="2200" dirty="0" smtClean="0"/>
          </a:p>
          <a:p>
            <a:pPr>
              <a:buFont typeface="Arial" pitchFamily="34" charset="0"/>
              <a:buChar char="•"/>
            </a:pPr>
            <a:r>
              <a:rPr lang="tr-TR" sz="2200" dirty="0" smtClean="0"/>
              <a:t> </a:t>
            </a:r>
            <a:r>
              <a:rPr lang="tr-TR" sz="2200" dirty="0" smtClean="0"/>
              <a:t> Yerel </a:t>
            </a:r>
            <a:r>
              <a:rPr lang="tr-TR" sz="2200" dirty="0" smtClean="0"/>
              <a:t>yönetimler, görev ve fonksiyonları açısından merkezi idareler kadar eskilere dayanan tarihleri boyunca, vatandaşlara yakınlıkları başta olmak üzere birçok sebepten dolayı toplum içerisinde önemli bir konuma sahip yönetim birimleri olarak kabul </a:t>
            </a:r>
            <a:r>
              <a:rPr lang="tr-TR" sz="2200" dirty="0" smtClean="0"/>
              <a:t>görmektedir.</a:t>
            </a:r>
          </a:p>
          <a:p>
            <a:pPr>
              <a:buFont typeface="Arial" pitchFamily="34" charset="0"/>
              <a:buChar char="•"/>
            </a:pPr>
            <a:endParaRPr lang="tr-TR" sz="2200" dirty="0" smtClean="0"/>
          </a:p>
          <a:p>
            <a:pPr>
              <a:buFont typeface="Arial" pitchFamily="34" charset="0"/>
              <a:buChar char="•"/>
            </a:pPr>
            <a:r>
              <a:rPr lang="tr-TR" sz="2200" dirty="0" smtClean="0"/>
              <a:t> Yerel </a:t>
            </a:r>
            <a:r>
              <a:rPr lang="tr-TR" sz="2200" dirty="0" smtClean="0"/>
              <a:t>yönetimler, bölge halkının gereksinimlerini etkin bir biçimde karşılamak amacıyla, yerel topluluğa kamu hizmeti sunan ve yerel halkın kendi seçtiği organlarca yönetilen toplumsal </a:t>
            </a:r>
            <a:r>
              <a:rPr lang="tr-TR" sz="2200" dirty="0" smtClean="0"/>
              <a:t>kurumlardır.</a:t>
            </a:r>
            <a:endParaRPr lang="tr-TR" sz="2200" dirty="0"/>
          </a:p>
        </p:txBody>
      </p:sp>
    </p:spTree>
    <p:extLst>
      <p:ext uri="{BB962C8B-B14F-4D97-AF65-F5344CB8AC3E}">
        <p14:creationId xmlns="" xmlns:p14="http://schemas.microsoft.com/office/powerpoint/2010/main" val="26973676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5"/>
          </p:nvPr>
        </p:nvSpPr>
        <p:spPr/>
        <p:txBody>
          <a:bodyPr/>
          <a:lstStyle/>
          <a:p>
            <a:endParaRPr lang="tr-TR"/>
          </a:p>
        </p:txBody>
      </p:sp>
      <p:sp>
        <p:nvSpPr>
          <p:cNvPr id="4" name="3 Dikdörtgen"/>
          <p:cNvSpPr/>
          <p:nvPr/>
        </p:nvSpPr>
        <p:spPr>
          <a:xfrm>
            <a:off x="502920" y="1630680"/>
            <a:ext cx="8107680" cy="3816429"/>
          </a:xfrm>
          <a:prstGeom prst="rect">
            <a:avLst/>
          </a:prstGeom>
        </p:spPr>
        <p:txBody>
          <a:bodyPr wrap="square">
            <a:spAutoFit/>
          </a:bodyPr>
          <a:lstStyle/>
          <a:p>
            <a:pPr>
              <a:buFont typeface="Arial" pitchFamily="34" charset="0"/>
              <a:buChar char="•"/>
            </a:pPr>
            <a:r>
              <a:rPr lang="tr-TR" sz="2200" dirty="0" smtClean="0"/>
              <a:t> Yerel </a:t>
            </a:r>
            <a:r>
              <a:rPr lang="tr-TR" sz="2200" dirty="0" smtClean="0"/>
              <a:t>yönetimler, belirli bir coğrafi alanda ikamet eden yerel halkın ortak gereksinimlerini karşılamak üzere kurulan, karar organları yerel toplulukça seçilen, görev ve yetkileri yasalarla saptanan, özel gelirleri ve bütçesi bulunan ve kendine özgü örgüt yapısına ve personele sahip kamu tüzel kişileri olarak tanımlanabilir. </a:t>
            </a:r>
            <a:endParaRPr lang="tr-TR" sz="2200" dirty="0" smtClean="0"/>
          </a:p>
          <a:p>
            <a:endParaRPr lang="tr-TR" sz="2200" dirty="0" smtClean="0"/>
          </a:p>
          <a:p>
            <a:pPr>
              <a:buFont typeface="Arial" pitchFamily="34" charset="0"/>
              <a:buChar char="•"/>
            </a:pPr>
            <a:r>
              <a:rPr lang="tr-TR" sz="2200" dirty="0" smtClean="0"/>
              <a:t> Yerel </a:t>
            </a:r>
            <a:r>
              <a:rPr lang="tr-TR" sz="2200" dirty="0" smtClean="0"/>
              <a:t>yönetimler demokratik yönetim anlayışının ana unsurlarından birisini oluşturmakta ve sosyolojik etkenlerin yanı sıra, özellikle yerel kamusal hizmetlerin sunumunda etkinliği artırmak amacıyla dünyadaki tüm toplumlarda örneklerine yer verilen yönetsel birimlerdir </a:t>
            </a:r>
            <a:endParaRPr lang="tr-TR" sz="2200" dirty="0"/>
          </a:p>
        </p:txBody>
      </p:sp>
    </p:spTree>
    <p:extLst>
      <p:ext uri="{BB962C8B-B14F-4D97-AF65-F5344CB8AC3E}">
        <p14:creationId xmlns="" xmlns:p14="http://schemas.microsoft.com/office/powerpoint/2010/main" val="193121161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12510</TotalTime>
  <Words>687</Words>
  <Application>Microsoft Office PowerPoint</Application>
  <PresentationFormat>Ekran Gösterisi (4:3)</PresentationFormat>
  <Paragraphs>61</Paragraphs>
  <Slides>11</Slides>
  <Notes>0</Notes>
  <HiddenSlides>0</HiddenSlides>
  <MMClips>0</MMClips>
  <ScaleCrop>false</ScaleCrop>
  <HeadingPairs>
    <vt:vector size="4" baseType="variant">
      <vt:variant>
        <vt:lpstr>Tema</vt:lpstr>
      </vt:variant>
      <vt:variant>
        <vt:i4>3</vt:i4>
      </vt:variant>
      <vt:variant>
        <vt:lpstr>Slayt Başlıkları</vt:lpstr>
      </vt:variant>
      <vt:variant>
        <vt:i4>11</vt:i4>
      </vt:variant>
    </vt:vector>
  </HeadingPairs>
  <TitlesOfParts>
    <vt:vector size="14" baseType="lpstr">
      <vt:lpstr>ekonomi</vt:lpstr>
      <vt:lpstr>1_Rics</vt:lpstr>
      <vt:lpstr>h.t.</vt:lpstr>
      <vt:lpstr>Slayt 1</vt:lpstr>
      <vt:lpstr>   Takdim Planı</vt:lpstr>
      <vt:lpstr>Slayt 3</vt:lpstr>
      <vt:lpstr>Slayt 4</vt:lpstr>
      <vt:lpstr>Slayt 5</vt:lpstr>
      <vt:lpstr>Slayt 6</vt:lpstr>
      <vt:lpstr>Slayt 7</vt:lpstr>
      <vt:lpstr>Slayt 8</vt:lpstr>
      <vt:lpstr>Slayt 9</vt:lpstr>
      <vt:lpstr>Slayt 10</vt:lpstr>
      <vt:lpstr>Slayt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Toshıba</cp:lastModifiedBy>
  <cp:revision>821</cp:revision>
  <cp:lastPrinted>2016-10-24T07:53:35Z</cp:lastPrinted>
  <dcterms:created xsi:type="dcterms:W3CDTF">2016-09-18T09:35:24Z</dcterms:created>
  <dcterms:modified xsi:type="dcterms:W3CDTF">2020-03-15T09:13:25Z</dcterms:modified>
</cp:coreProperties>
</file>