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72" r:id="rId3"/>
    <p:sldId id="283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ut Öneş" userId="6c115fd5070c89cc" providerId="LiveId" clId="{C36B6235-144E-4B2B-B00C-6624B05248F8}"/>
    <pc:docChg chg="modSld">
      <pc:chgData name="Umut Öneş" userId="6c115fd5070c89cc" providerId="LiveId" clId="{C36B6235-144E-4B2B-B00C-6624B05248F8}" dt="2020-01-23T19:27:04.454" v="14" actId="20577"/>
      <pc:docMkLst>
        <pc:docMk/>
      </pc:docMkLst>
      <pc:sldChg chg="modSp">
        <pc:chgData name="Umut Öneş" userId="6c115fd5070c89cc" providerId="LiveId" clId="{C36B6235-144E-4B2B-B00C-6624B05248F8}" dt="2020-01-23T19:27:04.454" v="14" actId="20577"/>
        <pc:sldMkLst>
          <pc:docMk/>
          <pc:sldMk cId="1706423043" sldId="259"/>
        </pc:sldMkLst>
        <pc:spChg chg="mod">
          <ac:chgData name="Umut Öneş" userId="6c115fd5070c89cc" providerId="LiveId" clId="{C36B6235-144E-4B2B-B00C-6624B05248F8}" dt="2020-01-23T19:27:04.454" v="14" actId="20577"/>
          <ac:spMkLst>
            <pc:docMk/>
            <pc:sldMk cId="1706423043" sldId="259"/>
            <ac:spMk id="2" creationId="{4A331F31-25DF-47D7-ADD8-BBE914195D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Toplam Talep </a:t>
            </a:r>
            <a:r>
              <a:rPr lang="tr-TR"/>
              <a:t>ve Dışlanma Etkisi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Tam Dışlanma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2184-E803-40DC-8989-38016614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Bu durum LM</a:t>
            </a:r>
            <a:r>
              <a:rPr lang="tr-TR" dirty="0"/>
              <a:t> </a:t>
            </a:r>
            <a:r>
              <a:rPr lang="en-US" dirty="0" err="1"/>
              <a:t>eğrisinin</a:t>
            </a:r>
            <a:r>
              <a:rPr lang="en-US" dirty="0"/>
              <a:t> </a:t>
            </a:r>
            <a:r>
              <a:rPr lang="en-US" dirty="0" err="1"/>
              <a:t>dikey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 (</a:t>
            </a:r>
            <a:r>
              <a:rPr lang="en-US" dirty="0" err="1"/>
              <a:t>Şekil</a:t>
            </a:r>
            <a:r>
              <a:rPr lang="en-US" dirty="0"/>
              <a:t> 2), 1000 TL</a:t>
            </a:r>
          </a:p>
          <a:p>
            <a:pPr marL="0" indent="0">
              <a:buNone/>
            </a:pPr>
            <a:r>
              <a:rPr lang="en-US" dirty="0" err="1"/>
              <a:t>tutarında</a:t>
            </a:r>
            <a:r>
              <a:rPr lang="en-US" dirty="0"/>
              <a:t> </a:t>
            </a:r>
            <a:r>
              <a:rPr lang="en-US" dirty="0" err="1"/>
              <a:t>çarpan</a:t>
            </a:r>
            <a:r>
              <a:rPr lang="en-US" dirty="0"/>
              <a:t> </a:t>
            </a:r>
            <a:r>
              <a:rPr lang="en-US" dirty="0" err="1"/>
              <a:t>etkisine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r>
              <a:rPr lang="en-US" dirty="0"/>
              <a:t>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%4’den %9’e </a:t>
            </a:r>
            <a:r>
              <a:rPr lang="en-US" dirty="0" err="1"/>
              <a:t>çıkarır</a:t>
            </a:r>
            <a:r>
              <a:rPr lang="en-US" dirty="0"/>
              <a:t> ve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harcamalarını</a:t>
            </a:r>
            <a:r>
              <a:rPr lang="en-US" dirty="0"/>
              <a:t> 1000 TL kadar </a:t>
            </a:r>
            <a:r>
              <a:rPr lang="en-US" dirty="0" err="1"/>
              <a:t>azaltır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Sonuçta</a:t>
            </a:r>
            <a:r>
              <a:rPr lang="en-US" dirty="0"/>
              <a:t>,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/>
              <a:t> </a:t>
            </a:r>
            <a:r>
              <a:rPr lang="en-US" i="1" dirty="0"/>
              <a:t>tam </a:t>
            </a:r>
            <a:r>
              <a:rPr lang="en-US" i="1" dirty="0" err="1"/>
              <a:t>dışlama</a:t>
            </a:r>
            <a:r>
              <a:rPr lang="en-US" i="1" dirty="0"/>
              <a:t> </a:t>
            </a:r>
            <a:r>
              <a:rPr lang="en-US" dirty="0" err="1"/>
              <a:t>olur</a:t>
            </a:r>
            <a:r>
              <a:rPr lang="en-US" dirty="0"/>
              <a:t>; sadece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artmış</a:t>
            </a:r>
            <a:r>
              <a:rPr lang="en-US" dirty="0"/>
              <a:t>, </a:t>
            </a:r>
            <a:r>
              <a:rPr lang="en-US" dirty="0" err="1"/>
              <a:t>çıktı</a:t>
            </a:r>
            <a:r>
              <a:rPr lang="en-US" dirty="0"/>
              <a:t> hiç </a:t>
            </a:r>
            <a:r>
              <a:rPr lang="en-US" dirty="0" err="1"/>
              <a:t>değişmemiştir</a:t>
            </a:r>
            <a:r>
              <a:rPr lang="en-US" dirty="0"/>
              <a:t>. </a:t>
            </a:r>
            <a:r>
              <a:rPr lang="en-US" dirty="0" err="1"/>
              <a:t>Dolayısıyla</a:t>
            </a:r>
            <a:r>
              <a:rPr lang="en-US" dirty="0"/>
              <a:t>, Klasik iktisat </a:t>
            </a:r>
            <a:r>
              <a:rPr lang="en-US" dirty="0" err="1"/>
              <a:t>durumunda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hatırlayınız</a:t>
            </a:r>
            <a:r>
              <a:rPr lang="en-US" dirty="0"/>
              <a:t>: </a:t>
            </a:r>
            <a:r>
              <a:rPr lang="en-US" i="1" dirty="0"/>
              <a:t>klasik </a:t>
            </a:r>
            <a:r>
              <a:rPr lang="en-US" dirty="0" err="1"/>
              <a:t>durumda</a:t>
            </a:r>
            <a:r>
              <a:rPr lang="en-US" dirty="0"/>
              <a:t> LM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dikey</a:t>
            </a:r>
            <a:r>
              <a:rPr lang="en-US" dirty="0"/>
              <a:t> </a:t>
            </a:r>
            <a:r>
              <a:rPr lang="en-US" dirty="0" err="1"/>
              <a:t>idi</a:t>
            </a:r>
            <a:r>
              <a:rPr lang="en-US" dirty="0"/>
              <a:t>) tam </a:t>
            </a:r>
            <a:r>
              <a:rPr lang="en-US" dirty="0" err="1"/>
              <a:t>dışlama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hiç bir </a:t>
            </a:r>
            <a:r>
              <a:rPr lang="en-US" dirty="0" err="1"/>
              <a:t>etkiye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730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5709AA-7287-4F4B-90C2-4A32122F3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719" y="982662"/>
            <a:ext cx="7908561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Uyumlu</a:t>
            </a:r>
            <a:r>
              <a:rPr lang="es-ES" b="1" dirty="0"/>
              <a:t> </a:t>
            </a:r>
            <a:r>
              <a:rPr lang="es-ES" b="1" dirty="0" err="1"/>
              <a:t>Maliye</a:t>
            </a:r>
            <a:r>
              <a:rPr lang="es-ES" b="1" dirty="0"/>
              <a:t> ve Para </a:t>
            </a:r>
            <a:r>
              <a:rPr lang="es-ES" b="1" dirty="0" err="1"/>
              <a:t>Politikaları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2184-E803-40DC-8989-38016614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Genişletici</a:t>
            </a:r>
            <a:r>
              <a:rPr lang="en-US" dirty="0"/>
              <a:t> </a:t>
            </a:r>
            <a:r>
              <a:rPr lang="en-US" dirty="0" err="1"/>
              <a:t>maliye</a:t>
            </a:r>
            <a:r>
              <a:rPr lang="tr-TR" dirty="0"/>
              <a:t> </a:t>
            </a:r>
            <a:r>
              <a:rPr lang="en-US" dirty="0" err="1"/>
              <a:t>politikası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ve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r>
              <a:rPr lang="en-US" dirty="0"/>
              <a:t> eski </a:t>
            </a:r>
            <a:r>
              <a:rPr lang="en-US" dirty="0" err="1"/>
              <a:t>düzeyine</a:t>
            </a:r>
            <a:r>
              <a:rPr lang="en-US" dirty="0"/>
              <a:t> </a:t>
            </a:r>
            <a:r>
              <a:rPr lang="en-US" dirty="0" err="1"/>
              <a:t>getimek</a:t>
            </a:r>
            <a:r>
              <a:rPr lang="tr-TR" dirty="0"/>
              <a:t> </a:t>
            </a:r>
            <a:r>
              <a:rPr lang="en-US" dirty="0"/>
              <a:t>için para </a:t>
            </a:r>
            <a:r>
              <a:rPr lang="en-US" dirty="0" err="1"/>
              <a:t>politikası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, bu </a:t>
            </a:r>
            <a:r>
              <a:rPr lang="en-US" dirty="0" err="1"/>
              <a:t>duruma</a:t>
            </a:r>
            <a:r>
              <a:rPr lang="en-US" dirty="0"/>
              <a:t> </a:t>
            </a:r>
            <a:r>
              <a:rPr lang="en-US" i="1" dirty="0" err="1"/>
              <a:t>uyumlu</a:t>
            </a:r>
            <a:r>
              <a:rPr lang="en-US" i="1" dirty="0"/>
              <a:t> </a:t>
            </a:r>
            <a:r>
              <a:rPr lang="en-US" dirty="0"/>
              <a:t>para </a:t>
            </a:r>
            <a:r>
              <a:rPr lang="en-US" dirty="0" err="1"/>
              <a:t>politikası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i="1" dirty="0"/>
              <a:t>accommodative </a:t>
            </a:r>
            <a:r>
              <a:rPr lang="en-US" dirty="0"/>
              <a:t>monetary policy)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 </a:t>
            </a:r>
            <a:r>
              <a:rPr lang="en-US" dirty="0" err="1"/>
              <a:t>Uyumlu</a:t>
            </a:r>
            <a:r>
              <a:rPr lang="en-US" dirty="0"/>
              <a:t> para </a:t>
            </a:r>
            <a:r>
              <a:rPr lang="en-US" dirty="0" err="1"/>
              <a:t>politikası</a:t>
            </a:r>
            <a:r>
              <a:rPr lang="en-US" dirty="0"/>
              <a:t> ile</a:t>
            </a:r>
          </a:p>
          <a:p>
            <a:pPr marL="0" indent="0">
              <a:buNone/>
            </a:pPr>
            <a:r>
              <a:rPr lang="en-US" dirty="0" err="1"/>
              <a:t>çıktı</a:t>
            </a:r>
            <a:r>
              <a:rPr lang="en-US" dirty="0"/>
              <a:t> daha da </a:t>
            </a:r>
            <a:r>
              <a:rPr lang="en-US" dirty="0" err="1"/>
              <a:t>artar</a:t>
            </a:r>
            <a:r>
              <a:rPr lang="en-US" dirty="0"/>
              <a:t> ama </a:t>
            </a:r>
            <a:r>
              <a:rPr lang="en-US" dirty="0" err="1"/>
              <a:t>faiz</a:t>
            </a:r>
            <a:r>
              <a:rPr lang="en-US" dirty="0"/>
              <a:t> eski </a:t>
            </a:r>
            <a:r>
              <a:rPr lang="en-US" dirty="0" err="1"/>
              <a:t>düzeyine</a:t>
            </a:r>
            <a:r>
              <a:rPr lang="en-US" dirty="0"/>
              <a:t> </a:t>
            </a:r>
            <a:r>
              <a:rPr lang="en-US" dirty="0" err="1"/>
              <a:t>inmiştir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2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248158-6114-48EB-9B69-85424CEAE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654" y="1219730"/>
            <a:ext cx="7572691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8F19-BAF4-4460-8B99-B27D02E6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A7A6F6-A5CA-4ADA-BD32-9A6E172EF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192" y="1171604"/>
            <a:ext cx="8657615" cy="47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2184-E803-40DC-8989-38016614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Keynezyen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Talep </a:t>
            </a:r>
            <a:r>
              <a:rPr lang="en-US" dirty="0" err="1"/>
              <a:t>Eğrisi</a:t>
            </a:r>
            <a:r>
              <a:rPr lang="en-US" dirty="0"/>
              <a:t> (</a:t>
            </a:r>
            <a:r>
              <a:rPr lang="en-US" dirty="0" err="1"/>
              <a:t>Keynezyen</a:t>
            </a:r>
            <a:r>
              <a:rPr lang="en-US" dirty="0"/>
              <a:t> AD), mal ve para</a:t>
            </a:r>
          </a:p>
          <a:p>
            <a:pPr marL="0" indent="0">
              <a:buNone/>
            </a:pPr>
            <a:r>
              <a:rPr lang="en-US" dirty="0" err="1"/>
              <a:t>piyasalarını</a:t>
            </a:r>
            <a:r>
              <a:rPr lang="en-US" dirty="0"/>
              <a:t> </a:t>
            </a:r>
            <a:r>
              <a:rPr lang="en-US" dirty="0" err="1"/>
              <a:t>eşanlı</a:t>
            </a:r>
            <a:r>
              <a:rPr lang="en-US" dirty="0"/>
              <a:t> </a:t>
            </a:r>
            <a:r>
              <a:rPr lang="en-US" dirty="0" err="1"/>
              <a:t>dengeye</a:t>
            </a:r>
            <a:r>
              <a:rPr lang="en-US" dirty="0"/>
              <a:t> </a:t>
            </a:r>
            <a:r>
              <a:rPr lang="en-US" dirty="0" err="1"/>
              <a:t>getiren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ve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düzeyi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bileşimlerini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Toplam</a:t>
            </a:r>
            <a:r>
              <a:rPr lang="en-US" dirty="0"/>
              <a:t> talep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eğimlidir</a:t>
            </a:r>
            <a:r>
              <a:rPr lang="en-US" dirty="0"/>
              <a:t>. </a:t>
            </a:r>
            <a:endParaRPr lang="tr-TR" dirty="0"/>
          </a:p>
          <a:p>
            <a:pPr marL="0" indent="0">
              <a:buNone/>
            </a:pPr>
            <a:r>
              <a:rPr lang="en-US" dirty="0" err="1"/>
              <a:t>Veri</a:t>
            </a:r>
            <a:r>
              <a:rPr lang="en-US" dirty="0"/>
              <a:t> nominal para </a:t>
            </a:r>
            <a:r>
              <a:rPr lang="en-US" dirty="0" err="1"/>
              <a:t>arzında</a:t>
            </a:r>
            <a:r>
              <a:rPr lang="en-US" dirty="0"/>
              <a:t>,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düzeyindeki</a:t>
            </a:r>
            <a:r>
              <a:rPr lang="en-US" dirty="0"/>
              <a:t> bir</a:t>
            </a:r>
            <a:r>
              <a:rPr lang="tr-TR" dirty="0"/>
              <a:t> </a:t>
            </a:r>
            <a:r>
              <a:rPr lang="en-US" dirty="0" err="1"/>
              <a:t>düşüş</a:t>
            </a:r>
            <a:r>
              <a:rPr lang="en-US" dirty="0"/>
              <a:t>, reel para </a:t>
            </a:r>
            <a:r>
              <a:rPr lang="en-US" dirty="0" err="1"/>
              <a:t>bakiyelerinin</a:t>
            </a:r>
            <a:r>
              <a:rPr lang="en-US" dirty="0"/>
              <a:t> (M/P) </a:t>
            </a:r>
            <a:r>
              <a:rPr lang="en-US" dirty="0" err="1"/>
              <a:t>artmasına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997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2184-E803-40DC-8989-38016614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</a:t>
            </a:r>
            <a:r>
              <a:rPr lang="tr-TR" dirty="0"/>
              <a:t> </a:t>
            </a:r>
            <a:r>
              <a:rPr lang="en-US" dirty="0"/>
              <a:t>durum, LM </a:t>
            </a:r>
            <a:r>
              <a:rPr lang="en-US" dirty="0" err="1"/>
              <a:t>eğrisini</a:t>
            </a:r>
            <a:r>
              <a:rPr lang="en-US" dirty="0"/>
              <a:t> sola </a:t>
            </a:r>
            <a:r>
              <a:rPr lang="en-US" dirty="0" err="1"/>
              <a:t>kaydırır</a:t>
            </a:r>
            <a:r>
              <a:rPr lang="en-US" dirty="0"/>
              <a:t> ve </a:t>
            </a:r>
            <a:r>
              <a:rPr lang="en-US" dirty="0" err="1"/>
              <a:t>sonuçta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r>
              <a:rPr lang="en-US" dirty="0"/>
              <a:t> </a:t>
            </a:r>
            <a:r>
              <a:rPr lang="en-US" dirty="0" err="1"/>
              <a:t>düşürür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oranının</a:t>
            </a:r>
            <a:r>
              <a:rPr lang="en-US" dirty="0"/>
              <a:t> </a:t>
            </a:r>
            <a:r>
              <a:rPr lang="en-US" dirty="0" err="1"/>
              <a:t>düşmesi</a:t>
            </a:r>
            <a:r>
              <a:rPr lang="en-US" dirty="0"/>
              <a:t>,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talebini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 ve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toplam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harcamalar</a:t>
            </a:r>
            <a:r>
              <a:rPr lang="en-US" dirty="0"/>
              <a:t> </a:t>
            </a:r>
            <a:r>
              <a:rPr lang="en-US" dirty="0" err="1"/>
              <a:t>artar</a:t>
            </a:r>
            <a:r>
              <a:rPr lang="en-US" dirty="0"/>
              <a:t>. Bu </a:t>
            </a:r>
            <a:r>
              <a:rPr lang="en-US" dirty="0" err="1"/>
              <a:t>yüzden</a:t>
            </a:r>
            <a:r>
              <a:rPr lang="en-US" dirty="0"/>
              <a:t>,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dirty="0" err="1"/>
              <a:t>düştüğü</a:t>
            </a:r>
            <a:r>
              <a:rPr lang="en-US" dirty="0"/>
              <a:t> zaman,</a:t>
            </a:r>
          </a:p>
          <a:p>
            <a:pPr marL="0" indent="0">
              <a:buNone/>
            </a:pPr>
            <a:r>
              <a:rPr lang="en-US" dirty="0" err="1"/>
              <a:t>harcamaların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dirty="0" err="1"/>
              <a:t>artar</a:t>
            </a:r>
            <a:r>
              <a:rPr lang="en-US" dirty="0"/>
              <a:t>; bu </a:t>
            </a:r>
            <a:r>
              <a:rPr lang="en-US" dirty="0" err="1"/>
              <a:t>nedenle</a:t>
            </a:r>
            <a:r>
              <a:rPr lang="en-US" dirty="0"/>
              <a:t> de AD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aşağı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eğimli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03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999840-16E8-4EB3-9CD2-1F4D4A393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368" y="725459"/>
            <a:ext cx="6949263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FCD294-1DC2-4292-9582-4D8AE25ED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631" y="1336507"/>
            <a:ext cx="6446737" cy="45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Dışlanma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2184-E803-40DC-8989-38016614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harcamaları</a:t>
            </a:r>
            <a:r>
              <a:rPr lang="en-US" dirty="0"/>
              <a:t> </a:t>
            </a:r>
            <a:r>
              <a:rPr lang="en-US" dirty="0" err="1"/>
              <a:t>artığı</a:t>
            </a:r>
            <a:r>
              <a:rPr lang="en-US" dirty="0"/>
              <a:t> zaman, </a:t>
            </a:r>
            <a:r>
              <a:rPr lang="en-US" dirty="0" err="1"/>
              <a:t>çıktı</a:t>
            </a:r>
            <a:r>
              <a:rPr lang="en-US" dirty="0"/>
              <a:t> ve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artmaya</a:t>
            </a:r>
            <a:r>
              <a:rPr lang="en-US" dirty="0"/>
              <a:t> </a:t>
            </a:r>
            <a:r>
              <a:rPr lang="en-US" dirty="0" err="1"/>
              <a:t>başlar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Gelirdeki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para </a:t>
            </a:r>
            <a:r>
              <a:rPr lang="en-US" dirty="0" err="1"/>
              <a:t>talebini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Para </a:t>
            </a:r>
            <a:r>
              <a:rPr lang="en-US" dirty="0" err="1"/>
              <a:t>talebindeki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Yükselen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, </a:t>
            </a:r>
            <a:r>
              <a:rPr lang="en-US" dirty="0" err="1"/>
              <a:t>yatırımlarda</a:t>
            </a:r>
            <a:r>
              <a:rPr lang="en-US" dirty="0"/>
              <a:t> bir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azalmaya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çünkü </a:t>
            </a:r>
            <a:r>
              <a:rPr lang="en-US" dirty="0" err="1"/>
              <a:t>borçlanmanın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artmıştır</a:t>
            </a:r>
            <a:r>
              <a:rPr lang="en-US" dirty="0"/>
              <a:t>. </a:t>
            </a:r>
            <a:r>
              <a:rPr lang="en-US" dirty="0" err="1"/>
              <a:t>Yükselen</a:t>
            </a:r>
            <a:r>
              <a:rPr lang="en-US" dirty="0"/>
              <a:t> </a:t>
            </a:r>
            <a:r>
              <a:rPr lang="en-US" dirty="0" err="1"/>
              <a:t>faiz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oranından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yatırımlarda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bu </a:t>
            </a:r>
            <a:r>
              <a:rPr lang="en-US" dirty="0" err="1"/>
              <a:t>azalma</a:t>
            </a:r>
            <a:r>
              <a:rPr lang="en-US" dirty="0"/>
              <a:t>, </a:t>
            </a:r>
            <a:r>
              <a:rPr lang="en-US" dirty="0" err="1"/>
              <a:t>devlet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harcamalarındaki</a:t>
            </a:r>
            <a:r>
              <a:rPr lang="en-US" dirty="0"/>
              <a:t> </a:t>
            </a:r>
            <a:r>
              <a:rPr lang="en-US" dirty="0" err="1"/>
              <a:t>artışın</a:t>
            </a:r>
            <a:r>
              <a:rPr lang="en-US" dirty="0"/>
              <a:t> </a:t>
            </a:r>
            <a:r>
              <a:rPr lang="en-US" dirty="0" err="1"/>
              <a:t>oluşturduğu</a:t>
            </a:r>
            <a:r>
              <a:rPr lang="en-US" dirty="0"/>
              <a:t> </a:t>
            </a:r>
            <a:r>
              <a:rPr lang="en-US" dirty="0" err="1"/>
              <a:t>genişletici</a:t>
            </a:r>
            <a:r>
              <a:rPr lang="en-US" dirty="0"/>
              <a:t> </a:t>
            </a:r>
            <a:r>
              <a:rPr lang="en-US" dirty="0" err="1"/>
              <a:t>etkinin</a:t>
            </a:r>
            <a:r>
              <a:rPr lang="en-US" dirty="0"/>
              <a:t> bir </a:t>
            </a:r>
            <a:r>
              <a:rPr lang="en-US" dirty="0" err="1"/>
              <a:t>kısmını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yok </a:t>
            </a:r>
            <a:r>
              <a:rPr lang="en-US" dirty="0" err="1"/>
              <a:t>eder</a:t>
            </a:r>
            <a:r>
              <a:rPr lang="en-US" dirty="0"/>
              <a:t>. Bu </a:t>
            </a:r>
            <a:r>
              <a:rPr lang="en-US" dirty="0" err="1"/>
              <a:t>duruma</a:t>
            </a:r>
            <a:r>
              <a:rPr lang="en-US" dirty="0"/>
              <a:t> </a:t>
            </a:r>
            <a:r>
              <a:rPr lang="en-US" i="1" dirty="0" err="1"/>
              <a:t>dışlama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crowding-out</a:t>
            </a:r>
            <a:r>
              <a:rPr lang="en-US" dirty="0"/>
              <a:t>) </a:t>
            </a:r>
            <a:r>
              <a:rPr lang="en-US" dirty="0" err="1"/>
              <a:t>denir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72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2184-E803-40DC-8989-38016614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Tam </a:t>
            </a:r>
            <a:r>
              <a:rPr lang="en-US" i="1" dirty="0" err="1"/>
              <a:t>dışlama</a:t>
            </a:r>
            <a:r>
              <a:rPr lang="en-US" i="1" dirty="0"/>
              <a:t> </a:t>
            </a:r>
            <a:r>
              <a:rPr lang="en-US" dirty="0" err="1"/>
              <a:t>olursa</a:t>
            </a:r>
            <a:r>
              <a:rPr lang="en-US" dirty="0"/>
              <a:t>,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r>
              <a:rPr lang="en-US" dirty="0"/>
              <a:t> </a:t>
            </a:r>
            <a:r>
              <a:rPr lang="en-US" i="1" dirty="0" err="1"/>
              <a:t>etkisiz</a:t>
            </a:r>
            <a:r>
              <a:rPr lang="en-US" i="1" dirty="0"/>
              <a:t> </a:t>
            </a:r>
            <a:r>
              <a:rPr lang="en-US" dirty="0"/>
              <a:t>hale </a:t>
            </a:r>
            <a:r>
              <a:rPr lang="en-US" dirty="0" err="1"/>
              <a:t>gelir</a:t>
            </a:r>
            <a:r>
              <a:rPr lang="en-US" dirty="0"/>
              <a:t>, </a:t>
            </a:r>
            <a:r>
              <a:rPr lang="en-US" dirty="0" err="1"/>
              <a:t>yani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genişleyici</a:t>
            </a:r>
            <a:r>
              <a:rPr lang="en-US" dirty="0"/>
              <a:t>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politikası</a:t>
            </a:r>
            <a:r>
              <a:rPr lang="en-US" dirty="0"/>
              <a:t> sadece </a:t>
            </a:r>
            <a:r>
              <a:rPr lang="en-US" i="1" dirty="0" err="1"/>
              <a:t>faiz</a:t>
            </a:r>
            <a:r>
              <a:rPr lang="en-US" i="1" dirty="0"/>
              <a:t> </a:t>
            </a:r>
            <a:r>
              <a:rPr lang="en-US" i="1" dirty="0" err="1"/>
              <a:t>oranını</a:t>
            </a:r>
            <a:r>
              <a:rPr lang="en-US" i="1" dirty="0"/>
              <a:t> </a:t>
            </a:r>
            <a:r>
              <a:rPr lang="en-US" dirty="0" err="1"/>
              <a:t>değiştirir</a:t>
            </a:r>
            <a:r>
              <a:rPr lang="en-US" dirty="0"/>
              <a:t>, </a:t>
            </a:r>
            <a:r>
              <a:rPr lang="en-US" i="1" dirty="0" err="1"/>
              <a:t>çıktı</a:t>
            </a:r>
            <a:r>
              <a:rPr lang="en-US" dirty="0" err="1"/>
              <a:t>’da</a:t>
            </a:r>
            <a:r>
              <a:rPr lang="en-US" dirty="0"/>
              <a:t> bir</a:t>
            </a:r>
          </a:p>
          <a:p>
            <a:pPr marL="0" indent="0">
              <a:buNone/>
            </a:pPr>
            <a:r>
              <a:rPr lang="en-US" dirty="0" err="1"/>
              <a:t>değişme</a:t>
            </a:r>
            <a:r>
              <a:rPr lang="en-US" dirty="0"/>
              <a:t> </a:t>
            </a:r>
            <a:r>
              <a:rPr lang="en-US" dirty="0" err="1"/>
              <a:t>olmaz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Dışlama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daha fazla </a:t>
            </a:r>
            <a:r>
              <a:rPr lang="en-US" dirty="0" err="1"/>
              <a:t>olur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o Para </a:t>
            </a:r>
            <a:r>
              <a:rPr lang="en-US" dirty="0" err="1"/>
              <a:t>talebinin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değişimlerine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çok </a:t>
            </a:r>
            <a:r>
              <a:rPr lang="en-US" dirty="0" err="1"/>
              <a:t>duyarlı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durumu</a:t>
            </a:r>
          </a:p>
          <a:p>
            <a:pPr marL="0" indent="0">
              <a:buNone/>
            </a:pPr>
            <a:r>
              <a:rPr lang="nn-NO" dirty="0"/>
              <a:t>(para talebinin gelir esnekliğinin fazla olması),</a:t>
            </a:r>
          </a:p>
          <a:p>
            <a:pPr marL="0" indent="0">
              <a:buNone/>
            </a:pPr>
            <a:r>
              <a:rPr lang="en-US" dirty="0"/>
              <a:t>o Para </a:t>
            </a:r>
            <a:r>
              <a:rPr lang="en-US" dirty="0" err="1"/>
              <a:t>talebinin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oranına</a:t>
            </a:r>
            <a:r>
              <a:rPr lang="en-US" dirty="0"/>
              <a:t> </a:t>
            </a:r>
            <a:r>
              <a:rPr lang="en-US" dirty="0" err="1"/>
              <a:t>duyarlı</a:t>
            </a:r>
            <a:r>
              <a:rPr lang="en-US" dirty="0"/>
              <a:t> </a:t>
            </a:r>
            <a:r>
              <a:rPr lang="en-US" dirty="0" err="1"/>
              <a:t>olmaması</a:t>
            </a:r>
            <a:r>
              <a:rPr lang="en-US" dirty="0"/>
              <a:t> durumu (para</a:t>
            </a:r>
          </a:p>
          <a:p>
            <a:pPr marL="0" indent="0">
              <a:buNone/>
            </a:pPr>
            <a:r>
              <a:rPr lang="en-US" dirty="0" err="1"/>
              <a:t>talebinin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esnekliğinin</a:t>
            </a:r>
            <a:r>
              <a:rPr lang="en-US" dirty="0"/>
              <a:t> az </a:t>
            </a:r>
            <a:r>
              <a:rPr lang="en-US" dirty="0" err="1"/>
              <a:t>olması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 </a:t>
            </a:r>
            <a:r>
              <a:rPr lang="en-US" dirty="0" err="1"/>
              <a:t>Dolayısıyla</a:t>
            </a:r>
            <a:r>
              <a:rPr lang="en-US" dirty="0"/>
              <a:t>, </a:t>
            </a:r>
            <a:r>
              <a:rPr lang="en-US" dirty="0" err="1"/>
              <a:t>dışlamanın</a:t>
            </a:r>
            <a:r>
              <a:rPr lang="en-US" dirty="0"/>
              <a:t> </a:t>
            </a:r>
            <a:r>
              <a:rPr lang="en-US" dirty="0" err="1"/>
              <a:t>büyüklüğü</a:t>
            </a:r>
            <a:r>
              <a:rPr lang="en-US" dirty="0"/>
              <a:t> LM </a:t>
            </a:r>
            <a:r>
              <a:rPr lang="en-US" dirty="0" err="1"/>
              <a:t>eğrisinin</a:t>
            </a:r>
            <a:r>
              <a:rPr lang="en-US" dirty="0"/>
              <a:t> </a:t>
            </a:r>
            <a:r>
              <a:rPr lang="en-US" i="1" dirty="0" err="1"/>
              <a:t>dikliği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ile </a:t>
            </a:r>
            <a:r>
              <a:rPr lang="en-US" dirty="0" err="1"/>
              <a:t>ilgilidir</a:t>
            </a:r>
            <a:r>
              <a:rPr lang="en-US" dirty="0"/>
              <a:t>: LM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i="1" dirty="0" err="1"/>
              <a:t>dikleştikçe</a:t>
            </a:r>
            <a:r>
              <a:rPr lang="en-US" i="1" dirty="0"/>
              <a:t> </a:t>
            </a:r>
            <a:r>
              <a:rPr lang="en-US" i="1" dirty="0" err="1"/>
              <a:t>dışlama</a:t>
            </a:r>
            <a:r>
              <a:rPr lang="en-US" i="1" dirty="0"/>
              <a:t> </a:t>
            </a:r>
            <a:r>
              <a:rPr lang="en-US" i="1" dirty="0" err="1"/>
              <a:t>etkisi</a:t>
            </a:r>
            <a:r>
              <a:rPr lang="en-US" i="1" dirty="0"/>
              <a:t> </a:t>
            </a:r>
            <a:r>
              <a:rPr lang="en-US" i="1" dirty="0" err="1"/>
              <a:t>artar</a:t>
            </a:r>
            <a:r>
              <a:rPr lang="en-US" dirty="0"/>
              <a:t>, </a:t>
            </a:r>
            <a:r>
              <a:rPr lang="en-US" i="1" dirty="0"/>
              <a:t>tam</a:t>
            </a:r>
          </a:p>
          <a:p>
            <a:pPr marL="0" indent="0">
              <a:buNone/>
            </a:pPr>
            <a:r>
              <a:rPr lang="en-US" i="1" dirty="0" err="1"/>
              <a:t>dikey</a:t>
            </a:r>
            <a:r>
              <a:rPr lang="en-US" i="1" dirty="0"/>
              <a:t>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i="1" dirty="0"/>
              <a:t>tam </a:t>
            </a:r>
            <a:r>
              <a:rPr lang="en-US" i="1" dirty="0" err="1"/>
              <a:t>dışlama</a:t>
            </a:r>
            <a:r>
              <a:rPr lang="en-US" i="1" dirty="0"/>
              <a:t> </a:t>
            </a:r>
            <a:r>
              <a:rPr lang="en-US" dirty="0" err="1"/>
              <a:t>denilen</a:t>
            </a:r>
            <a:r>
              <a:rPr lang="en-US" dirty="0"/>
              <a:t> durum </a:t>
            </a:r>
            <a:r>
              <a:rPr lang="en-US" dirty="0" err="1"/>
              <a:t>oluşur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68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2184-E803-40DC-8989-38016614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D</a:t>
            </a:r>
            <a:r>
              <a:rPr lang="en-US" dirty="0" err="1"/>
              <a:t>evlet</a:t>
            </a:r>
            <a:r>
              <a:rPr lang="en-US" dirty="0"/>
              <a:t> </a:t>
            </a:r>
            <a:r>
              <a:rPr lang="en-US" dirty="0" err="1"/>
              <a:t>harcamalarındaki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, </a:t>
            </a:r>
            <a:r>
              <a:rPr lang="en-US" dirty="0" err="1"/>
              <a:t>yatırım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harcamalarını</a:t>
            </a:r>
            <a:r>
              <a:rPr lang="en-US" dirty="0"/>
              <a:t> </a:t>
            </a:r>
            <a:r>
              <a:rPr lang="en-US" dirty="0" err="1"/>
              <a:t>azaltır</a:t>
            </a:r>
            <a:r>
              <a:rPr lang="en-US" dirty="0"/>
              <a:t> (</a:t>
            </a:r>
            <a:r>
              <a:rPr lang="en-US" dirty="0" err="1"/>
              <a:t>dışlar</a:t>
            </a:r>
            <a:r>
              <a:rPr lang="en-US" dirty="0"/>
              <a:t>).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harcamları</a:t>
            </a:r>
            <a:r>
              <a:rPr lang="en-US" dirty="0"/>
              <a:t> </a:t>
            </a:r>
            <a:r>
              <a:rPr lang="en-US" dirty="0" err="1"/>
              <a:t>artınca</a:t>
            </a:r>
            <a:r>
              <a:rPr lang="en-US" dirty="0"/>
              <a:t> IS </a:t>
            </a:r>
            <a:r>
              <a:rPr lang="en-US" dirty="0" err="1"/>
              <a:t>eğrisi</a:t>
            </a:r>
            <a:r>
              <a:rPr lang="en-US" dirty="0"/>
              <a:t> IS1’e</a:t>
            </a:r>
          </a:p>
          <a:p>
            <a:pPr marL="0" indent="0">
              <a:buNone/>
            </a:pPr>
            <a:r>
              <a:rPr lang="en-US" dirty="0" err="1"/>
              <a:t>kayar</a:t>
            </a:r>
            <a:r>
              <a:rPr lang="en-US" dirty="0"/>
              <a:t>,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yükseldikçe</a:t>
            </a:r>
            <a:r>
              <a:rPr lang="en-US" dirty="0"/>
              <a:t> (%4’den %5’e) </a:t>
            </a:r>
            <a:r>
              <a:rPr lang="en-US" dirty="0" err="1"/>
              <a:t>yatırımlar</a:t>
            </a:r>
            <a:r>
              <a:rPr lang="en-US" dirty="0"/>
              <a:t> </a:t>
            </a:r>
            <a:r>
              <a:rPr lang="en-US" dirty="0" err="1"/>
              <a:t>azalır</a:t>
            </a:r>
            <a:r>
              <a:rPr lang="en-US" dirty="0"/>
              <a:t> ve </a:t>
            </a:r>
            <a:r>
              <a:rPr lang="en-US" dirty="0" err="1"/>
              <a:t>sonuçta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ilk </a:t>
            </a:r>
            <a:r>
              <a:rPr lang="en-US" dirty="0" err="1"/>
              <a:t>etkiden</a:t>
            </a:r>
            <a:r>
              <a:rPr lang="en-US" dirty="0"/>
              <a:t> (ilk olarak %4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oranında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7000 </a:t>
            </a:r>
            <a:r>
              <a:rPr lang="en-US" dirty="0" err="1"/>
              <a:t>TL’ye</a:t>
            </a:r>
            <a:r>
              <a:rPr lang="en-US" dirty="0"/>
              <a:t> </a:t>
            </a:r>
            <a:r>
              <a:rPr lang="en-US" dirty="0" err="1"/>
              <a:t>çıkacaktı</a:t>
            </a:r>
            <a:r>
              <a:rPr lang="en-US" dirty="0"/>
              <a:t>) daha</a:t>
            </a:r>
          </a:p>
          <a:p>
            <a:pPr marL="0" indent="0">
              <a:buNone/>
            </a:pPr>
            <a:r>
              <a:rPr lang="en-US" dirty="0"/>
              <a:t>az bir </a:t>
            </a:r>
            <a:r>
              <a:rPr lang="en-US" dirty="0" err="1"/>
              <a:t>etki</a:t>
            </a:r>
            <a:r>
              <a:rPr lang="en-US" dirty="0"/>
              <a:t> ile </a:t>
            </a:r>
            <a:r>
              <a:rPr lang="en-US" dirty="0" err="1"/>
              <a:t>sonuçlanır</a:t>
            </a:r>
            <a:r>
              <a:rPr lang="en-US" dirty="0"/>
              <a:t> (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%5’e </a:t>
            </a:r>
            <a:r>
              <a:rPr lang="en-US" dirty="0" err="1"/>
              <a:t>çıkar</a:t>
            </a:r>
            <a:r>
              <a:rPr lang="en-US" dirty="0"/>
              <a:t> ve </a:t>
            </a:r>
            <a:r>
              <a:rPr lang="en-US" dirty="0" err="1"/>
              <a:t>yatırımlar</a:t>
            </a:r>
            <a:r>
              <a:rPr lang="en-US" dirty="0"/>
              <a:t> </a:t>
            </a:r>
            <a:r>
              <a:rPr lang="en-US" dirty="0" err="1"/>
              <a:t>azalır</a:t>
            </a:r>
            <a:r>
              <a:rPr lang="en-US" dirty="0"/>
              <a:t>, ve</a:t>
            </a:r>
          </a:p>
          <a:p>
            <a:pPr marL="0" indent="0">
              <a:buNone/>
            </a:pPr>
            <a:r>
              <a:rPr lang="en-US" dirty="0" err="1"/>
              <a:t>çıktı</a:t>
            </a:r>
            <a:r>
              <a:rPr lang="en-US" dirty="0"/>
              <a:t> sadece 6600 </a:t>
            </a:r>
            <a:r>
              <a:rPr lang="en-US" dirty="0" err="1"/>
              <a:t>TL’ye</a:t>
            </a:r>
            <a:r>
              <a:rPr lang="en-US" dirty="0"/>
              <a:t> </a:t>
            </a:r>
            <a:r>
              <a:rPr lang="en-US" dirty="0" err="1"/>
              <a:t>yükselir</a:t>
            </a:r>
            <a:r>
              <a:rPr lang="en-US" dirty="0"/>
              <a:t>). </a:t>
            </a:r>
            <a:r>
              <a:rPr lang="en-US" dirty="0" err="1"/>
              <a:t>Dolayısıyla</a:t>
            </a:r>
            <a:r>
              <a:rPr lang="en-US" dirty="0"/>
              <a:t>,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oranının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harcamalarını</a:t>
            </a:r>
            <a:r>
              <a:rPr lang="en-US" dirty="0"/>
              <a:t> </a:t>
            </a:r>
            <a:r>
              <a:rPr lang="en-US" dirty="0" err="1"/>
              <a:t>azalması</a:t>
            </a:r>
            <a:r>
              <a:rPr lang="en-US" dirty="0"/>
              <a:t> </a:t>
            </a:r>
            <a:r>
              <a:rPr lang="en-US" dirty="0" err="1"/>
              <a:t>yüzünden</a:t>
            </a:r>
            <a:r>
              <a:rPr lang="en-US" dirty="0"/>
              <a:t>, 400 TL kadar bir </a:t>
            </a:r>
            <a:r>
              <a:rPr lang="en-US" i="1" dirty="0" err="1"/>
              <a:t>dışlama</a:t>
            </a:r>
            <a:endParaRPr lang="en-US" i="1" dirty="0"/>
          </a:p>
          <a:p>
            <a:pPr marL="0" indent="0">
              <a:buNone/>
            </a:pP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95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270B-6450-4BC9-87D7-328BEC85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4FBCF3-AEB1-460E-BA1C-C2425217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326" y="1205204"/>
            <a:ext cx="7165347" cy="44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5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9</TotalTime>
  <Words>525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Toplam Talep ve Dışlanma Etkisi</vt:lpstr>
      <vt:lpstr>PowerPoint Presentation</vt:lpstr>
      <vt:lpstr>PowerPoint Presentation</vt:lpstr>
      <vt:lpstr>PowerPoint Presentation</vt:lpstr>
      <vt:lpstr>PowerPoint Presentation</vt:lpstr>
      <vt:lpstr>Dışlanma</vt:lpstr>
      <vt:lpstr>PowerPoint Presentation</vt:lpstr>
      <vt:lpstr>PowerPoint Presentation</vt:lpstr>
      <vt:lpstr>PowerPoint Presentation</vt:lpstr>
      <vt:lpstr>Tam Dışlanma</vt:lpstr>
      <vt:lpstr>PowerPoint Presentation</vt:lpstr>
      <vt:lpstr>Uyumlu Maliye ve Para Politikaları</vt:lpstr>
      <vt:lpstr>PowerPoint Presentation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Toplam Talep ve Klasik Kuramlar </dc:title>
  <dc:creator>Umut Öneş</dc:creator>
  <cp:lastModifiedBy>Umut Öneş</cp:lastModifiedBy>
  <cp:revision>1</cp:revision>
  <dcterms:created xsi:type="dcterms:W3CDTF">2020-01-23T19:17:52Z</dcterms:created>
  <dcterms:modified xsi:type="dcterms:W3CDTF">2020-01-23T19:27:14Z</dcterms:modified>
</cp:coreProperties>
</file>