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1" r:id="rId5"/>
    <p:sldId id="272" r:id="rId6"/>
    <p:sldId id="257" r:id="rId7"/>
    <p:sldId id="258" r:id="rId8"/>
    <p:sldId id="259" r:id="rId9"/>
    <p:sldId id="267" r:id="rId10"/>
    <p:sldId id="268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92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238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528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373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815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39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608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238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633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3051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416A291-F618-4D26-ADCA-1131F5706C5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831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636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416A291-F618-4D26-ADCA-1131F5706C5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19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TÜRKİYE SİYASAL HAYATI VE KURUMLARI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10. Hafta: 1970’lı Yıllar -I</a:t>
            </a:r>
          </a:p>
        </p:txBody>
      </p:sp>
    </p:spTree>
    <p:extLst>
      <p:ext uri="{BB962C8B-B14F-4D97-AF65-F5344CB8AC3E}">
        <p14:creationId xmlns:p14="http://schemas.microsoft.com/office/powerpoint/2010/main" val="1322618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Siyasal gelişmeler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45734"/>
            <a:ext cx="4515580" cy="4023360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1970’li yıllar, solun her </a:t>
            </a:r>
            <a:r>
              <a:rPr lang="tr-TR" dirty="0" err="1"/>
              <a:t>türlüsüne</a:t>
            </a:r>
            <a:r>
              <a:rPr lang="tr-TR" dirty="0"/>
              <a:t> karşı milliyetçilik bayrağı altında birleşmiş siyasal ittifaklara sahne oldu ve bu ittifaklar </a:t>
            </a:r>
            <a:r>
              <a:rPr lang="tr-TR" dirty="0" err="1"/>
              <a:t>hükûmet</a:t>
            </a:r>
            <a:r>
              <a:rPr lang="tr-TR" dirty="0"/>
              <a:t> kuruluşlarına da yansıdı. Kurulan </a:t>
            </a:r>
            <a:r>
              <a:rPr lang="tr-TR" dirty="0" err="1"/>
              <a:t>hükûmetlere</a:t>
            </a:r>
            <a:r>
              <a:rPr lang="tr-TR" dirty="0"/>
              <a:t> kuruluş amaçlarına uygun olarak Milliyetçi Cephe (MC) </a:t>
            </a:r>
            <a:r>
              <a:rPr lang="tr-TR" dirty="0" err="1"/>
              <a:t>hükûmeti</a:t>
            </a:r>
            <a:r>
              <a:rPr lang="tr-TR" dirty="0"/>
              <a:t> denildi. İlk MC, 1 Nisan 1975’te kuruldu ve başbakan dâhil 30 </a:t>
            </a:r>
            <a:r>
              <a:rPr lang="tr-TR" dirty="0" err="1"/>
              <a:t>üyeden</a:t>
            </a:r>
            <a:r>
              <a:rPr lang="tr-TR" dirty="0"/>
              <a:t> oluşuyordu. AP 16, MSP 8, CGP 4 ve MHP de 2 </a:t>
            </a:r>
            <a:r>
              <a:rPr lang="tr-TR" dirty="0" err="1"/>
              <a:t>üyeyle</a:t>
            </a:r>
            <a:r>
              <a:rPr lang="tr-TR" dirty="0"/>
              <a:t> temsil ediliyordu. MC </a:t>
            </a:r>
            <a:r>
              <a:rPr lang="tr-TR" dirty="0" err="1"/>
              <a:t>hükûmetlerini</a:t>
            </a:r>
            <a:r>
              <a:rPr lang="tr-TR" dirty="0"/>
              <a:t> oluşturan partilerin taraftarları sık sık CHP mitinglerine saldırılıyorlardı. Saldırılardan ilki Bolu’nun Gerede ilçesinde 21 Haziran’da gerçekleşti. İçinde </a:t>
            </a:r>
            <a:r>
              <a:rPr lang="tr-TR" dirty="0" err="1"/>
              <a:t>Bülent</a:t>
            </a:r>
            <a:r>
              <a:rPr lang="tr-TR" dirty="0"/>
              <a:t> Ecevit’in de bulunduğu CHP </a:t>
            </a:r>
            <a:r>
              <a:rPr lang="tr-TR" dirty="0" err="1"/>
              <a:t>otobüsu</a:t>
            </a:r>
            <a:r>
              <a:rPr lang="tr-TR" dirty="0"/>
              <a:t>̈ ilçeye girişinde taş yağmuruna tutuldu; 2 kişi tabancayla, 40 kişi de taş, sopa ve demir çubuklarla yaralandı.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7BD8F9D-9A7F-3A49-B22F-63D2E5F6C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895" y="1845734"/>
            <a:ext cx="5780078" cy="342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44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E32F7F-C2C0-2842-902B-556BC59C9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Ekonomik ve toplumsal koşullar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736A70C-3FCB-E843-AB71-CD8860C6E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Döneme damgasını vuran </a:t>
            </a:r>
            <a:r>
              <a:rPr lang="tr-TR" dirty="0" err="1"/>
              <a:t>dünya</a:t>
            </a:r>
            <a:r>
              <a:rPr lang="tr-TR" dirty="0"/>
              <a:t> krizi; ithal</a:t>
            </a:r>
          </a:p>
          <a:p>
            <a:r>
              <a:rPr lang="tr-TR" dirty="0" err="1"/>
              <a:t>ikameciliğe</a:t>
            </a:r>
            <a:r>
              <a:rPr lang="tr-TR" dirty="0"/>
              <a:t> dayanan, planlama, kalkınma ve refah devleti anlayışına uygun sermaye birikim</a:t>
            </a:r>
          </a:p>
          <a:p>
            <a:r>
              <a:rPr lang="tr-TR" dirty="0"/>
              <a:t>modelinin tıkandığını gösteriyordu. </a:t>
            </a:r>
            <a:r>
              <a:rPr lang="tr-TR" dirty="0" err="1"/>
              <a:t>Türkiye</a:t>
            </a:r>
            <a:r>
              <a:rPr lang="tr-TR" dirty="0"/>
              <a:t> de ithal ikameci iktisadi politikaların sorunları</a:t>
            </a:r>
          </a:p>
          <a:p>
            <a:r>
              <a:rPr lang="tr-TR" dirty="0"/>
              <a:t>ile </a:t>
            </a:r>
            <a:r>
              <a:rPr lang="tr-TR" dirty="0" err="1"/>
              <a:t>yüzleşiyor</a:t>
            </a:r>
            <a:r>
              <a:rPr lang="tr-TR" dirty="0"/>
              <a:t>, 1970’li yılların sonuna doğru iktisadi krizi daha doğrudan yaşamaya başlıyordu.</a:t>
            </a:r>
          </a:p>
        </p:txBody>
      </p:sp>
    </p:spTree>
    <p:extLst>
      <p:ext uri="{BB962C8B-B14F-4D97-AF65-F5344CB8AC3E}">
        <p14:creationId xmlns:p14="http://schemas.microsoft.com/office/powerpoint/2010/main" val="637275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BB74CD-2DB5-D642-AE20-D4C95BEF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Ekonomik ve toplumsal koşullar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B934344-639E-9C46-A44E-3C445A4FB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Tıkanan sermaye birikimi rejimine eşlik eden siyasal kriz, yani toplumsal </a:t>
            </a:r>
            <a:r>
              <a:rPr lang="tr-TR" dirty="0" err="1"/>
              <a:t>sınıfl</a:t>
            </a:r>
            <a:r>
              <a:rPr lang="tr-TR" dirty="0"/>
              <a:t> arın siyasal</a:t>
            </a:r>
          </a:p>
          <a:p>
            <a:r>
              <a:rPr lang="tr-TR" dirty="0"/>
              <a:t>partilerle bağının kopması ve kendilerini temsil edecek </a:t>
            </a:r>
            <a:r>
              <a:rPr lang="tr-TR" dirty="0" err="1"/>
              <a:t>hükûmetlerin</a:t>
            </a:r>
            <a:r>
              <a:rPr lang="tr-TR" dirty="0"/>
              <a:t> ortaya çıkamamasının</a:t>
            </a:r>
          </a:p>
          <a:p>
            <a:r>
              <a:rPr lang="tr-TR" dirty="0" err="1"/>
              <a:t>yaratt</a:t>
            </a:r>
            <a:r>
              <a:rPr lang="tr-TR" dirty="0"/>
              <a:t> </a:t>
            </a:r>
            <a:r>
              <a:rPr lang="tr-TR" dirty="0" err="1"/>
              <a:t>ığı</a:t>
            </a:r>
            <a:r>
              <a:rPr lang="tr-TR" dirty="0"/>
              <a:t> temsil krizi, </a:t>
            </a:r>
            <a:r>
              <a:rPr lang="tr-TR" dirty="0" err="1"/>
              <a:t>tüm</a:t>
            </a:r>
            <a:r>
              <a:rPr lang="tr-TR" dirty="0"/>
              <a:t> alanlarda yeniden yapılanmayla aşılabilecek yapısal bir krizinin</a:t>
            </a:r>
          </a:p>
          <a:p>
            <a:r>
              <a:rPr lang="tr-TR" dirty="0"/>
              <a:t>varlığına işaret ediyordu. Dönemde siyasi ideolojilerin çeşitlenmesi ve keskinleşmesi,</a:t>
            </a:r>
          </a:p>
          <a:p>
            <a:r>
              <a:rPr lang="tr-TR" dirty="0"/>
              <a:t>toplumsal </a:t>
            </a:r>
            <a:r>
              <a:rPr lang="tr-TR" dirty="0" err="1"/>
              <a:t>sınıfl</a:t>
            </a:r>
            <a:r>
              <a:rPr lang="tr-TR" dirty="0"/>
              <a:t> arın bu iktisadi, siyasal, ideolojik krizi deneyimlemelerinin ve bu krizle başa</a:t>
            </a:r>
          </a:p>
          <a:p>
            <a:r>
              <a:rPr lang="tr-TR" dirty="0"/>
              <a:t>çıkmak için farklı </a:t>
            </a:r>
            <a:r>
              <a:rPr lang="tr-TR" dirty="0" err="1"/>
              <a:t>düzeylerde</a:t>
            </a:r>
            <a:r>
              <a:rPr lang="tr-TR" dirty="0"/>
              <a:t> verdikleri </a:t>
            </a:r>
            <a:r>
              <a:rPr lang="tr-TR" dirty="0" err="1"/>
              <a:t>mücadelenin</a:t>
            </a:r>
            <a:r>
              <a:rPr lang="tr-TR" dirty="0"/>
              <a:t> bir yansımasıydı.</a:t>
            </a:r>
          </a:p>
        </p:txBody>
      </p:sp>
    </p:spTree>
    <p:extLst>
      <p:ext uri="{BB962C8B-B14F-4D97-AF65-F5344CB8AC3E}">
        <p14:creationId xmlns:p14="http://schemas.microsoft.com/office/powerpoint/2010/main" val="3526956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4CE646-BE60-E542-9EF6-7527F11F5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Ekonomik ve toplumsal koşullar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345D17D-3EC6-614C-90EF-C4C0EF2AD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Türkiye</a:t>
            </a:r>
            <a:r>
              <a:rPr lang="tr-TR" dirty="0"/>
              <a:t> 1950’lerin sonlarından itibaren, tarım ve ticaret sermayesi birikimine dayalı bir modelden,</a:t>
            </a:r>
          </a:p>
          <a:p>
            <a:r>
              <a:rPr lang="tr-TR" dirty="0"/>
              <a:t>ağırlıkla iç pazara yönelik sanayi sermayesi birikimine dayanan bir modele geçme</a:t>
            </a:r>
          </a:p>
          <a:p>
            <a:r>
              <a:rPr lang="tr-TR" dirty="0" err="1"/>
              <a:t>sürecine</a:t>
            </a:r>
            <a:r>
              <a:rPr lang="tr-TR" dirty="0"/>
              <a:t> girmişti. Teknolojinin, yatırım mallarının ve girdilerin ithal edildiği, dayanıklı </a:t>
            </a:r>
            <a:r>
              <a:rPr lang="tr-TR" dirty="0" err="1"/>
              <a:t>tüketim</a:t>
            </a:r>
            <a:endParaRPr lang="tr-TR" dirty="0"/>
          </a:p>
          <a:p>
            <a:r>
              <a:rPr lang="tr-TR" dirty="0"/>
              <a:t>mallarının </a:t>
            </a:r>
            <a:r>
              <a:rPr lang="tr-TR" dirty="0" err="1"/>
              <a:t>ülke</a:t>
            </a:r>
            <a:r>
              <a:rPr lang="tr-TR" dirty="0"/>
              <a:t> içinde </a:t>
            </a:r>
            <a:r>
              <a:rPr lang="tr-TR" dirty="0" err="1"/>
              <a:t>üretildiği</a:t>
            </a:r>
            <a:r>
              <a:rPr lang="tr-TR" dirty="0"/>
              <a:t> tipik ithal </a:t>
            </a:r>
            <a:r>
              <a:rPr lang="tr-TR" dirty="0" err="1"/>
              <a:t>ikameciliğe</a:t>
            </a:r>
            <a:r>
              <a:rPr lang="tr-TR" dirty="0"/>
              <a:t> geçiş gerçekleşmişti. Ancak bu</a:t>
            </a:r>
          </a:p>
          <a:p>
            <a:r>
              <a:rPr lang="tr-TR" dirty="0"/>
              <a:t>model 1970’lerin sonlarında kendi yapısal sınırlarına ulaşacaktı.</a:t>
            </a:r>
          </a:p>
        </p:txBody>
      </p:sp>
    </p:spTree>
    <p:extLst>
      <p:ext uri="{BB962C8B-B14F-4D97-AF65-F5344CB8AC3E}">
        <p14:creationId xmlns:p14="http://schemas.microsoft.com/office/powerpoint/2010/main" val="464455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8C680E-9404-D94F-97C0-EB68F6916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Siyasal gelişmeler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4B3FF3F-2EC7-1246-94EC-8EA1BCFC4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1970’lerde, CHP’nin söylemindeki ‘ortanın solu’ kavramı yerini ‘ demokratik </a:t>
            </a:r>
            <a:r>
              <a:rPr lang="tr-TR" dirty="0" err="1"/>
              <a:t>sol’a</a:t>
            </a:r>
            <a:r>
              <a:rPr lang="tr-TR" dirty="0"/>
              <a:t> bırakıyordu.</a:t>
            </a:r>
          </a:p>
          <a:p>
            <a:r>
              <a:rPr lang="tr-TR" dirty="0"/>
              <a:t>Bu kavramın sosyalizm, </a:t>
            </a:r>
            <a:r>
              <a:rPr lang="tr-TR" dirty="0" err="1"/>
              <a:t>komünizm</a:t>
            </a:r>
            <a:r>
              <a:rPr lang="tr-TR" dirty="0"/>
              <a:t>, sosyal demokrasi gibi Marksizm kökenli kavramlarla</a:t>
            </a:r>
          </a:p>
          <a:p>
            <a:r>
              <a:rPr lang="tr-TR" dirty="0"/>
              <a:t>sınırlarının çizilmesi, farklılığın tanımlanması talebi, hem CHP içinden hem de dışarıdan</a:t>
            </a:r>
          </a:p>
          <a:p>
            <a:r>
              <a:rPr lang="tr-TR" dirty="0"/>
              <a:t>dile getiriliyordu. Demokratik solun ve onunla birlikte kullanılmaya başlayan sosyal demokrat</a:t>
            </a:r>
          </a:p>
          <a:p>
            <a:r>
              <a:rPr lang="tr-TR" dirty="0"/>
              <a:t>kimliklerin “</a:t>
            </a:r>
            <a:r>
              <a:rPr lang="tr-TR" dirty="0" err="1"/>
              <a:t>özgün</a:t>
            </a:r>
            <a:r>
              <a:rPr lang="tr-TR" dirty="0"/>
              <a:t>”, “yerli”, “milli” ve “gayri-Marksist” niteliklerine vurgu yapılıyordu.</a:t>
            </a:r>
          </a:p>
          <a:p>
            <a:r>
              <a:rPr lang="tr-TR" dirty="0"/>
              <a:t>Örneğin Ecevit, 2. Demokratik Sol </a:t>
            </a:r>
            <a:r>
              <a:rPr lang="tr-TR" dirty="0" err="1"/>
              <a:t>Düşünce</a:t>
            </a:r>
            <a:r>
              <a:rPr lang="tr-TR" dirty="0"/>
              <a:t> Forumu’nda demokratik solun bilimsel soldan</a:t>
            </a:r>
          </a:p>
          <a:p>
            <a:r>
              <a:rPr lang="tr-TR" dirty="0"/>
              <a:t>farklı olarak </a:t>
            </a:r>
            <a:r>
              <a:rPr lang="tr-TR" dirty="0" err="1"/>
              <a:t>köylüye</a:t>
            </a:r>
            <a:r>
              <a:rPr lang="tr-TR" dirty="0"/>
              <a:t> önem verdiğini, sosyalist hareketlerin </a:t>
            </a:r>
            <a:r>
              <a:rPr lang="tr-TR" dirty="0" err="1"/>
              <a:t>Türkiye</a:t>
            </a:r>
            <a:r>
              <a:rPr lang="tr-TR" dirty="0"/>
              <a:t> koşullarını dikkate almadığını,</a:t>
            </a:r>
          </a:p>
          <a:p>
            <a:r>
              <a:rPr lang="tr-TR" dirty="0"/>
              <a:t>ayaklarını yere basmadığını ileri </a:t>
            </a:r>
            <a:r>
              <a:rPr lang="tr-TR" dirty="0" err="1"/>
              <a:t>sürüyordu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6621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Siyasal gelişmeler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1973 sonrası AP çizgisindeki önemli bir değişiklik </a:t>
            </a:r>
            <a:r>
              <a:rPr lang="tr-TR" dirty="0" err="1"/>
              <a:t>komünizm</a:t>
            </a:r>
            <a:r>
              <a:rPr lang="tr-TR" dirty="0"/>
              <a:t> karşıtlığının önceki dönemlerde</a:t>
            </a:r>
          </a:p>
          <a:p>
            <a:r>
              <a:rPr lang="tr-TR" dirty="0"/>
              <a:t>olmadığı kadar ön plana çıkması idi: MSP ve MHP’ye yönelen </a:t>
            </a:r>
            <a:r>
              <a:rPr lang="tr-TR" dirty="0" err="1"/>
              <a:t>küçük</a:t>
            </a:r>
            <a:r>
              <a:rPr lang="tr-TR" dirty="0"/>
              <a:t> </a:t>
            </a:r>
            <a:r>
              <a:rPr lang="tr-TR" dirty="0" err="1"/>
              <a:t>üretici</a:t>
            </a:r>
            <a:r>
              <a:rPr lang="tr-TR" dirty="0"/>
              <a:t> esnaf ve</a:t>
            </a:r>
          </a:p>
          <a:p>
            <a:r>
              <a:rPr lang="tr-TR" dirty="0"/>
              <a:t>zanaatkârları kazanmak için “dine, millete ve onun değerlerine karşı olan </a:t>
            </a:r>
            <a:r>
              <a:rPr lang="tr-TR" dirty="0" err="1"/>
              <a:t>komünizmin</a:t>
            </a:r>
            <a:r>
              <a:rPr lang="tr-TR" dirty="0"/>
              <a:t> ancak</a:t>
            </a:r>
          </a:p>
          <a:p>
            <a:r>
              <a:rPr lang="tr-TR" dirty="0"/>
              <a:t>AP etrafında </a:t>
            </a:r>
            <a:r>
              <a:rPr lang="tr-TR" dirty="0" err="1"/>
              <a:t>bütünleşilirse</a:t>
            </a:r>
            <a:r>
              <a:rPr lang="tr-TR" dirty="0"/>
              <a:t> tehdit olmaktan çıkacağı” teması işleniyordu. </a:t>
            </a:r>
            <a:r>
              <a:rPr lang="tr-TR" dirty="0" err="1"/>
              <a:t>Komünizm</a:t>
            </a:r>
            <a:endParaRPr lang="tr-TR" dirty="0"/>
          </a:p>
          <a:p>
            <a:r>
              <a:rPr lang="tr-TR" dirty="0"/>
              <a:t>aleyhtarlığı sadece asker-sivil </a:t>
            </a:r>
            <a:r>
              <a:rPr lang="tr-TR" dirty="0" err="1"/>
              <a:t>bürokrasi</a:t>
            </a:r>
            <a:r>
              <a:rPr lang="tr-TR" dirty="0"/>
              <a:t> ve parti arasında yakınlık kurulmasında bir rol </a:t>
            </a:r>
            <a:r>
              <a:rPr lang="tr-TR" dirty="0" err="1"/>
              <a:t>üstlenmiyor</a:t>
            </a:r>
            <a:r>
              <a:rPr lang="tr-TR" dirty="0"/>
              <a:t>,</a:t>
            </a:r>
          </a:p>
          <a:p>
            <a:r>
              <a:rPr lang="tr-TR" dirty="0"/>
              <a:t>aynı zamanda Milliyetçi Cephe </a:t>
            </a:r>
            <a:r>
              <a:rPr lang="tr-TR" dirty="0" err="1"/>
              <a:t>hükûmetlerinin</a:t>
            </a:r>
            <a:r>
              <a:rPr lang="tr-TR" dirty="0"/>
              <a:t> gerisindeki “milliyetçi” partileri</a:t>
            </a:r>
          </a:p>
          <a:p>
            <a:r>
              <a:rPr lang="tr-TR" dirty="0"/>
              <a:t>bir araya getirme amacına da dayanak oluşturuyordu.</a:t>
            </a:r>
          </a:p>
          <a:p>
            <a:pPr lvl="1"/>
            <a:endParaRPr lang="tr-TR" dirty="0"/>
          </a:p>
          <a:p>
            <a:pPr lvl="1"/>
            <a:endParaRPr lang="tr-TR" dirty="0"/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5498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Siyasal gelişmeler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MSP özel </a:t>
            </a:r>
            <a:r>
              <a:rPr lang="tr-TR" dirty="0" err="1"/>
              <a:t>mülkiyeti</a:t>
            </a:r>
            <a:r>
              <a:rPr lang="tr-TR" dirty="0"/>
              <a:t> reddetmeden alternatif kalkınma yolu öneriyor, </a:t>
            </a:r>
            <a:r>
              <a:rPr lang="tr-TR" dirty="0" err="1"/>
              <a:t>İslamı</a:t>
            </a:r>
            <a:r>
              <a:rPr lang="tr-TR" dirty="0"/>
              <a:t> ya da ahlakı,</a:t>
            </a:r>
          </a:p>
          <a:p>
            <a:r>
              <a:rPr lang="tr-TR" dirty="0"/>
              <a:t>hızlı sanayileşmenin </a:t>
            </a:r>
            <a:r>
              <a:rPr lang="tr-TR" dirty="0" err="1"/>
              <a:t>yükünu</a:t>
            </a:r>
            <a:r>
              <a:rPr lang="tr-TR" dirty="0"/>
              <a:t>̈ </a:t>
            </a:r>
            <a:r>
              <a:rPr lang="tr-TR" dirty="0" err="1"/>
              <a:t>hafifl</a:t>
            </a:r>
            <a:r>
              <a:rPr lang="tr-TR" dirty="0"/>
              <a:t> </a:t>
            </a:r>
            <a:r>
              <a:rPr lang="tr-TR" dirty="0" err="1"/>
              <a:t>etecek</a:t>
            </a:r>
            <a:r>
              <a:rPr lang="tr-TR" dirty="0"/>
              <a:t> bir panzehir olarak sunuyordu. Din kardeşliği ve</a:t>
            </a:r>
          </a:p>
          <a:p>
            <a:r>
              <a:rPr lang="tr-TR" dirty="0"/>
              <a:t>yardımlaşma sanayi toplumunun </a:t>
            </a:r>
            <a:r>
              <a:rPr lang="tr-TR" dirty="0" err="1"/>
              <a:t>atomize</a:t>
            </a:r>
            <a:r>
              <a:rPr lang="tr-TR" dirty="0"/>
              <a:t> karakterin ortadan kaldırmanın yolu olarak </a:t>
            </a:r>
            <a:r>
              <a:rPr lang="tr-TR" dirty="0" err="1"/>
              <a:t>görülüyordu</a:t>
            </a:r>
            <a:r>
              <a:rPr lang="tr-TR" dirty="0"/>
              <a:t>.</a:t>
            </a:r>
          </a:p>
          <a:p>
            <a:r>
              <a:rPr lang="tr-TR" dirty="0" err="1"/>
              <a:t>MSP’nin</a:t>
            </a:r>
            <a:r>
              <a:rPr lang="tr-TR" dirty="0"/>
              <a:t> kitle desteği ardında kapitalist modernleşmenin ekonomik ve </a:t>
            </a:r>
            <a:r>
              <a:rPr lang="tr-TR" dirty="0" err="1"/>
              <a:t>kültürel</a:t>
            </a:r>
            <a:endParaRPr lang="tr-TR" dirty="0"/>
          </a:p>
          <a:p>
            <a:r>
              <a:rPr lang="tr-TR" dirty="0"/>
              <a:t>sonuçlarının eleştirisi </a:t>
            </a:r>
            <a:r>
              <a:rPr lang="tr-TR" dirty="0" err="1"/>
              <a:t>üzerine</a:t>
            </a:r>
            <a:r>
              <a:rPr lang="tr-TR" dirty="0"/>
              <a:t> kurulan İslami söylemin </a:t>
            </a:r>
            <a:r>
              <a:rPr lang="tr-TR" dirty="0" err="1"/>
              <a:t>popüler</a:t>
            </a:r>
            <a:r>
              <a:rPr lang="tr-TR" dirty="0"/>
              <a:t> hale gelmesi vardı. AP tabanından</a:t>
            </a:r>
          </a:p>
          <a:p>
            <a:r>
              <a:rPr lang="tr-TR" dirty="0"/>
              <a:t>oy alıyordu; Orta ve Doğu Anadolu coğrafyasından da destek alıyordu.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41777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Siyasal gelişmeler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MHP’nin siyaset sahnesinde etkin bir rol oynaması, 1975’te Birinci </a:t>
            </a:r>
            <a:r>
              <a:rPr lang="tr-TR" dirty="0" err="1"/>
              <a:t>MC’nin</a:t>
            </a:r>
            <a:r>
              <a:rPr lang="tr-TR" dirty="0"/>
              <a:t> kurulmasıyla</a:t>
            </a:r>
          </a:p>
          <a:p>
            <a:r>
              <a:rPr lang="tr-TR" dirty="0"/>
              <a:t>başlamıştır. MHP, 1973 seçimleri sonrası </a:t>
            </a:r>
            <a:r>
              <a:rPr lang="tr-TR" dirty="0" err="1"/>
              <a:t>MSP’nin</a:t>
            </a:r>
            <a:r>
              <a:rPr lang="tr-TR" dirty="0"/>
              <a:t> siyasal hegemonyasına ortak bir aktör</a:t>
            </a:r>
          </a:p>
          <a:p>
            <a:r>
              <a:rPr lang="tr-TR" dirty="0"/>
              <a:t>olarak ortaya çıkmıştı. Asıl </a:t>
            </a:r>
            <a:r>
              <a:rPr lang="tr-TR" dirty="0" err="1"/>
              <a:t>büyük</a:t>
            </a:r>
            <a:r>
              <a:rPr lang="tr-TR" dirty="0"/>
              <a:t> atılımını ise 1977 seçimlerinde yapmış; oyunu artırmış</a:t>
            </a:r>
          </a:p>
          <a:p>
            <a:r>
              <a:rPr lang="tr-TR" dirty="0"/>
              <a:t>ve 16 milletvekilliği kazanmıştı.</a:t>
            </a:r>
          </a:p>
        </p:txBody>
      </p:sp>
    </p:spTree>
    <p:extLst>
      <p:ext uri="{BB962C8B-B14F-4D97-AF65-F5344CB8AC3E}">
        <p14:creationId xmlns:p14="http://schemas.microsoft.com/office/powerpoint/2010/main" val="275311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Siyasal gelişmeler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Turhan Feyzioğlu liderliğindeki </a:t>
            </a:r>
            <a:r>
              <a:rPr lang="tr-TR" dirty="0" err="1"/>
              <a:t>CGP’yi</a:t>
            </a:r>
            <a:r>
              <a:rPr lang="tr-TR" dirty="0"/>
              <a:t>, tutucu bir Kemalizm yorumuna sahip olması ve sola karşı olumsuz tutumu tanımlayabilir. Bu </a:t>
            </a:r>
            <a:r>
              <a:rPr lang="tr-TR" dirty="0" err="1"/>
              <a:t>yüzden</a:t>
            </a:r>
            <a:r>
              <a:rPr lang="tr-TR" dirty="0"/>
              <a:t> sağ partiler içerisinde yer alabilmişti. 1973’te </a:t>
            </a:r>
            <a:r>
              <a:rPr lang="tr-TR" dirty="0" err="1"/>
              <a:t>yüzde</a:t>
            </a:r>
            <a:endParaRPr lang="tr-TR" dirty="0"/>
          </a:p>
          <a:p>
            <a:r>
              <a:rPr lang="tr-TR" dirty="0"/>
              <a:t>5,3 oy oranıyla 13, 1977’de </a:t>
            </a:r>
            <a:r>
              <a:rPr lang="tr-TR" dirty="0" err="1"/>
              <a:t>yüzde</a:t>
            </a:r>
            <a:r>
              <a:rPr lang="tr-TR" dirty="0"/>
              <a:t> 1, 9 oy oranı ile yalnızca 3 sandalye sahibiydi. Oy oranının,</a:t>
            </a:r>
          </a:p>
          <a:p>
            <a:r>
              <a:rPr lang="tr-TR" dirty="0"/>
              <a:t>milletvekili sayısının azlığına rağmen Birinci MC içinde yer almıştı.</a:t>
            </a:r>
          </a:p>
        </p:txBody>
      </p:sp>
    </p:spTree>
    <p:extLst>
      <p:ext uri="{BB962C8B-B14F-4D97-AF65-F5344CB8AC3E}">
        <p14:creationId xmlns:p14="http://schemas.microsoft.com/office/powerpoint/2010/main" val="4001157419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1445</TotalTime>
  <Words>801</Words>
  <Application>Microsoft Macintosh PowerPoint</Application>
  <PresentationFormat>Geniş ekran</PresentationFormat>
  <Paragraphs>56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Geçmişe bakış</vt:lpstr>
      <vt:lpstr>TÜRKİYE SİYASAL HAYATI VE KURUMLARI</vt:lpstr>
      <vt:lpstr>Ekonomik ve toplumsal koşullar</vt:lpstr>
      <vt:lpstr>Ekonomik ve toplumsal koşullar</vt:lpstr>
      <vt:lpstr>Ekonomik ve toplumsal koşullar</vt:lpstr>
      <vt:lpstr>Siyasal gelişmeler</vt:lpstr>
      <vt:lpstr>Siyasal gelişmeler</vt:lpstr>
      <vt:lpstr>Siyasal gelişmeler</vt:lpstr>
      <vt:lpstr>Siyasal gelişmeler</vt:lpstr>
      <vt:lpstr>Siyasal gelişmeler</vt:lpstr>
      <vt:lpstr>Siyasal gelişmeler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Siyaset Bilimi I</dc:title>
  <dc:creator>EZGIKAYA</dc:creator>
  <cp:lastModifiedBy>Microsoft Office User</cp:lastModifiedBy>
  <cp:revision>61</cp:revision>
  <dcterms:created xsi:type="dcterms:W3CDTF">2018-02-12T08:58:47Z</dcterms:created>
  <dcterms:modified xsi:type="dcterms:W3CDTF">2021-06-08T21:06:01Z</dcterms:modified>
</cp:coreProperties>
</file>