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3"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816" y="24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D9F75050-0E15-4C5B-92B0-66D068882F1F}" type="datetimeFigureOut">
              <a:rPr lang="tr-TR" smtClean="0"/>
              <a:pPr/>
              <a:t>17.05.2018</a:t>
            </a:fld>
            <a:endParaRPr lang="tr-TR"/>
          </a:p>
        </p:txBody>
      </p:sp>
      <p:sp>
        <p:nvSpPr>
          <p:cNvPr id="16" name="15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17.05.2018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17.05.2018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D9F75050-0E15-4C5B-92B0-66D068882F1F}" type="datetimeFigureOut">
              <a:rPr lang="tr-TR" smtClean="0"/>
              <a:pPr/>
              <a:t>17.05.2018</a:t>
            </a:fld>
            <a:endParaRPr lang="tr-TR"/>
          </a:p>
        </p:txBody>
      </p:sp>
      <p:sp>
        <p:nvSpPr>
          <p:cNvPr id="15" name="14 Slayt Numarası Yer Tutucusu"/>
          <p:cNvSpPr>
            <a:spLocks noGrp="1"/>
          </p:cNvSpPr>
          <p:nvPr>
            <p:ph type="sldNum" sz="quarter" idx="15"/>
          </p:nvPr>
        </p:nvSpPr>
        <p:spPr/>
        <p:txBody>
          <a:bodyPr/>
          <a:lstStyle>
            <a:lvl1pPr algn="ctr">
              <a:defRPr/>
            </a:lvl1pPr>
          </a:lstStyle>
          <a:p>
            <a:fld id="{B1DEFA8C-F947-479F-BE07-76B6B3F80BF1}"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D9F75050-0E15-4C5B-92B0-66D068882F1F}" type="datetimeFigureOut">
              <a:rPr lang="tr-TR" smtClean="0"/>
              <a:pPr/>
              <a:t>17.05.2018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D9F75050-0E15-4C5B-92B0-66D068882F1F}" type="datetimeFigureOut">
              <a:rPr lang="tr-TR" smtClean="0"/>
              <a:pPr/>
              <a:t>17.05.2018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17.05.2018</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17.05.2018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17.05.2018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D9F75050-0E15-4C5B-92B0-66D068882F1F}" type="datetimeFigureOut">
              <a:rPr lang="tr-TR" smtClean="0"/>
              <a:pPr/>
              <a:t>17.05.2018</a:t>
            </a:fld>
            <a:endParaRPr lang="tr-TR"/>
          </a:p>
        </p:txBody>
      </p:sp>
      <p:sp>
        <p:nvSpPr>
          <p:cNvPr id="9" name="8 Slayt Numarası Yer Tutucusu"/>
          <p:cNvSpPr>
            <a:spLocks noGrp="1"/>
          </p:cNvSpPr>
          <p:nvPr>
            <p:ph type="sldNum" sz="quarter" idx="15"/>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D9F75050-0E15-4C5B-92B0-66D068882F1F}" type="datetimeFigureOut">
              <a:rPr lang="tr-TR" smtClean="0"/>
              <a:pPr/>
              <a:t>17.05.2018</a:t>
            </a:fld>
            <a:endParaRPr lang="tr-TR"/>
          </a:p>
        </p:txBody>
      </p:sp>
      <p:sp>
        <p:nvSpPr>
          <p:cNvPr id="9" name="8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9F75050-0E15-4C5B-92B0-66D068882F1F}" type="datetimeFigureOut">
              <a:rPr lang="tr-TR" smtClean="0"/>
              <a:pPr/>
              <a:t>17.05.2018</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DEFA8C-F947-479F-BE07-76B6B3F80BF1}"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en-GB" dirty="0" smtClean="0"/>
              <a:t>Dr. </a:t>
            </a:r>
            <a:r>
              <a:rPr lang="en-GB" dirty="0" err="1" smtClean="0"/>
              <a:t>Boran</a:t>
            </a:r>
            <a:r>
              <a:rPr lang="en-GB" dirty="0" smtClean="0"/>
              <a:t> A. </a:t>
            </a:r>
            <a:r>
              <a:rPr lang="en-GB" dirty="0" err="1" smtClean="0"/>
              <a:t>Mercan</a:t>
            </a:r>
            <a:endParaRPr lang="en-GB" dirty="0"/>
          </a:p>
        </p:txBody>
      </p:sp>
      <p:sp>
        <p:nvSpPr>
          <p:cNvPr id="2" name="1 Başlık"/>
          <p:cNvSpPr>
            <a:spLocks noGrp="1"/>
          </p:cNvSpPr>
          <p:nvPr>
            <p:ph type="ctrTitle"/>
          </p:nvPr>
        </p:nvSpPr>
        <p:spPr/>
        <p:txBody>
          <a:bodyPr/>
          <a:lstStyle/>
          <a:p>
            <a:r>
              <a:rPr lang="en-GB" dirty="0" smtClean="0"/>
              <a:t>Theories of Crime, Deviance and Social Control</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en-GB" dirty="0" smtClean="0"/>
              <a:t>Crime measurement</a:t>
            </a:r>
          </a:p>
          <a:p>
            <a:r>
              <a:rPr lang="en-GB" dirty="0" smtClean="0"/>
              <a:t>Official statistics</a:t>
            </a:r>
          </a:p>
          <a:p>
            <a:r>
              <a:rPr lang="en-GB" dirty="0" smtClean="0"/>
              <a:t>Criminal statistics</a:t>
            </a:r>
          </a:p>
          <a:p>
            <a:r>
              <a:rPr lang="en-GB" dirty="0" smtClean="0"/>
              <a:t>Sentencing statistics</a:t>
            </a:r>
          </a:p>
          <a:p>
            <a:r>
              <a:rPr lang="en-GB" dirty="0" smtClean="0"/>
              <a:t>Prison statistics</a:t>
            </a:r>
          </a:p>
          <a:p>
            <a:r>
              <a:rPr lang="en-GB" dirty="0" smtClean="0"/>
              <a:t>Victim surveys</a:t>
            </a:r>
          </a:p>
          <a:p>
            <a:r>
              <a:rPr lang="en-GB" smtClean="0"/>
              <a:t>Self-report studies</a:t>
            </a:r>
            <a:endParaRPr lang="en-GB" dirty="0" smtClean="0"/>
          </a:p>
          <a:p>
            <a:r>
              <a:rPr lang="en-GB" dirty="0" smtClean="0"/>
              <a:t>Crucial to registering crime stats is whether or not one gets to know whether or not that which is labelled as crime has occurred and then been informed to the police</a:t>
            </a:r>
          </a:p>
          <a:p>
            <a:r>
              <a:rPr lang="en-GB" dirty="0" smtClean="0"/>
              <a:t>Black numbers!</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What is crime?</a:t>
            </a:r>
          </a:p>
          <a:p>
            <a:r>
              <a:rPr lang="en-GB" dirty="0" smtClean="0"/>
              <a:t>How can we make sense of it?</a:t>
            </a:r>
          </a:p>
          <a:p>
            <a:r>
              <a:rPr lang="en-GB" dirty="0" smtClean="0"/>
              <a:t>How can it be measured?</a:t>
            </a:r>
          </a:p>
          <a:p>
            <a:r>
              <a:rPr lang="en-GB" dirty="0" smtClean="0"/>
              <a:t>By what means can it be prevented?</a:t>
            </a:r>
          </a:p>
          <a:p>
            <a:r>
              <a:rPr lang="en-GB" dirty="0" smtClean="0"/>
              <a:t>Agents of crime:</a:t>
            </a:r>
          </a:p>
          <a:p>
            <a:pPr>
              <a:buFontTx/>
              <a:buChar char="-"/>
            </a:pPr>
            <a:r>
              <a:rPr lang="en-GB" dirty="0" smtClean="0"/>
              <a:t>Offender</a:t>
            </a:r>
          </a:p>
          <a:p>
            <a:pPr>
              <a:buFontTx/>
              <a:buChar char="-"/>
            </a:pPr>
            <a:r>
              <a:rPr lang="en-GB" dirty="0" smtClean="0"/>
              <a:t>Victim</a:t>
            </a:r>
          </a:p>
          <a:p>
            <a:pPr>
              <a:buFontTx/>
              <a:buChar char="-"/>
            </a:pPr>
            <a:r>
              <a:rPr lang="en-GB" dirty="0" smtClean="0"/>
              <a:t>Law enforcement agencies</a:t>
            </a:r>
          </a:p>
          <a:p>
            <a:pPr>
              <a:buNone/>
            </a:pPr>
            <a:r>
              <a:rPr lang="en-GB" dirty="0" smtClean="0"/>
              <a:t>What is criminology?</a:t>
            </a:r>
          </a:p>
          <a:p>
            <a:pPr>
              <a:buNone/>
            </a:pPr>
            <a:endParaRPr lang="en-GB" dirty="0" smtClean="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85000" lnSpcReduction="20000"/>
          </a:bodyPr>
          <a:lstStyle/>
          <a:p>
            <a:r>
              <a:rPr lang="en-GB" dirty="0" smtClean="0"/>
              <a:t>    “I take criminology to be a specific genre of discourse and inquiry about crime – a genre that has developed in the modern period and that can be distinguished from other ways of talking and thinking about criminal conduct. Thus, for example, criminology’s claim to be an empirically-grounded, scientific undertaking sets it apart from moral and legal discourses, while its focus upon crime differentiates it from other social scientific genres, such as the sociology of deviance and control, whose objects of study are broader and not defined by the criminal law. Since the middle years of the twentieth century, criminology has also been increasingly marked off from other discourses by the trappings of a distinctive identity, with its own journals, professional associations, professorships, and institutes.” </a:t>
            </a:r>
          </a:p>
          <a:p>
            <a:r>
              <a:rPr lang="en-GB" dirty="0" smtClean="0"/>
              <a:t>(David Garland, Of crime and criminals: The development of criminology in Britain, 2002: 8)</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For Garland, modern criminology is based on the convergence of two separate projects:</a:t>
            </a:r>
          </a:p>
          <a:p>
            <a:r>
              <a:rPr lang="en-GB" i="1" dirty="0" smtClean="0"/>
              <a:t>The ‘governmental project’ – </a:t>
            </a:r>
            <a:r>
              <a:rPr lang="en-GB" dirty="0" smtClean="0"/>
              <a:t>all proceedings of criminal justice and administrative apparatuses including police, prison and crime measurement and preventive strategies</a:t>
            </a:r>
          </a:p>
          <a:p>
            <a:r>
              <a:rPr lang="en-GB" i="1" dirty="0" smtClean="0"/>
              <a:t>The ‘</a:t>
            </a:r>
            <a:r>
              <a:rPr lang="en-GB" i="1" dirty="0" err="1" smtClean="0"/>
              <a:t>Lombrosian</a:t>
            </a:r>
            <a:r>
              <a:rPr lang="en-GB" i="1" dirty="0" smtClean="0"/>
              <a:t> project’ – </a:t>
            </a:r>
            <a:r>
              <a:rPr lang="en-GB" dirty="0" smtClean="0"/>
              <a:t>project which deals with examining anthropomorphic traits ‘criminals’ and ‘non-criminals’ in order to categorise certain types and display various causes of crime</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Criminology is an interdisciplinary subject</a:t>
            </a:r>
          </a:p>
          <a:p>
            <a:r>
              <a:rPr lang="en-GB" dirty="0" smtClean="0"/>
              <a:t>Criminology (Sutherland, 1937) is  </a:t>
            </a:r>
            <a:r>
              <a:rPr lang="en-GB" i="1" dirty="0" smtClean="0"/>
              <a:t>generally</a:t>
            </a:r>
            <a:r>
              <a:rPr lang="en-GB" dirty="0" smtClean="0"/>
              <a:t>:</a:t>
            </a:r>
          </a:p>
          <a:p>
            <a:pPr>
              <a:buFontTx/>
              <a:buChar char="-"/>
            </a:pPr>
            <a:r>
              <a:rPr lang="en-GB" dirty="0" smtClean="0"/>
              <a:t>The study of crime</a:t>
            </a:r>
          </a:p>
          <a:p>
            <a:pPr>
              <a:buFontTx/>
              <a:buChar char="-"/>
            </a:pPr>
            <a:r>
              <a:rPr lang="en-GB" dirty="0" smtClean="0"/>
              <a:t>The study of those who commit crime </a:t>
            </a:r>
          </a:p>
          <a:p>
            <a:pPr>
              <a:buFontTx/>
              <a:buChar char="-"/>
            </a:pPr>
            <a:r>
              <a:rPr lang="en-GB" dirty="0" smtClean="0"/>
              <a:t>The study of the criminal justice and penal systems</a:t>
            </a:r>
          </a:p>
          <a:p>
            <a:pPr>
              <a:buNone/>
            </a:pPr>
            <a:r>
              <a:rPr lang="en-GB" dirty="0" smtClean="0"/>
              <a:t>However, there are many strands according to epistemological, ontological and methodological divisions as well as ideological strands.</a:t>
            </a:r>
          </a:p>
          <a:p>
            <a:pPr>
              <a:buNone/>
            </a:pPr>
            <a:endParaRPr lang="en-GB" dirty="0" smtClean="0"/>
          </a:p>
          <a:p>
            <a:pPr>
              <a:buNone/>
            </a:pPr>
            <a:endParaRPr lang="en-GB" dirty="0" smtClean="0"/>
          </a:p>
          <a:p>
            <a:pPr>
              <a:buFontTx/>
              <a:buChar char="-"/>
            </a:pPr>
            <a:endParaRPr lang="en-GB" dirty="0" smtClean="0"/>
          </a:p>
          <a:p>
            <a:pPr>
              <a:buFontTx/>
              <a:buChar char="-"/>
            </a:pPr>
            <a:endParaRPr lang="en-GB" dirty="0" smtClean="0"/>
          </a:p>
          <a:p>
            <a:pPr>
              <a:buNone/>
            </a:pP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Crime has no ontological reality</a:t>
            </a:r>
          </a:p>
          <a:p>
            <a:r>
              <a:rPr lang="en-GB" dirty="0" smtClean="0"/>
              <a:t>Criminology perpetuates the myth of crime</a:t>
            </a:r>
          </a:p>
          <a:p>
            <a:r>
              <a:rPr lang="en-GB" dirty="0" smtClean="0"/>
              <a:t>Crime consists of many petty events</a:t>
            </a:r>
          </a:p>
          <a:p>
            <a:r>
              <a:rPr lang="en-GB" dirty="0" smtClean="0"/>
              <a:t>Crime excludes many serious harms (</a:t>
            </a:r>
            <a:r>
              <a:rPr lang="en-GB" dirty="0" err="1" smtClean="0"/>
              <a:t>Newburn</a:t>
            </a:r>
            <a:r>
              <a:rPr lang="en-GB" dirty="0" smtClean="0"/>
              <a:t>, 2007:6)</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en-GB" dirty="0" smtClean="0"/>
              <a:t>“Crime is a truly sociological concept. It does not exist as social construct. While there is much agreement, what is regarded as crime varies across time, place and people.”</a:t>
            </a:r>
          </a:p>
          <a:p>
            <a:r>
              <a:rPr lang="en-GB" dirty="0" smtClean="0"/>
              <a:t> “The criminal is also socially constructed, defined as such by the same social processes that define certain acts as crimes and others not.”</a:t>
            </a:r>
          </a:p>
          <a:p>
            <a:r>
              <a:rPr lang="en-GB" dirty="0" smtClean="0"/>
              <a:t>“Crime control and punishment are also shaped by social influences that determine the seriousness of acts defined as criminal, and the priority with which they are to be addressed.”   (</a:t>
            </a:r>
            <a:r>
              <a:rPr lang="en-GB" dirty="0" err="1" smtClean="0"/>
              <a:t>Carrabine</a:t>
            </a:r>
            <a:r>
              <a:rPr lang="en-GB" dirty="0" smtClean="0"/>
              <a:t> et al., 2009:6)</a:t>
            </a:r>
          </a:p>
          <a:p>
            <a:pPr>
              <a:buNone/>
            </a:pPr>
            <a:endParaRPr lang="en-GB" dirty="0"/>
          </a:p>
        </p:txBody>
      </p:sp>
      <p:sp>
        <p:nvSpPr>
          <p:cNvPr id="3" name="2 Başlık"/>
          <p:cNvSpPr>
            <a:spLocks noGrp="1"/>
          </p:cNvSpPr>
          <p:nvPr>
            <p:ph type="title"/>
          </p:nvPr>
        </p:nvSpPr>
        <p:spPr/>
        <p:txBody>
          <a:bodyPr/>
          <a:lstStyle/>
          <a:p>
            <a:pPr algn="ct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lgn="ctr">
              <a:buNone/>
            </a:pPr>
            <a:endParaRPr lang="en-GB" dirty="0" smtClean="0"/>
          </a:p>
          <a:p>
            <a:pPr algn="ctr"/>
            <a:r>
              <a:rPr lang="en-GB" dirty="0" smtClean="0"/>
              <a:t>Crime is a </a:t>
            </a:r>
            <a:r>
              <a:rPr lang="en-GB" smtClean="0"/>
              <a:t>social </a:t>
            </a:r>
            <a:r>
              <a:rPr lang="en-GB" smtClean="0"/>
              <a:t>construction!</a:t>
            </a:r>
            <a:endParaRPr lang="en-GB" dirty="0" smtClean="0"/>
          </a:p>
          <a:p>
            <a:pPr algn="ctr"/>
            <a:endParaRPr lang="en-GB" dirty="0" smtClean="0"/>
          </a:p>
          <a:p>
            <a:pPr algn="ctr"/>
            <a:r>
              <a:rPr lang="en-GB" dirty="0" smtClean="0"/>
              <a:t>There is no simple thing ‘out there’ called crime !</a:t>
            </a:r>
            <a:endParaRPr lang="en-GB" dirty="0"/>
          </a:p>
        </p:txBody>
      </p:sp>
      <p:sp>
        <p:nvSpPr>
          <p:cNvPr id="3" name="2 Başlık"/>
          <p:cNvSpPr>
            <a:spLocks noGrp="1"/>
          </p:cNvSpPr>
          <p:nvPr>
            <p:ph type="title"/>
          </p:nvPr>
        </p:nvSpPr>
        <p:spPr/>
        <p:txBody>
          <a:bodyPr/>
          <a:lstStyle/>
          <a:p>
            <a:endParaRPr lang="en-GB"/>
          </a:p>
        </p:txBody>
      </p:sp>
      <p:sp>
        <p:nvSpPr>
          <p:cNvPr id="4" name="3 Dikdörtgen"/>
          <p:cNvSpPr/>
          <p:nvPr/>
        </p:nvSpPr>
        <p:spPr>
          <a:xfrm>
            <a:off x="827584" y="3573016"/>
            <a:ext cx="6912768" cy="2031325"/>
          </a:xfrm>
          <a:prstGeom prst="rect">
            <a:avLst/>
          </a:prstGeom>
        </p:spPr>
        <p:txBody>
          <a:bodyPr wrap="square">
            <a:spAutoFit/>
          </a:bodyPr>
          <a:lstStyle/>
          <a:p>
            <a:endParaRPr lang="en-GB" dirty="0" smtClean="0"/>
          </a:p>
          <a:p>
            <a:pPr algn="ctr"/>
            <a:r>
              <a:rPr lang="en-GB" dirty="0" smtClean="0"/>
              <a:t>Varies from one time to </a:t>
            </a:r>
            <a:r>
              <a:rPr lang="en-GB" dirty="0" smtClean="0"/>
              <a:t>another</a:t>
            </a:r>
          </a:p>
          <a:p>
            <a:pPr algn="ctr">
              <a:buFontTx/>
              <a:buChar char="-"/>
            </a:pPr>
            <a:endParaRPr lang="en-GB" dirty="0" smtClean="0"/>
          </a:p>
          <a:p>
            <a:pPr algn="ctr"/>
            <a:r>
              <a:rPr lang="en-GB" dirty="0" smtClean="0"/>
              <a:t>From a context to </a:t>
            </a:r>
            <a:r>
              <a:rPr lang="en-GB" dirty="0" smtClean="0"/>
              <a:t>another</a:t>
            </a:r>
          </a:p>
          <a:p>
            <a:pPr algn="ctr">
              <a:buFontTx/>
              <a:buChar char="-"/>
            </a:pPr>
            <a:endParaRPr lang="en-GB" dirty="0" smtClean="0"/>
          </a:p>
          <a:p>
            <a:pPr algn="ctr"/>
            <a:r>
              <a:rPr lang="en-GB" dirty="0" smtClean="0"/>
              <a:t>Changing </a:t>
            </a:r>
            <a:r>
              <a:rPr lang="en-GB" dirty="0" smtClean="0"/>
              <a:t>definitions</a:t>
            </a:r>
          </a:p>
          <a:p>
            <a:pPr algn="ctr">
              <a:buFontTx/>
              <a:buChar char="-"/>
            </a:pPr>
            <a:endParaRPr lang="en-GB"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“whether particular actions or activities come to be labelled ‘criminal’ depends on:</a:t>
            </a:r>
          </a:p>
          <a:p>
            <a:r>
              <a:rPr lang="en-GB" dirty="0" smtClean="0"/>
              <a:t>if anyone knows about them,</a:t>
            </a:r>
          </a:p>
          <a:p>
            <a:r>
              <a:rPr lang="en-GB" dirty="0" smtClean="0"/>
              <a:t>if they know about them, whether they consider them worth doing anything about (such as reporting to the police); and,</a:t>
            </a:r>
          </a:p>
          <a:p>
            <a:r>
              <a:rPr lang="en-GB" dirty="0" smtClean="0"/>
              <a:t>if they do so, whether the police or anyone else acts upon, or is able to act upon, what they decide to report.” (</a:t>
            </a:r>
            <a:r>
              <a:rPr lang="en-GB" dirty="0" err="1" smtClean="0"/>
              <a:t>Newburn</a:t>
            </a:r>
            <a:r>
              <a:rPr lang="en-GB" dirty="0" smtClean="0"/>
              <a:t>, 2007: 44)</a:t>
            </a:r>
            <a:endParaRPr lang="en-GB" dirty="0"/>
          </a:p>
        </p:txBody>
      </p:sp>
      <p:sp>
        <p:nvSpPr>
          <p:cNvPr id="3" name="2 Başlık"/>
          <p:cNvSpPr>
            <a:spLocks noGrp="1"/>
          </p:cNvSpPr>
          <p:nvPr>
            <p:ph type="title"/>
          </p:nvPr>
        </p:nvSpPr>
        <p:spPr/>
        <p:txBody>
          <a:bodyPr/>
          <a:lstStyle/>
          <a:p>
            <a:endParaRPr lang="en-GB"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53</TotalTime>
  <Words>626</Words>
  <Application>Microsoft Office PowerPoint</Application>
  <PresentationFormat>Ekran Gösterisi (4:3)</PresentationFormat>
  <Paragraphs>55</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Kağıt</vt:lpstr>
      <vt:lpstr>Theories of Crime, Deviance and Social Control</vt:lpstr>
      <vt:lpstr>Slayt 2</vt:lpstr>
      <vt:lpstr>Slayt 3</vt:lpstr>
      <vt:lpstr>Slayt 4</vt:lpstr>
      <vt:lpstr>Slayt 5</vt:lpstr>
      <vt:lpstr>Slayt 6</vt:lpstr>
      <vt:lpstr>Slayt 7</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Theories of Crime and Deviance</dc:title>
  <dc:creator>Boran Mercan</dc:creator>
  <cp:lastModifiedBy>Boran Mercan</cp:lastModifiedBy>
  <cp:revision>5</cp:revision>
  <dcterms:created xsi:type="dcterms:W3CDTF">2018-05-17T07:48:06Z</dcterms:created>
  <dcterms:modified xsi:type="dcterms:W3CDTF">2018-05-17T11:33:22Z</dcterms:modified>
</cp:coreProperties>
</file>