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7/13/20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D79EED-97E1-1247-9EEB-DCABFC13732D}"/>
              </a:ext>
            </a:extLst>
          </p:cNvPr>
          <p:cNvSpPr>
            <a:spLocks noGrp="1"/>
          </p:cNvSpPr>
          <p:nvPr>
            <p:ph type="ctrTitle"/>
          </p:nvPr>
        </p:nvSpPr>
        <p:spPr/>
        <p:txBody>
          <a:bodyPr/>
          <a:lstStyle/>
          <a:p>
            <a:r>
              <a:rPr lang="tr-TR" dirty="0"/>
              <a:t>Tarih ve kültür için kaynak önerileri</a:t>
            </a:r>
          </a:p>
        </p:txBody>
      </p:sp>
      <p:sp>
        <p:nvSpPr>
          <p:cNvPr id="3" name="Alt Başlık 2">
            <a:extLst>
              <a:ext uri="{FF2B5EF4-FFF2-40B4-BE49-F238E27FC236}">
                <a16:creationId xmlns:a16="http://schemas.microsoft.com/office/drawing/2014/main" id="{738982FF-CBE6-8042-BC16-C45FF7B1CCD4}"/>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6249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0CA579E1-F46C-544D-97A9-5DDFCE3BD7C9}"/>
              </a:ext>
            </a:extLst>
          </p:cNvPr>
          <p:cNvSpPr>
            <a:spLocks noGrp="1"/>
          </p:cNvSpPr>
          <p:nvPr>
            <p:ph type="title"/>
          </p:nvPr>
        </p:nvSpPr>
        <p:spPr>
          <a:xfrm>
            <a:off x="929140" y="972766"/>
            <a:ext cx="2835464" cy="1254868"/>
          </a:xfrm>
        </p:spPr>
        <p:txBody>
          <a:bodyPr anchor="b">
            <a:normAutofit/>
          </a:bodyPr>
          <a:lstStyle/>
          <a:p>
            <a:endParaRPr lang="tr-TR" sz="2800">
              <a:solidFill>
                <a:srgbClr val="262626"/>
              </a:solidFill>
            </a:endParaRPr>
          </a:p>
        </p:txBody>
      </p:sp>
      <p:sp>
        <p:nvSpPr>
          <p:cNvPr id="3" name="İçerik Yer Tutucusu 2">
            <a:extLst>
              <a:ext uri="{FF2B5EF4-FFF2-40B4-BE49-F238E27FC236}">
                <a16:creationId xmlns:a16="http://schemas.microsoft.com/office/drawing/2014/main" id="{10A79DDC-2085-9C4E-8669-AFCD057C94EA}"/>
              </a:ext>
            </a:extLst>
          </p:cNvPr>
          <p:cNvSpPr>
            <a:spLocks noGrp="1"/>
          </p:cNvSpPr>
          <p:nvPr>
            <p:ph idx="1"/>
          </p:nvPr>
        </p:nvSpPr>
        <p:spPr>
          <a:xfrm>
            <a:off x="929141" y="2430471"/>
            <a:ext cx="2835464" cy="3552039"/>
          </a:xfrm>
        </p:spPr>
        <p:txBody>
          <a:bodyPr>
            <a:normAutofit fontScale="62500" lnSpcReduction="20000"/>
          </a:bodyPr>
          <a:lstStyle/>
          <a:p>
            <a:r>
              <a:rPr lang="tr-TR" sz="1800" dirty="0">
                <a:solidFill>
                  <a:srgbClr val="262626"/>
                </a:solidFill>
              </a:rPr>
              <a:t>«</a:t>
            </a:r>
            <a:r>
              <a:rPr lang="tr-TR" dirty="0"/>
              <a:t>Dostoyevski, </a:t>
            </a:r>
            <a:r>
              <a:rPr lang="tr-TR" dirty="0" err="1"/>
              <a:t>Marx</a:t>
            </a:r>
            <a:r>
              <a:rPr lang="tr-TR" dirty="0"/>
              <a:t> ve </a:t>
            </a:r>
            <a:r>
              <a:rPr lang="tr-TR" dirty="0" err="1"/>
              <a:t>Bakunin</a:t>
            </a:r>
            <a:r>
              <a:rPr lang="tr-TR" dirty="0"/>
              <a:t> hakkındaki biyografileri hala önemli başvuru kitaplarıdır...Tarihçinin okuruna karşı sorumluluğunu yargıladığı eseri Tarih Nedir, Edward </a:t>
            </a:r>
            <a:r>
              <a:rPr lang="tr-TR" dirty="0" err="1"/>
              <a:t>Hallett</a:t>
            </a:r>
            <a:r>
              <a:rPr lang="tr-TR" dirty="0"/>
              <a:t> </a:t>
            </a:r>
            <a:r>
              <a:rPr lang="tr-TR" dirty="0" err="1"/>
              <a:t>Carr'ın</a:t>
            </a:r>
            <a:r>
              <a:rPr lang="tr-TR" dirty="0"/>
              <a:t>, başta Cambridge Üniversitesi olmak üzere çeşitli eğitim kurumlarında verdiği konferansların derlemesiyle oluşmuş, dünyada elden ele dolaşmış ve hala dolaşan ünlü broşürüdür. Her düzeydeki okuyucunun keyifle okuyabileceği bir yöntembilim denemesidir.»</a:t>
            </a:r>
            <a:endParaRPr lang="tr-TR" sz="1800" dirty="0">
              <a:solidFill>
                <a:srgbClr val="262626"/>
              </a:solidFill>
            </a:endParaRP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691BDD20-9EF7-8844-B1FA-C4CD2CD9B2F4}"/>
              </a:ext>
            </a:extLst>
          </p:cNvPr>
          <p:cNvPicPr>
            <a:picLocks noChangeAspect="1"/>
          </p:cNvPicPr>
          <p:nvPr/>
        </p:nvPicPr>
        <p:blipFill>
          <a:blip r:embed="rId3"/>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307920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471FF739-45E6-4641-8C69-5AB5599F094E}"/>
              </a:ext>
            </a:extLst>
          </p:cNvPr>
          <p:cNvSpPr>
            <a:spLocks noGrp="1"/>
          </p:cNvSpPr>
          <p:nvPr>
            <p:ph type="title"/>
          </p:nvPr>
        </p:nvSpPr>
        <p:spPr>
          <a:xfrm>
            <a:off x="1295402" y="982132"/>
            <a:ext cx="3660056" cy="1325373"/>
          </a:xfrm>
        </p:spPr>
        <p:txBody>
          <a:bodyPr anchor="b">
            <a:normAutofit/>
          </a:bodyPr>
          <a:lstStyle/>
          <a:p>
            <a:endParaRPr lang="tr-TR" sz="2800">
              <a:solidFill>
                <a:srgbClr val="262626"/>
              </a:solidFill>
            </a:endParaRP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15831CB4-0252-F443-8483-54457EA1191D}"/>
              </a:ext>
            </a:extLst>
          </p:cNvPr>
          <p:cNvSpPr>
            <a:spLocks noGrp="1"/>
          </p:cNvSpPr>
          <p:nvPr>
            <p:ph idx="1"/>
          </p:nvPr>
        </p:nvSpPr>
        <p:spPr>
          <a:xfrm>
            <a:off x="1295401" y="2493774"/>
            <a:ext cx="3660057" cy="3382094"/>
          </a:xfrm>
        </p:spPr>
        <p:txBody>
          <a:bodyPr>
            <a:normAutofit/>
          </a:bodyPr>
          <a:lstStyle/>
          <a:p>
            <a:pPr algn="ctr"/>
            <a:r>
              <a:rPr lang="tr-TR" sz="1600" dirty="0">
                <a:solidFill>
                  <a:srgbClr val="262626"/>
                </a:solidFill>
              </a:rPr>
              <a:t>Tarih kuramının yeni perspektifler ekseninde tartışıldığı bir metin</a:t>
            </a:r>
          </a:p>
        </p:txBody>
      </p:sp>
      <p:pic>
        <p:nvPicPr>
          <p:cNvPr id="4" name="Resim 3">
            <a:extLst>
              <a:ext uri="{FF2B5EF4-FFF2-40B4-BE49-F238E27FC236}">
                <a16:creationId xmlns:a16="http://schemas.microsoft.com/office/drawing/2014/main" id="{7BB36E0F-5EE8-EA4E-B125-90F2C7035DBA}"/>
              </a:ext>
            </a:extLst>
          </p:cNvPr>
          <p:cNvPicPr>
            <a:picLocks noChangeAspect="1"/>
          </p:cNvPicPr>
          <p:nvPr/>
        </p:nvPicPr>
        <p:blipFill>
          <a:blip r:embed="rId5"/>
          <a:stretch>
            <a:fillRect/>
          </a:stretch>
        </p:blipFill>
        <p:spPr>
          <a:xfrm>
            <a:off x="6599640" y="982131"/>
            <a:ext cx="3107521"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6098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623A6259-0A4C-9D4D-B103-770453BFA7E0}"/>
              </a:ext>
            </a:extLst>
          </p:cNvPr>
          <p:cNvSpPr>
            <a:spLocks noGrp="1"/>
          </p:cNvSpPr>
          <p:nvPr>
            <p:ph type="title"/>
          </p:nvPr>
        </p:nvSpPr>
        <p:spPr>
          <a:xfrm>
            <a:off x="929140" y="972766"/>
            <a:ext cx="2835464" cy="1254868"/>
          </a:xfrm>
        </p:spPr>
        <p:txBody>
          <a:bodyPr anchor="b">
            <a:normAutofit/>
          </a:bodyPr>
          <a:lstStyle/>
          <a:p>
            <a:endParaRPr lang="tr-TR" sz="2800">
              <a:solidFill>
                <a:srgbClr val="262626"/>
              </a:solidFill>
            </a:endParaRPr>
          </a:p>
        </p:txBody>
      </p:sp>
      <p:sp>
        <p:nvSpPr>
          <p:cNvPr id="3" name="İçerik Yer Tutucusu 2">
            <a:extLst>
              <a:ext uri="{FF2B5EF4-FFF2-40B4-BE49-F238E27FC236}">
                <a16:creationId xmlns:a16="http://schemas.microsoft.com/office/drawing/2014/main" id="{02507BE0-43E8-624C-87A7-4747F10D24AD}"/>
              </a:ext>
            </a:extLst>
          </p:cNvPr>
          <p:cNvSpPr>
            <a:spLocks noGrp="1"/>
          </p:cNvSpPr>
          <p:nvPr>
            <p:ph idx="1"/>
          </p:nvPr>
        </p:nvSpPr>
        <p:spPr>
          <a:xfrm>
            <a:off x="929141" y="2430471"/>
            <a:ext cx="2835464" cy="3552039"/>
          </a:xfrm>
        </p:spPr>
        <p:txBody>
          <a:bodyPr>
            <a:normAutofit fontScale="85000" lnSpcReduction="20000"/>
          </a:bodyPr>
          <a:lstStyle/>
          <a:p>
            <a:r>
              <a:rPr lang="tr-TR" dirty="0"/>
              <a:t>«Tarih Hırsızlığı, </a:t>
            </a:r>
            <a:r>
              <a:rPr lang="tr-TR" dirty="0" err="1"/>
              <a:t>tarihyazımı</a:t>
            </a:r>
            <a:r>
              <a:rPr lang="tr-TR" dirty="0"/>
              <a:t> aracılığıyla tarihin Batı tarafından ele geçirilişini anlatıyor. Bu "hırsızlık", geçmişin çoğu zaman Batı Avrupa ölçeğinde yaşanmış süreçlere göre kavramsallaştırılıp sunulmasını, ardından da dünyanın geri kalanına dayatılmasını ifade ediyor.»</a:t>
            </a:r>
            <a:br>
              <a:rPr lang="tr-TR" sz="1800" dirty="0"/>
            </a:br>
            <a:endParaRPr lang="tr-TR" sz="1800" dirty="0">
              <a:solidFill>
                <a:srgbClr val="262626"/>
              </a:solidFill>
            </a:endParaRP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6D3059C3-B4B2-EB4A-938A-D737C74A0760}"/>
              </a:ext>
            </a:extLst>
          </p:cNvPr>
          <p:cNvPicPr>
            <a:picLocks noChangeAspect="1"/>
          </p:cNvPicPr>
          <p:nvPr/>
        </p:nvPicPr>
        <p:blipFill>
          <a:blip r:embed="rId3"/>
          <a:stretch>
            <a:fillRect/>
          </a:stretch>
        </p:blipFill>
        <p:spPr>
          <a:xfrm>
            <a:off x="6536203" y="609602"/>
            <a:ext cx="3897454" cy="5587749"/>
          </a:xfrm>
          <a:prstGeom prst="rect">
            <a:avLst/>
          </a:prstGeom>
        </p:spPr>
      </p:pic>
    </p:spTree>
    <p:extLst>
      <p:ext uri="{BB962C8B-B14F-4D97-AF65-F5344CB8AC3E}">
        <p14:creationId xmlns:p14="http://schemas.microsoft.com/office/powerpoint/2010/main" val="83178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8C9B6390-65AF-7D43-9875-47487C08131E}"/>
              </a:ext>
            </a:extLst>
          </p:cNvPr>
          <p:cNvSpPr>
            <a:spLocks noGrp="1"/>
          </p:cNvSpPr>
          <p:nvPr>
            <p:ph type="title"/>
          </p:nvPr>
        </p:nvSpPr>
        <p:spPr>
          <a:xfrm>
            <a:off x="1295402" y="982132"/>
            <a:ext cx="3660056" cy="1325373"/>
          </a:xfrm>
        </p:spPr>
        <p:txBody>
          <a:bodyPr anchor="b">
            <a:normAutofit/>
          </a:bodyPr>
          <a:lstStyle/>
          <a:p>
            <a:endParaRPr lang="tr-TR" sz="2800">
              <a:solidFill>
                <a:srgbClr val="262626"/>
              </a:solidFill>
            </a:endParaRP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ACCC273E-5396-1441-865D-D8BA54A83D2B}"/>
              </a:ext>
            </a:extLst>
          </p:cNvPr>
          <p:cNvSpPr>
            <a:spLocks noGrp="1"/>
          </p:cNvSpPr>
          <p:nvPr>
            <p:ph idx="1"/>
          </p:nvPr>
        </p:nvSpPr>
        <p:spPr>
          <a:xfrm>
            <a:off x="1295401" y="2493774"/>
            <a:ext cx="3660057" cy="3382094"/>
          </a:xfrm>
        </p:spPr>
        <p:txBody>
          <a:bodyPr>
            <a:normAutofit fontScale="77500" lnSpcReduction="20000"/>
          </a:bodyPr>
          <a:lstStyle/>
          <a:p>
            <a:pPr algn="ctr"/>
            <a:r>
              <a:rPr lang="tr-TR" i="1" dirty="0"/>
              <a:t>«Mit, Ritüel ve Söz</a:t>
            </a:r>
            <a:r>
              <a:rPr lang="tr-TR" dirty="0"/>
              <a:t>, mit, sözlülük ve okuryazarlık gibi birbiriyle ilişkili ve uzun bir süredir antropolojinin </a:t>
            </a:r>
            <a:r>
              <a:rPr lang="tr-TR" dirty="0" err="1"/>
              <a:t>mihenktaşları</a:t>
            </a:r>
            <a:r>
              <a:rPr lang="tr-TR" dirty="0"/>
              <a:t> olmuş konulara geri dönmektedir. Bu cilt, klasik makaleleri son döneme ait ve henüz yayımlanmamış eserlerle birleştirerek bu temalar üzerine geliştirilen, geçtiğimiz yarı asra ait en önemli yazıları bir araya getirmiştir. Ve dolayısıyla eleştirel okuma ve araştırmanın tarihini temsil etmektedir.»</a:t>
            </a:r>
            <a:endParaRPr lang="tr-TR" sz="1600" dirty="0">
              <a:solidFill>
                <a:srgbClr val="262626"/>
              </a:solidFill>
            </a:endParaRPr>
          </a:p>
        </p:txBody>
      </p:sp>
      <p:pic>
        <p:nvPicPr>
          <p:cNvPr id="4" name="Resim 3">
            <a:extLst>
              <a:ext uri="{FF2B5EF4-FFF2-40B4-BE49-F238E27FC236}">
                <a16:creationId xmlns:a16="http://schemas.microsoft.com/office/drawing/2014/main" id="{93DAADEE-0E5D-B849-AF38-71767B508C32}"/>
              </a:ext>
            </a:extLst>
          </p:cNvPr>
          <p:cNvPicPr>
            <a:picLocks noChangeAspect="1"/>
          </p:cNvPicPr>
          <p:nvPr/>
        </p:nvPicPr>
        <p:blipFill>
          <a:blip r:embed="rId5"/>
          <a:stretch>
            <a:fillRect/>
          </a:stretch>
        </p:blipFill>
        <p:spPr>
          <a:xfrm>
            <a:off x="6666929" y="982131"/>
            <a:ext cx="2972944"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57350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0943B01A-5E25-4C40-8FC4-682F5ACFED1C}"/>
              </a:ext>
            </a:extLst>
          </p:cNvPr>
          <p:cNvSpPr>
            <a:spLocks noGrp="1"/>
          </p:cNvSpPr>
          <p:nvPr>
            <p:ph type="title"/>
          </p:nvPr>
        </p:nvSpPr>
        <p:spPr>
          <a:xfrm>
            <a:off x="929140" y="972766"/>
            <a:ext cx="2835464" cy="1254868"/>
          </a:xfrm>
        </p:spPr>
        <p:txBody>
          <a:bodyPr anchor="b">
            <a:normAutofit/>
          </a:bodyPr>
          <a:lstStyle/>
          <a:p>
            <a:endParaRPr lang="tr-TR" sz="2800">
              <a:solidFill>
                <a:srgbClr val="262626"/>
              </a:solidFill>
            </a:endParaRPr>
          </a:p>
        </p:txBody>
      </p:sp>
      <p:sp>
        <p:nvSpPr>
          <p:cNvPr id="3" name="İçerik Yer Tutucusu 2">
            <a:extLst>
              <a:ext uri="{FF2B5EF4-FFF2-40B4-BE49-F238E27FC236}">
                <a16:creationId xmlns:a16="http://schemas.microsoft.com/office/drawing/2014/main" id="{C549E24A-D2BD-3E4C-8DFC-1F3EF7687422}"/>
              </a:ext>
            </a:extLst>
          </p:cNvPr>
          <p:cNvSpPr>
            <a:spLocks noGrp="1"/>
          </p:cNvSpPr>
          <p:nvPr>
            <p:ph idx="1"/>
          </p:nvPr>
        </p:nvSpPr>
        <p:spPr>
          <a:xfrm>
            <a:off x="929141" y="2430471"/>
            <a:ext cx="2835464" cy="3552039"/>
          </a:xfrm>
        </p:spPr>
        <p:txBody>
          <a:bodyPr>
            <a:normAutofit fontScale="62500" lnSpcReduction="20000"/>
          </a:bodyPr>
          <a:lstStyle/>
          <a:p>
            <a:r>
              <a:rPr lang="tr-TR" dirty="0"/>
              <a:t>«Bu kitap İslam'ın kökenlerine, doğasına ve evrimine ilişkin bir değerlendirme; aynı zamanda İslam'ın on dört yüzyıl önce köklendiği Ortadoğu ile, hâlâ içlerinde büyük bir güç olmaya devam ettiği Arap, İran ve Türk toplumlarının kültürlerine ilişkin bir araştırmadır. İslam ve içinde geliştiği kültürler birbirinden ayrılamaz niteliktedir ve yazarın da gösterdiği gibi, birbirinin bağlamı içinde anlaşılmaları gerekir.»</a:t>
            </a:r>
            <a:endParaRPr lang="tr-TR" sz="1800" dirty="0">
              <a:solidFill>
                <a:srgbClr val="262626"/>
              </a:solidFill>
            </a:endParaRP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4C52D251-9729-F14D-8358-184A3A437C14}"/>
              </a:ext>
            </a:extLst>
          </p:cNvPr>
          <p:cNvPicPr>
            <a:picLocks noChangeAspect="1"/>
          </p:cNvPicPr>
          <p:nvPr/>
        </p:nvPicPr>
        <p:blipFill>
          <a:blip r:embed="rId3"/>
          <a:stretch>
            <a:fillRect/>
          </a:stretch>
        </p:blipFill>
        <p:spPr>
          <a:xfrm>
            <a:off x="6550172" y="609602"/>
            <a:ext cx="3869516" cy="5587749"/>
          </a:xfrm>
          <a:prstGeom prst="rect">
            <a:avLst/>
          </a:prstGeom>
        </p:spPr>
      </p:pic>
    </p:spTree>
    <p:extLst>
      <p:ext uri="{BB962C8B-B14F-4D97-AF65-F5344CB8AC3E}">
        <p14:creationId xmlns:p14="http://schemas.microsoft.com/office/powerpoint/2010/main" val="425734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6A57538A-AFB0-8546-A604-02D35FB08989}"/>
              </a:ext>
            </a:extLst>
          </p:cNvPr>
          <p:cNvSpPr>
            <a:spLocks noGrp="1"/>
          </p:cNvSpPr>
          <p:nvPr>
            <p:ph type="title"/>
          </p:nvPr>
        </p:nvSpPr>
        <p:spPr>
          <a:xfrm>
            <a:off x="1295402" y="982132"/>
            <a:ext cx="3660056" cy="1325373"/>
          </a:xfrm>
        </p:spPr>
        <p:txBody>
          <a:bodyPr anchor="b">
            <a:normAutofit/>
          </a:bodyPr>
          <a:lstStyle/>
          <a:p>
            <a:endParaRPr lang="tr-TR" sz="2800">
              <a:solidFill>
                <a:srgbClr val="262626"/>
              </a:solidFill>
            </a:endParaRP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8C20FD5E-C90C-FF48-AD93-8006A0E6E140}"/>
              </a:ext>
            </a:extLst>
          </p:cNvPr>
          <p:cNvSpPr>
            <a:spLocks noGrp="1"/>
          </p:cNvSpPr>
          <p:nvPr>
            <p:ph idx="1"/>
          </p:nvPr>
        </p:nvSpPr>
        <p:spPr>
          <a:xfrm>
            <a:off x="1295401" y="2493774"/>
            <a:ext cx="3660057" cy="3382094"/>
          </a:xfrm>
        </p:spPr>
        <p:txBody>
          <a:bodyPr>
            <a:normAutofit fontScale="47500" lnSpcReduction="20000"/>
          </a:bodyPr>
          <a:lstStyle/>
          <a:p>
            <a:pPr algn="ctr"/>
            <a:br>
              <a:rPr lang="tr-TR" sz="1600" dirty="0"/>
            </a:br>
            <a:r>
              <a:rPr lang="tr-TR" dirty="0"/>
              <a:t>Sanayileşmenin sonucu olarak, Yeniçağ başındaki Avrupa zanaatkarları ile köylülerin davranışlarıyla değerlerini anlayabilmek için </a:t>
            </a:r>
            <a:r>
              <a:rPr lang="tr-TR" dirty="0" err="1"/>
              <a:t>düşgücümüzü</a:t>
            </a:r>
            <a:r>
              <a:rPr lang="tr-TR" dirty="0"/>
              <a:t> bir hayli zorlamamız gerekir. </a:t>
            </a:r>
            <a:br>
              <a:rPr lang="tr-TR" sz="1600" dirty="0"/>
            </a:br>
            <a:br>
              <a:rPr lang="tr-TR" sz="1600" dirty="0"/>
            </a:br>
            <a:r>
              <a:rPr lang="tr-TR" dirty="0"/>
              <a:t>Pek öyle apaçık değilse de daha derin olabilecek değişimler bir yana, Avrupa'nın belleklerde yerini koruyan yerel dillerini </a:t>
            </a:r>
            <a:r>
              <a:rPr lang="tr-TR" dirty="0" err="1"/>
              <a:t>birörnekleştiren</a:t>
            </a:r>
            <a:r>
              <a:rPr lang="tr-TR" dirty="0"/>
              <a:t> televizyon, radyo ve sinemanın olmadığını düşünün. </a:t>
            </a:r>
            <a:br>
              <a:rPr lang="tr-TR" sz="1600" dirty="0"/>
            </a:br>
            <a:br>
              <a:rPr lang="tr-TR" sz="1600" dirty="0"/>
            </a:br>
            <a:r>
              <a:rPr lang="tr-TR" dirty="0"/>
              <a:t>Her yörenin kendine özgü kültürünü eritmek ve bölgeleri ulusa çevirmek için askerlik ile hükümet propagandasından daha etkili olan demiryollarının bulunmadığını düşünün. </a:t>
            </a:r>
            <a:br>
              <a:rPr lang="tr-TR" sz="1600" dirty="0"/>
            </a:br>
            <a:br>
              <a:rPr lang="tr-TR" sz="1600" dirty="0"/>
            </a:br>
            <a:r>
              <a:rPr lang="tr-TR" dirty="0"/>
              <a:t>Genel eğitim ile okuryazarlığın, sınıf bilinci ile milliyetçiliğin olmadığını düşünün. Sarsılmış da olsa ilerleme, bilim ve teknolojiye duyulan çağcıl güvenin, umutlarla korkuların dile getirildiği dindışı biçimlerin olmadığını düşünün. </a:t>
            </a:r>
            <a:br>
              <a:rPr lang="tr-TR" sz="1600" dirty="0"/>
            </a:br>
            <a:br>
              <a:rPr lang="tr-TR" sz="1600" dirty="0"/>
            </a:br>
            <a:r>
              <a:rPr lang="tr-TR" dirty="0"/>
              <a:t>Bütün bunları düşünmek "kaybettiğimiz dünyanın" kültürüne yeniden girebilmemiz için zorunludur.</a:t>
            </a:r>
            <a:br>
              <a:rPr lang="tr-TR" sz="1600" dirty="0"/>
            </a:br>
            <a:endParaRPr lang="tr-TR" sz="1600" dirty="0">
              <a:solidFill>
                <a:srgbClr val="262626"/>
              </a:solidFill>
            </a:endParaRPr>
          </a:p>
        </p:txBody>
      </p:sp>
      <p:pic>
        <p:nvPicPr>
          <p:cNvPr id="4" name="Resim 3">
            <a:extLst>
              <a:ext uri="{FF2B5EF4-FFF2-40B4-BE49-F238E27FC236}">
                <a16:creationId xmlns:a16="http://schemas.microsoft.com/office/drawing/2014/main" id="{20F986E9-8FFC-184B-AFB0-26EC48FE8E24}"/>
              </a:ext>
            </a:extLst>
          </p:cNvPr>
          <p:cNvPicPr>
            <a:picLocks noChangeAspect="1"/>
          </p:cNvPicPr>
          <p:nvPr/>
        </p:nvPicPr>
        <p:blipFill>
          <a:blip r:embed="rId5"/>
          <a:stretch>
            <a:fillRect/>
          </a:stretch>
        </p:blipFill>
        <p:spPr>
          <a:xfrm>
            <a:off x="6538468" y="982131"/>
            <a:ext cx="322986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428959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C4B5271B-CB8F-134E-93D6-ADFFD60CBBF7}"/>
              </a:ext>
            </a:extLst>
          </p:cNvPr>
          <p:cNvSpPr>
            <a:spLocks noGrp="1"/>
          </p:cNvSpPr>
          <p:nvPr>
            <p:ph type="title"/>
          </p:nvPr>
        </p:nvSpPr>
        <p:spPr>
          <a:xfrm>
            <a:off x="1295402" y="982132"/>
            <a:ext cx="3660056" cy="1325373"/>
          </a:xfrm>
        </p:spPr>
        <p:txBody>
          <a:bodyPr anchor="b">
            <a:normAutofit/>
          </a:bodyPr>
          <a:lstStyle/>
          <a:p>
            <a:endParaRPr lang="tr-TR" sz="2800">
              <a:solidFill>
                <a:srgbClr val="262626"/>
              </a:solidFill>
            </a:endParaRP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906F110E-BF76-884D-B735-0FBC6C5D5A6B}"/>
              </a:ext>
            </a:extLst>
          </p:cNvPr>
          <p:cNvSpPr>
            <a:spLocks noGrp="1"/>
          </p:cNvSpPr>
          <p:nvPr>
            <p:ph idx="1"/>
          </p:nvPr>
        </p:nvSpPr>
        <p:spPr>
          <a:xfrm>
            <a:off x="1295401" y="2493774"/>
            <a:ext cx="3660057" cy="3382094"/>
          </a:xfrm>
        </p:spPr>
        <p:txBody>
          <a:bodyPr>
            <a:normAutofit fontScale="70000" lnSpcReduction="20000"/>
          </a:bodyPr>
          <a:lstStyle/>
          <a:p>
            <a:pPr algn="ctr"/>
            <a:r>
              <a:rPr lang="tr-TR" dirty="0"/>
              <a:t>«Kitabın ana temalarından biri, diller ve topluluklar arasındaki ilişki (farklı milletler olduğu kadar, farklı bölgeler, kiliseler, meslekler ve cinsiyetler de dâhil olmak üzere) ve ötekinin tanımlanmasında bireyin kimliğinin sembolü olarak dilin yerinin ne olduğudur. Bununla bağlantılı olan diğer bir tema da, diller arasındaki </a:t>
            </a:r>
            <a:r>
              <a:rPr lang="tr-TR" dirty="0" err="1"/>
              <a:t>rekâbet</a:t>
            </a:r>
            <a:r>
              <a:rPr lang="tr-TR" dirty="0"/>
              <a:t>: Latince ile diğer diller; farklı diller ve bunların içinde baskın olanlarla diğerleri ve aynı dilin farklı çeşitlemeleri olan standart diller ve lehçeleri arasındaki ilişki.»</a:t>
            </a:r>
            <a:br>
              <a:rPr lang="tr-TR" sz="1600" dirty="0"/>
            </a:br>
            <a:endParaRPr lang="tr-TR" sz="1600" dirty="0">
              <a:solidFill>
                <a:srgbClr val="262626"/>
              </a:solidFill>
            </a:endParaRPr>
          </a:p>
        </p:txBody>
      </p:sp>
      <p:pic>
        <p:nvPicPr>
          <p:cNvPr id="4" name="Resim 3">
            <a:extLst>
              <a:ext uri="{FF2B5EF4-FFF2-40B4-BE49-F238E27FC236}">
                <a16:creationId xmlns:a16="http://schemas.microsoft.com/office/drawing/2014/main" id="{5969CAC1-F4B7-5C4F-BB88-884F97AD6FA5}"/>
              </a:ext>
            </a:extLst>
          </p:cNvPr>
          <p:cNvPicPr>
            <a:picLocks noChangeAspect="1"/>
          </p:cNvPicPr>
          <p:nvPr/>
        </p:nvPicPr>
        <p:blipFill>
          <a:blip r:embed="rId5"/>
          <a:stretch>
            <a:fillRect/>
          </a:stretch>
        </p:blipFill>
        <p:spPr>
          <a:xfrm>
            <a:off x="6587406" y="982131"/>
            <a:ext cx="3131990"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147831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2BDBBFF9-CD5B-4345-8F90-2462E091845C}"/>
              </a:ext>
            </a:extLst>
          </p:cNvPr>
          <p:cNvSpPr>
            <a:spLocks noGrp="1"/>
          </p:cNvSpPr>
          <p:nvPr>
            <p:ph type="title"/>
          </p:nvPr>
        </p:nvSpPr>
        <p:spPr>
          <a:xfrm>
            <a:off x="1295402" y="982132"/>
            <a:ext cx="3660056" cy="1325373"/>
          </a:xfrm>
        </p:spPr>
        <p:txBody>
          <a:bodyPr anchor="b">
            <a:normAutofit/>
          </a:bodyPr>
          <a:lstStyle/>
          <a:p>
            <a:endParaRPr lang="tr-TR" sz="2800">
              <a:solidFill>
                <a:srgbClr val="262626"/>
              </a:solidFill>
            </a:endParaRP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7E17FB1E-EBC2-9A4E-8592-50E83A76DDD2}"/>
              </a:ext>
            </a:extLst>
          </p:cNvPr>
          <p:cNvSpPr>
            <a:spLocks noGrp="1"/>
          </p:cNvSpPr>
          <p:nvPr>
            <p:ph idx="1"/>
          </p:nvPr>
        </p:nvSpPr>
        <p:spPr>
          <a:xfrm>
            <a:off x="1295401" y="2493774"/>
            <a:ext cx="3660057" cy="3382094"/>
          </a:xfrm>
        </p:spPr>
        <p:txBody>
          <a:bodyPr>
            <a:normAutofit fontScale="40000" lnSpcReduction="20000"/>
          </a:bodyPr>
          <a:lstStyle/>
          <a:p>
            <a:pPr algn="ctr"/>
            <a:r>
              <a:rPr lang="tr-TR" dirty="0"/>
              <a:t>Dilin toplumsal tarihini yazmak mümkün mü? İngiliz tarihçi Peter </a:t>
            </a:r>
            <a:r>
              <a:rPr lang="tr-TR" dirty="0" err="1"/>
              <a:t>Burke</a:t>
            </a:r>
            <a:r>
              <a:rPr lang="tr-TR" dirty="0"/>
              <a:t>, dillerle ve </a:t>
            </a:r>
            <a:r>
              <a:rPr lang="tr-TR" dirty="0" err="1"/>
              <a:t>sosyodilbilimle</a:t>
            </a:r>
            <a:r>
              <a:rPr lang="tr-TR" dirty="0"/>
              <a:t> ilgilenmesinin ardından ele aldığı bir dizi konunun yer aldığı bu kitapta, böyle bir teşebbüsün mümkün olduğunu gösteriyor. Hem </a:t>
            </a:r>
            <a:r>
              <a:rPr lang="tr-TR" dirty="0" err="1"/>
              <a:t>sosyodilbilimin</a:t>
            </a:r>
            <a:r>
              <a:rPr lang="tr-TR" dirty="0"/>
              <a:t> hem de tarihin bileşkesinde yer alan bu çalışma, özellikle dilin toplumsal ilişkiler hakkında ne söyleyeceği üzerine yoğunlaşırken, dil ile toplum arasındaki ilişkiyi bir tarihçinin gözünden masaya </a:t>
            </a:r>
            <a:r>
              <a:rPr lang="tr-TR" dirty="0" err="1"/>
              <a:t>yatırıyor.Hem</a:t>
            </a:r>
            <a:r>
              <a:rPr lang="tr-TR" dirty="0"/>
              <a:t> bir iletişim aracı hem de bir yapma-etme biçimi olarak dilin toplumsal rolü ve işleyişi nasıl kavranabilir? Latince, ölü bir dil olduğu düşünülen tarihlerde, erken modern ve modern Avrupa'da çeşitli alanlarda nasıl bir rol oynamıştı? Dil ile milli kimlik arasında organik bir ilişki olduğu düşüncesi ulus-devletlerin resmi ideolojilerinin parçası olmadan önce, dil ile çeşitli türden kimlikler arasındaki ilişki nasıl algılanmıştı? Bir lehçe nasıl olur da bir dile dönüşür? Erken modern ve modern Avrupa'da sohbet sanatı başlığını taşıyan sayısız eser bize dilin toplumsal işleyişi hakkında ne söyler? Sözün ve konuşmanın hem karşıtı hem de ayrılmaz bir parçası olan sessizlik iletişimsel bir eylem olarak tarihsel-toplumsal bir bakışla nasıl kavranabilir? Bu soruları başta </a:t>
            </a:r>
            <a:r>
              <a:rPr lang="tr-TR" dirty="0" err="1"/>
              <a:t>sosyodilbilim</a:t>
            </a:r>
            <a:r>
              <a:rPr lang="tr-TR" dirty="0"/>
              <a:t> olmak üzere çeşitli alanlardan faydalanarak ve tarihsel kaynakların tanıklığıyla inceleyen Peter </a:t>
            </a:r>
            <a:r>
              <a:rPr lang="tr-TR" dirty="0" err="1"/>
              <a:t>Burke'ün</a:t>
            </a:r>
            <a:r>
              <a:rPr lang="tr-TR" dirty="0"/>
              <a:t> kitabı ufuk açıcı ve heyecan verici bir nitelik taşıyor. Dilin toplumsal tarihi üzerine incelikli bir çalışma olan "Sohbet </a:t>
            </a:r>
            <a:r>
              <a:rPr lang="tr-TR" dirty="0" err="1"/>
              <a:t>Sanatı"nı</a:t>
            </a:r>
            <a:r>
              <a:rPr lang="tr-TR" dirty="0"/>
              <a:t>, tüm okuyucuların beğenisine sunuyoruz.</a:t>
            </a:r>
            <a:endParaRPr lang="tr-TR" sz="1600" dirty="0">
              <a:solidFill>
                <a:srgbClr val="262626"/>
              </a:solidFill>
            </a:endParaRPr>
          </a:p>
        </p:txBody>
      </p:sp>
      <p:pic>
        <p:nvPicPr>
          <p:cNvPr id="4" name="Resim 3">
            <a:extLst>
              <a:ext uri="{FF2B5EF4-FFF2-40B4-BE49-F238E27FC236}">
                <a16:creationId xmlns:a16="http://schemas.microsoft.com/office/drawing/2014/main" id="{BE86393A-D895-5149-BDF6-F5F672570EE4}"/>
              </a:ext>
            </a:extLst>
          </p:cNvPr>
          <p:cNvPicPr>
            <a:picLocks noChangeAspect="1"/>
          </p:cNvPicPr>
          <p:nvPr/>
        </p:nvPicPr>
        <p:blipFill>
          <a:blip r:embed="rId5"/>
          <a:stretch>
            <a:fillRect/>
          </a:stretch>
        </p:blipFill>
        <p:spPr>
          <a:xfrm>
            <a:off x="6624109" y="982131"/>
            <a:ext cx="3058584"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1571276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672</Words>
  <Application>Microsoft Macintosh PowerPoint</Application>
  <PresentationFormat>Geniş ekran</PresentationFormat>
  <Paragraphs>9</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Tarih ve kültür için kaynak önerileri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ve kültür için kaynak önerileri</dc:title>
  <dc:creator>Zehra Münüsoğlu</dc:creator>
  <cp:lastModifiedBy>Zehra Münüsoğlu</cp:lastModifiedBy>
  <cp:revision>2</cp:revision>
  <dcterms:created xsi:type="dcterms:W3CDTF">2020-07-13T08:12:47Z</dcterms:created>
  <dcterms:modified xsi:type="dcterms:W3CDTF">2020-07-13T08:13:32Z</dcterms:modified>
</cp:coreProperties>
</file>