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1"/>
  </p:notesMasterIdLst>
  <p:sldIdLst>
    <p:sldId id="604" r:id="rId4"/>
    <p:sldId id="1087" r:id="rId5"/>
    <p:sldId id="1092" r:id="rId6"/>
    <p:sldId id="1088" r:id="rId7"/>
    <p:sldId id="1089" r:id="rId8"/>
    <p:sldId id="1090" r:id="rId9"/>
    <p:sldId id="1091"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6" d="100"/>
          <a:sy n="56" d="100"/>
        </p:scale>
        <p:origin x="90" y="85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59147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smtClean="0">
                <a:latin typeface="Arial" panose="020B0604020202020204" pitchFamily="34" charset="0"/>
                <a:cs typeface="Arial" panose="020B0604020202020204" pitchFamily="34" charset="0"/>
              </a:rPr>
              <a:t>3.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err="1" smtClean="0">
                <a:latin typeface="Arial" panose="020B0604020202020204" pitchFamily="34" charset="0"/>
                <a:cs typeface="Arial" panose="020B0604020202020204" pitchFamily="34" charset="0"/>
              </a:rPr>
              <a:t>Özkaynağa</a:t>
            </a:r>
            <a:r>
              <a:rPr lang="tr-TR" sz="2800" b="1" dirty="0" smtClean="0">
                <a:latin typeface="Arial" panose="020B0604020202020204" pitchFamily="34" charset="0"/>
                <a:cs typeface="Arial" panose="020B0604020202020204" pitchFamily="34" charset="0"/>
              </a:rPr>
              <a:t> Serbest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Nakit Akımları Modeli </a:t>
            </a:r>
            <a:r>
              <a:rPr lang="tr-TR" sz="2800" b="1" dirty="0">
                <a:latin typeface="Arial" panose="020B0604020202020204" pitchFamily="34" charset="0"/>
                <a:cs typeface="Arial" panose="020B0604020202020204" pitchFamily="34" charset="0"/>
              </a:rPr>
              <a:t>(FCFE)</a:t>
            </a: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093428"/>
          </a:xfrm>
          <a:prstGeom prst="rect">
            <a:avLst/>
          </a:prstGeom>
        </p:spPr>
        <p:txBody>
          <a:bodyPr wrap="square">
            <a:spAutoFit/>
          </a:bodyPr>
          <a:lstStyle/>
          <a:p>
            <a:pPr algn="just">
              <a:spcBef>
                <a:spcPts val="600"/>
              </a:spcBef>
              <a:spcAft>
                <a:spcPts val="600"/>
              </a:spcAft>
              <a:buClr>
                <a:srgbClr val="000099"/>
              </a:buClr>
            </a:pPr>
            <a:r>
              <a:rPr lang="tr-TR" sz="2000" b="1" u="sng" spc="-50" dirty="0">
                <a:latin typeface="Arial" panose="020B0604020202020204" pitchFamily="34" charset="0"/>
                <a:ea typeface="Trebuchet MS" panose="020B0603020202020204" pitchFamily="34" charset="0"/>
                <a:cs typeface="Arial" panose="020B0604020202020204" pitchFamily="34" charset="0"/>
              </a:rPr>
              <a:t>FCFE HESAPLAMASI (Alternatif 1):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FCFE = Net Kar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Amortisman</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Sermaye Harcamaları</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İşletme sermayesindeki değişim</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Anapara Geri Ödemesi</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Yeni </a:t>
            </a:r>
            <a:r>
              <a:rPr lang="tr-TR" sz="2000" spc="-50" dirty="0" smtClean="0">
                <a:latin typeface="Arial" panose="020B0604020202020204" pitchFamily="34" charset="0"/>
                <a:ea typeface="Trebuchet MS" panose="020B0603020202020204" pitchFamily="34" charset="0"/>
                <a:cs typeface="Arial" panose="020B0604020202020204" pitchFamily="34" charset="0"/>
              </a:rPr>
              <a:t>borç</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FCFE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Hesaplanışı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575527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47317"/>
          </a:xfrm>
          <a:prstGeom prst="rect">
            <a:avLst/>
          </a:prstGeom>
        </p:spPr>
        <p:txBody>
          <a:bodyPr wrap="square">
            <a:spAutoFit/>
          </a:bodyPr>
          <a:lstStyle/>
          <a:p>
            <a:pPr algn="just">
              <a:spcBef>
                <a:spcPts val="600"/>
              </a:spcBef>
              <a:spcAft>
                <a:spcPts val="600"/>
              </a:spcAft>
              <a:buClr>
                <a:srgbClr val="000099"/>
              </a:buClr>
            </a:pPr>
            <a:r>
              <a:rPr lang="tr-TR" sz="2000" b="1" u="sng" spc="-50" dirty="0" smtClean="0">
                <a:latin typeface="Arial" panose="020B0604020202020204" pitchFamily="34" charset="0"/>
                <a:ea typeface="Trebuchet MS" panose="020B0603020202020204" pitchFamily="34" charset="0"/>
                <a:cs typeface="Arial" panose="020B0604020202020204" pitchFamily="34" charset="0"/>
              </a:rPr>
              <a:t>FCFE </a:t>
            </a:r>
            <a:r>
              <a:rPr lang="tr-TR" sz="2000" b="1" u="sng" spc="-50" dirty="0">
                <a:latin typeface="Arial" panose="020B0604020202020204" pitchFamily="34" charset="0"/>
                <a:ea typeface="Trebuchet MS" panose="020B0603020202020204" pitchFamily="34" charset="0"/>
                <a:cs typeface="Arial" panose="020B0604020202020204" pitchFamily="34" charset="0"/>
              </a:rPr>
              <a:t>HESAPLAMASI (Alternatif 1):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Bu </a:t>
            </a:r>
            <a:r>
              <a:rPr lang="tr-TR" sz="2000" spc="-50" dirty="0" smtClean="0">
                <a:latin typeface="Arial" panose="020B0604020202020204" pitchFamily="34" charset="0"/>
                <a:ea typeface="Trebuchet MS" panose="020B0603020202020204" pitchFamily="34" charset="0"/>
                <a:cs typeface="Arial" panose="020B0604020202020204" pitchFamily="34" charset="0"/>
              </a:rPr>
              <a:t>yöntemde, sermaye </a:t>
            </a:r>
            <a:r>
              <a:rPr lang="tr-TR" sz="2000" spc="-50" dirty="0">
                <a:latin typeface="Arial" panose="020B0604020202020204" pitchFamily="34" charset="0"/>
                <a:ea typeface="Trebuchet MS" panose="020B0603020202020204" pitchFamily="34" charset="0"/>
                <a:cs typeface="Arial" panose="020B0604020202020204" pitchFamily="34" charset="0"/>
              </a:rPr>
              <a:t>harcamalarının ve işletme sermayesindeki değişimin sabit bir borç/</a:t>
            </a:r>
            <a:r>
              <a:rPr lang="tr-TR" sz="2000" spc="-50" dirty="0" err="1">
                <a:latin typeface="Arial" panose="020B0604020202020204" pitchFamily="34" charset="0"/>
                <a:ea typeface="Trebuchet MS" panose="020B0603020202020204" pitchFamily="34" charset="0"/>
                <a:cs typeface="Arial" panose="020B0604020202020204" pitchFamily="34" charset="0"/>
              </a:rPr>
              <a:t>özkaynak</a:t>
            </a:r>
            <a:r>
              <a:rPr lang="tr-TR" sz="2000" spc="-50" dirty="0">
                <a:latin typeface="Arial" panose="020B0604020202020204" pitchFamily="34" charset="0"/>
                <a:ea typeface="Trebuchet MS" panose="020B0603020202020204" pitchFamily="34" charset="0"/>
                <a:cs typeface="Arial" panose="020B0604020202020204" pitchFamily="34" charset="0"/>
              </a:rPr>
              <a:t> oranı (</a:t>
            </a:r>
            <a:r>
              <a:rPr lang="el-GR" sz="2000" spc="-50" dirty="0">
                <a:latin typeface="Arial" panose="020B0604020202020204" pitchFamily="34" charset="0"/>
                <a:ea typeface="Trebuchet MS" panose="020B0603020202020204" pitchFamily="34" charset="0"/>
                <a:cs typeface="Arial" panose="020B0604020202020204" pitchFamily="34" charset="0"/>
              </a:rPr>
              <a:t>λ) </a:t>
            </a:r>
            <a:r>
              <a:rPr lang="tr-TR" sz="2000" spc="-50" dirty="0">
                <a:latin typeface="Arial" panose="020B0604020202020204" pitchFamily="34" charset="0"/>
                <a:ea typeface="Trebuchet MS" panose="020B0603020202020204" pitchFamily="34" charset="0"/>
                <a:cs typeface="Arial" panose="020B0604020202020204" pitchFamily="34" charset="0"/>
              </a:rPr>
              <a:t>ile finanse edildiği varsayılmaktadır.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FCFE= Hisse başına Kar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 (Sermaye Harcaması – Amortisman) x (1-</a:t>
            </a:r>
            <a:r>
              <a:rPr lang="el-GR" sz="2000" spc="-50" dirty="0">
                <a:latin typeface="Arial" panose="020B0604020202020204" pitchFamily="34" charset="0"/>
                <a:ea typeface="Trebuchet MS" panose="020B0603020202020204" pitchFamily="34" charset="0"/>
                <a:cs typeface="Arial" panose="020B0604020202020204" pitchFamily="34" charset="0"/>
              </a:rPr>
              <a:t>λ)            </a:t>
            </a:r>
          </a:p>
          <a:p>
            <a:pPr marL="342900" indent="-342900" algn="just">
              <a:spcBef>
                <a:spcPts val="600"/>
              </a:spcBef>
              <a:spcAft>
                <a:spcPts val="600"/>
              </a:spcAft>
              <a:buClr>
                <a:srgbClr val="000099"/>
              </a:buClr>
              <a:buFont typeface="Wingdings" panose="05000000000000000000" pitchFamily="2" charset="2"/>
              <a:buChar char="q"/>
            </a:pPr>
            <a:r>
              <a:rPr lang="el-GR" sz="2000" spc="-50" dirty="0">
                <a:latin typeface="Arial" panose="020B0604020202020204" pitchFamily="34" charset="0"/>
                <a:ea typeface="Trebuchet MS" panose="020B0603020202020204" pitchFamily="34" charset="0"/>
                <a:cs typeface="Arial" panose="020B0604020202020204" pitchFamily="34" charset="0"/>
              </a:rPr>
              <a:t>- (Δ </a:t>
            </a:r>
            <a:r>
              <a:rPr lang="tr-TR" sz="2000" spc="-50" dirty="0">
                <a:latin typeface="Arial" panose="020B0604020202020204" pitchFamily="34" charset="0"/>
                <a:ea typeface="Trebuchet MS" panose="020B0603020202020204" pitchFamily="34" charset="0"/>
                <a:cs typeface="Arial" panose="020B0604020202020204" pitchFamily="34" charset="0"/>
              </a:rPr>
              <a:t>İşletme Sermayesi ) x (1-</a:t>
            </a:r>
            <a:r>
              <a:rPr lang="el-GR" sz="2000" spc="-50" dirty="0">
                <a:latin typeface="Arial" panose="020B0604020202020204" pitchFamily="34" charset="0"/>
                <a:ea typeface="Trebuchet MS" panose="020B0603020202020204" pitchFamily="34" charset="0"/>
                <a:cs typeface="Arial" panose="020B0604020202020204" pitchFamily="34" charset="0"/>
              </a:rPr>
              <a:t>λ) </a:t>
            </a:r>
          </a:p>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FCFE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Hesaplanışı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0003644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03464" y="4737119"/>
            <a:ext cx="8517838" cy="1169551"/>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İndirgenmiş temettü modeli ile hisse senedi cari değeri nasıl bulunuyorsa,</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Firma değeri de bu modeldeki nakit akışı parametresini değiştirmek suretiyle bulunmaktadır</a:t>
            </a:r>
            <a:r>
              <a:rPr lang="tr-TR" sz="2000" spc="-50" dirty="0" smtClean="0">
                <a:latin typeface="Arial" panose="020B0604020202020204" pitchFamily="34" charset="0"/>
                <a:ea typeface="Trebuchet MS" panose="020B0603020202020204" pitchFamily="34" charset="0"/>
                <a:cs typeface="Arial" panose="020B0604020202020204" pitchFamily="34" charset="0"/>
              </a:rPr>
              <a:t>.</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İndirgenmiş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Temettü Modeli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5" name="49 Grup"/>
          <p:cNvGrpSpPr>
            <a:grpSpLocks/>
          </p:cNvGrpSpPr>
          <p:nvPr/>
        </p:nvGrpSpPr>
        <p:grpSpPr bwMode="auto">
          <a:xfrm>
            <a:off x="371383" y="1127144"/>
            <a:ext cx="8301038" cy="3581400"/>
            <a:chOff x="457200" y="1295400"/>
            <a:chExt cx="8300909" cy="3581400"/>
          </a:xfrm>
        </p:grpSpPr>
        <p:pic>
          <p:nvPicPr>
            <p:cNvPr id="6"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9600" y="2667000"/>
              <a:ext cx="7943850"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6 Oval"/>
            <p:cNvSpPr/>
            <p:nvPr/>
          </p:nvSpPr>
          <p:spPr>
            <a:xfrm>
              <a:off x="1752580" y="2590800"/>
              <a:ext cx="533392" cy="5334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8" name="8 Düz Ok Bağlayıcısı"/>
            <p:cNvCxnSpPr>
              <a:stCxn id="7" idx="0"/>
              <a:endCxn id="9" idx="1"/>
            </p:cNvCxnSpPr>
            <p:nvPr/>
          </p:nvCxnSpPr>
          <p:spPr>
            <a:xfrm rot="5400000" flipH="1" flipV="1">
              <a:off x="2199450" y="1756576"/>
              <a:ext cx="654050" cy="101439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 name="9 Metin kutusu"/>
            <p:cNvSpPr txBox="1">
              <a:spLocks noChangeArrowheads="1"/>
            </p:cNvSpPr>
            <p:nvPr/>
          </p:nvSpPr>
          <p:spPr bwMode="auto">
            <a:xfrm>
              <a:off x="3033132" y="1752600"/>
              <a:ext cx="100546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Berlin Sans FB" panose="020E0602020502020306" pitchFamily="34" charset="0"/>
                </a:rPr>
                <a:t>Temettü</a:t>
              </a:r>
            </a:p>
          </p:txBody>
        </p:sp>
        <p:sp>
          <p:nvSpPr>
            <p:cNvPr id="10" name="10 Oval"/>
            <p:cNvSpPr/>
            <p:nvPr/>
          </p:nvSpPr>
          <p:spPr>
            <a:xfrm>
              <a:off x="3733749" y="3124200"/>
              <a:ext cx="457193" cy="4572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12" name="11 Düz Ok Bağlayıcısı"/>
            <p:cNvCxnSpPr>
              <a:endCxn id="14" idx="1"/>
            </p:cNvCxnSpPr>
            <p:nvPr/>
          </p:nvCxnSpPr>
          <p:spPr>
            <a:xfrm rot="5400000" flipH="1" flipV="1">
              <a:off x="3863917" y="2492380"/>
              <a:ext cx="654050" cy="60959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 name="12 Metin kutusu"/>
            <p:cNvSpPr txBox="1">
              <a:spLocks noChangeArrowheads="1"/>
            </p:cNvSpPr>
            <p:nvPr/>
          </p:nvSpPr>
          <p:spPr bwMode="auto">
            <a:xfrm>
              <a:off x="4495800" y="2286000"/>
              <a:ext cx="201208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Berlin Sans FB" panose="020E0602020502020306" pitchFamily="34" charset="0"/>
                </a:rPr>
                <a:t>Özkaynak Maliyeti</a:t>
              </a:r>
            </a:p>
          </p:txBody>
        </p:sp>
        <p:sp>
          <p:nvSpPr>
            <p:cNvPr id="15" name="14 Oval"/>
            <p:cNvSpPr/>
            <p:nvPr/>
          </p:nvSpPr>
          <p:spPr>
            <a:xfrm>
              <a:off x="457200" y="2819400"/>
              <a:ext cx="533392" cy="5334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16" name="15 Düz Ok Bağlayıcısı"/>
            <p:cNvCxnSpPr/>
            <p:nvPr/>
          </p:nvCxnSpPr>
          <p:spPr>
            <a:xfrm rot="16200000" flipH="1">
              <a:off x="857238" y="3181358"/>
              <a:ext cx="685800" cy="102868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 name="16 Metin kutusu"/>
            <p:cNvSpPr txBox="1">
              <a:spLocks noChangeArrowheads="1"/>
            </p:cNvSpPr>
            <p:nvPr/>
          </p:nvSpPr>
          <p:spPr bwMode="auto">
            <a:xfrm>
              <a:off x="1752600" y="3886200"/>
              <a:ext cx="193674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Berlin Sans FB" panose="020E0602020502020306" pitchFamily="34" charset="0"/>
                </a:rPr>
                <a:t>Hisse Senedi Fiyatı</a:t>
              </a:r>
            </a:p>
          </p:txBody>
        </p:sp>
        <p:sp>
          <p:nvSpPr>
            <p:cNvPr id="18" name="18 Sağ Ayraç"/>
            <p:cNvSpPr/>
            <p:nvPr/>
          </p:nvSpPr>
          <p:spPr>
            <a:xfrm rot="5400000">
              <a:off x="4381435" y="723960"/>
              <a:ext cx="533400" cy="7772279"/>
            </a:xfrm>
            <a:prstGeom prst="rightBrace">
              <a:avLst/>
            </a:prstGeom>
            <a:ln w="19050"/>
          </p:spPr>
          <p:style>
            <a:lnRef idx="1">
              <a:schemeClr val="dk1"/>
            </a:lnRef>
            <a:fillRef idx="0">
              <a:schemeClr val="dk1"/>
            </a:fillRef>
            <a:effectRef idx="0">
              <a:schemeClr val="dk1"/>
            </a:effectRef>
            <a:fontRef idx="minor">
              <a:schemeClr val="tx1"/>
            </a:fontRef>
          </p:style>
          <p:txBody>
            <a:bodyPr anchor="ctr"/>
            <a:lstStyle/>
            <a:p>
              <a:pPr algn="ctr">
                <a:defRPr/>
              </a:pPr>
              <a:endParaRPr lang="tr-TR"/>
            </a:p>
          </p:txBody>
        </p:sp>
        <p:pic>
          <p:nvPicPr>
            <p:cNvPr id="19" name="Picture 7"/>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81600" y="1371600"/>
              <a:ext cx="12858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26 Oval"/>
            <p:cNvSpPr/>
            <p:nvPr/>
          </p:nvSpPr>
          <p:spPr>
            <a:xfrm>
              <a:off x="7619889" y="2590800"/>
              <a:ext cx="533392" cy="5334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21" name="27 Düz Ok Bağlayıcısı"/>
            <p:cNvCxnSpPr/>
            <p:nvPr/>
          </p:nvCxnSpPr>
          <p:spPr>
            <a:xfrm rot="5400000" flipH="1" flipV="1">
              <a:off x="7695290" y="2362994"/>
              <a:ext cx="458788" cy="0"/>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2" name="37 Düz Ok Bağlayıcısı"/>
            <p:cNvCxnSpPr/>
            <p:nvPr/>
          </p:nvCxnSpPr>
          <p:spPr>
            <a:xfrm>
              <a:off x="5333924" y="2133600"/>
              <a:ext cx="2590760" cy="1588"/>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3" name="40 Düz Ok Bağlayıcısı"/>
            <p:cNvCxnSpPr/>
            <p:nvPr/>
          </p:nvCxnSpPr>
          <p:spPr>
            <a:xfrm rot="5400000" flipH="1" flipV="1">
              <a:off x="5220418" y="2018506"/>
              <a:ext cx="228600" cy="1588"/>
            </a:xfrm>
            <a:prstGeom prst="straightConnector1">
              <a:avLst/>
            </a:prstGeom>
            <a:ln>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24" name="42 Oval"/>
            <p:cNvSpPr/>
            <p:nvPr/>
          </p:nvSpPr>
          <p:spPr>
            <a:xfrm>
              <a:off x="6248310" y="1752600"/>
              <a:ext cx="304795" cy="3048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25" name="43 Düz Ok Bağlayıcısı"/>
            <p:cNvCxnSpPr>
              <a:stCxn id="24" idx="7"/>
              <a:endCxn id="26" idx="1"/>
            </p:cNvCxnSpPr>
            <p:nvPr/>
          </p:nvCxnSpPr>
          <p:spPr>
            <a:xfrm rot="5400000" flipH="1" flipV="1">
              <a:off x="6746776" y="1381130"/>
              <a:ext cx="177800" cy="6540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6" name="46 Metin kutusu"/>
            <p:cNvSpPr txBox="1">
              <a:spLocks noChangeArrowheads="1"/>
            </p:cNvSpPr>
            <p:nvPr/>
          </p:nvSpPr>
          <p:spPr bwMode="auto">
            <a:xfrm>
              <a:off x="7162800" y="1295400"/>
              <a:ext cx="15953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Berlin Sans FB" panose="020E0602020502020306" pitchFamily="34" charset="0"/>
                </a:rPr>
                <a:t>Temettüdeki</a:t>
              </a:r>
            </a:p>
            <a:p>
              <a:pPr eaLnBrk="1" hangingPunct="1"/>
              <a:r>
                <a:rPr lang="tr-TR" altLang="tr-TR">
                  <a:solidFill>
                    <a:srgbClr val="FF0000"/>
                  </a:solidFill>
                  <a:latin typeface="Berlin Sans FB" panose="020E0602020502020306" pitchFamily="34" charset="0"/>
                </a:rPr>
                <a:t>Büyüme Oranı</a:t>
              </a:r>
            </a:p>
          </p:txBody>
        </p:sp>
      </p:grpSp>
    </p:spTree>
    <p:extLst>
      <p:ext uri="{BB962C8B-B14F-4D97-AF65-F5344CB8AC3E}">
        <p14:creationId xmlns:p14="http://schemas.microsoft.com/office/powerpoint/2010/main" val="1865428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4936347"/>
            <a:ext cx="8517838" cy="707886"/>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Parametrelerin </a:t>
            </a:r>
            <a:r>
              <a:rPr lang="tr-TR" sz="2000" spc="-50" dirty="0" smtClean="0">
                <a:latin typeface="Arial" panose="020B0604020202020204" pitchFamily="34" charset="0"/>
                <a:ea typeface="Trebuchet MS" panose="020B0603020202020204" pitchFamily="34" charset="0"/>
                <a:cs typeface="Arial" panose="020B0604020202020204" pitchFamily="34" charset="0"/>
              </a:rPr>
              <a:t>farklılaşması, İndirgenmiş </a:t>
            </a:r>
            <a:r>
              <a:rPr lang="tr-TR" sz="2000" spc="-50" dirty="0">
                <a:latin typeface="Arial" panose="020B0604020202020204" pitchFamily="34" charset="0"/>
                <a:ea typeface="Trebuchet MS" panose="020B0603020202020204" pitchFamily="34" charset="0"/>
                <a:cs typeface="Arial" panose="020B0604020202020204" pitchFamily="34" charset="0"/>
              </a:rPr>
              <a:t>temettü modelini; </a:t>
            </a:r>
            <a:r>
              <a:rPr lang="tr-TR" sz="2000" spc="-50" dirty="0" err="1">
                <a:latin typeface="Arial" panose="020B0604020202020204" pitchFamily="34" charset="0"/>
                <a:ea typeface="Trebuchet MS" panose="020B0603020202020204" pitchFamily="34" charset="0"/>
                <a:cs typeface="Arial" panose="020B0604020202020204" pitchFamily="34" charset="0"/>
              </a:rPr>
              <a:t>FCFE’de</a:t>
            </a:r>
            <a:r>
              <a:rPr lang="tr-TR" sz="2000" spc="-50" dirty="0">
                <a:latin typeface="Arial" panose="020B0604020202020204" pitchFamily="34" charset="0"/>
                <a:ea typeface="Trebuchet MS" panose="020B0603020202020204" pitchFamily="34" charset="0"/>
                <a:cs typeface="Arial" panose="020B0604020202020204" pitchFamily="34" charset="0"/>
              </a:rPr>
              <a:t> uygulanabilir kılmaktadır.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FCFE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İle Firma Değerlemesi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5" name="54 Grup"/>
          <p:cNvGrpSpPr>
            <a:grpSpLocks/>
          </p:cNvGrpSpPr>
          <p:nvPr/>
        </p:nvGrpSpPr>
        <p:grpSpPr bwMode="auto">
          <a:xfrm>
            <a:off x="97228" y="1199106"/>
            <a:ext cx="9144000" cy="3581400"/>
            <a:chOff x="0" y="1295400"/>
            <a:chExt cx="9144000" cy="3581400"/>
          </a:xfrm>
        </p:grpSpPr>
        <p:sp>
          <p:nvSpPr>
            <p:cNvPr id="6" name="6 Oval"/>
            <p:cNvSpPr/>
            <p:nvPr/>
          </p:nvSpPr>
          <p:spPr>
            <a:xfrm>
              <a:off x="1447800" y="2667000"/>
              <a:ext cx="1066800" cy="5334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7" name="7 Düz Ok Bağlayıcısı"/>
            <p:cNvCxnSpPr>
              <a:stCxn id="6" idx="0"/>
              <a:endCxn id="8" idx="2"/>
            </p:cNvCxnSpPr>
            <p:nvPr/>
          </p:nvCxnSpPr>
          <p:spPr>
            <a:xfrm rot="16200000" flipV="1">
              <a:off x="1504951" y="2190750"/>
              <a:ext cx="925512" cy="269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 name="8 Metin kutusu"/>
            <p:cNvSpPr txBox="1">
              <a:spLocks noChangeArrowheads="1"/>
            </p:cNvSpPr>
            <p:nvPr/>
          </p:nvSpPr>
          <p:spPr bwMode="auto">
            <a:xfrm>
              <a:off x="304800" y="1371600"/>
              <a:ext cx="32993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Berlin Sans FB" panose="020E0602020502020306" pitchFamily="34" charset="0"/>
                </a:rPr>
                <a:t>Özkaynağa Serbest Nakit Akımı</a:t>
              </a:r>
            </a:p>
          </p:txBody>
        </p:sp>
        <p:sp>
          <p:nvSpPr>
            <p:cNvPr id="9" name="9 Oval"/>
            <p:cNvSpPr/>
            <p:nvPr/>
          </p:nvSpPr>
          <p:spPr>
            <a:xfrm>
              <a:off x="3657600" y="3124200"/>
              <a:ext cx="533400" cy="5334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12 Oval"/>
            <p:cNvSpPr/>
            <p:nvPr/>
          </p:nvSpPr>
          <p:spPr>
            <a:xfrm>
              <a:off x="609600" y="2895600"/>
              <a:ext cx="381000" cy="4572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12" name="13 Düz Ok Bağlayıcısı"/>
            <p:cNvCxnSpPr>
              <a:endCxn id="14" idx="1"/>
            </p:cNvCxnSpPr>
            <p:nvPr/>
          </p:nvCxnSpPr>
          <p:spPr>
            <a:xfrm>
              <a:off x="838200" y="3352800"/>
              <a:ext cx="914400" cy="7175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 name="14 Metin kutusu"/>
            <p:cNvSpPr txBox="1">
              <a:spLocks noChangeArrowheads="1"/>
            </p:cNvSpPr>
            <p:nvPr/>
          </p:nvSpPr>
          <p:spPr bwMode="auto">
            <a:xfrm>
              <a:off x="1752600" y="3886200"/>
              <a:ext cx="14510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Berlin Sans FB" panose="020E0602020502020306" pitchFamily="34" charset="0"/>
                </a:rPr>
                <a:t>Firma Değeri</a:t>
              </a:r>
            </a:p>
          </p:txBody>
        </p:sp>
        <p:sp>
          <p:nvSpPr>
            <p:cNvPr id="15" name="Rectangle 3"/>
            <p:cNvSpPr>
              <a:spLocks noChangeArrowheads="1"/>
            </p:cNvSpPr>
            <p:nvPr/>
          </p:nvSpPr>
          <p:spPr bwMode="auto">
            <a:xfrm>
              <a:off x="0" y="1333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tr-TR"/>
            </a:p>
          </p:txBody>
        </p:sp>
        <p:pic>
          <p:nvPicPr>
            <p:cNvPr id="16" name="Picture 4"/>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800" y="2743200"/>
              <a:ext cx="7839075"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6"/>
            <p:cNvSpPr>
              <a:spLocks noChangeArrowheads="1"/>
            </p:cNvSpPr>
            <p:nvPr/>
          </p:nvSpPr>
          <p:spPr bwMode="auto">
            <a:xfrm>
              <a:off x="0" y="1333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tr-TR"/>
            </a:p>
          </p:txBody>
        </p:sp>
        <p:sp>
          <p:nvSpPr>
            <p:cNvPr id="18" name="26 Oval"/>
            <p:cNvSpPr/>
            <p:nvPr/>
          </p:nvSpPr>
          <p:spPr>
            <a:xfrm>
              <a:off x="7315200" y="2667000"/>
              <a:ext cx="1066800" cy="5334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19" name="28 Düz Ok Bağlayıcısı"/>
            <p:cNvCxnSpPr>
              <a:endCxn id="20" idx="1"/>
            </p:cNvCxnSpPr>
            <p:nvPr/>
          </p:nvCxnSpPr>
          <p:spPr>
            <a:xfrm>
              <a:off x="3962400" y="3657600"/>
              <a:ext cx="914400" cy="4889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0" name="30 Metin kutusu"/>
            <p:cNvSpPr txBox="1">
              <a:spLocks noChangeArrowheads="1"/>
            </p:cNvSpPr>
            <p:nvPr/>
          </p:nvSpPr>
          <p:spPr bwMode="auto">
            <a:xfrm>
              <a:off x="4876800" y="3962400"/>
              <a:ext cx="201208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Berlin Sans FB" panose="020E0602020502020306" pitchFamily="34" charset="0"/>
                </a:rPr>
                <a:t>Özkaynak Maliyeti</a:t>
              </a:r>
            </a:p>
          </p:txBody>
        </p:sp>
        <p:sp>
          <p:nvSpPr>
            <p:cNvPr id="21" name="35 Sağ Ayraç"/>
            <p:cNvSpPr/>
            <p:nvPr/>
          </p:nvSpPr>
          <p:spPr>
            <a:xfrm rot="5400000">
              <a:off x="4381500" y="723900"/>
              <a:ext cx="533400" cy="7772400"/>
            </a:xfrm>
            <a:prstGeom prst="rightBrace">
              <a:avLst/>
            </a:prstGeom>
            <a:ln w="19050"/>
          </p:spPr>
          <p:style>
            <a:lnRef idx="1">
              <a:schemeClr val="dk1"/>
            </a:lnRef>
            <a:fillRef idx="0">
              <a:schemeClr val="dk1"/>
            </a:fillRef>
            <a:effectRef idx="0">
              <a:schemeClr val="dk1"/>
            </a:effectRef>
            <a:fontRef idx="minor">
              <a:schemeClr val="tx1"/>
            </a:fontRef>
          </p:style>
          <p:txBody>
            <a:bodyPr anchor="ctr"/>
            <a:lstStyle/>
            <a:p>
              <a:pPr algn="ctr">
                <a:defRPr/>
              </a:pPr>
              <a:endParaRPr lang="tr-TR"/>
            </a:p>
          </p:txBody>
        </p:sp>
        <p:cxnSp>
          <p:nvCxnSpPr>
            <p:cNvPr id="22" name="42 Düz Ok Bağlayıcısı"/>
            <p:cNvCxnSpPr/>
            <p:nvPr/>
          </p:nvCxnSpPr>
          <p:spPr>
            <a:xfrm rot="5400000" flipH="1" flipV="1">
              <a:off x="7618413" y="2438400"/>
              <a:ext cx="458788" cy="1587"/>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3" name="43 Düz Ok Bağlayıcısı"/>
            <p:cNvCxnSpPr/>
            <p:nvPr/>
          </p:nvCxnSpPr>
          <p:spPr>
            <a:xfrm>
              <a:off x="4953000" y="2209800"/>
              <a:ext cx="2895600" cy="1588"/>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4" name="44 Düz Ok Bağlayıcısı"/>
            <p:cNvCxnSpPr/>
            <p:nvPr/>
          </p:nvCxnSpPr>
          <p:spPr>
            <a:xfrm rot="5400000" flipH="1" flipV="1">
              <a:off x="4801394" y="2056606"/>
              <a:ext cx="304800" cy="1588"/>
            </a:xfrm>
            <a:prstGeom prst="straightConnector1">
              <a:avLst/>
            </a:prstGeom>
            <a:ln>
              <a:headEnd type="none" w="med" len="med"/>
              <a:tailEnd type="arrow" w="med" len="med"/>
            </a:ln>
          </p:spPr>
          <p:style>
            <a:lnRef idx="1">
              <a:schemeClr val="dk1"/>
            </a:lnRef>
            <a:fillRef idx="0">
              <a:schemeClr val="dk1"/>
            </a:fillRef>
            <a:effectRef idx="0">
              <a:schemeClr val="dk1"/>
            </a:effectRef>
            <a:fontRef idx="minor">
              <a:schemeClr val="tx1"/>
            </a:fontRef>
          </p:style>
        </p:cxnSp>
        <p:pic>
          <p:nvPicPr>
            <p:cNvPr id="25" name="Picture 7"/>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9525" y="1371600"/>
              <a:ext cx="31146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50 Oval"/>
            <p:cNvSpPr/>
            <p:nvPr/>
          </p:nvSpPr>
          <p:spPr>
            <a:xfrm>
              <a:off x="6553200" y="1752600"/>
              <a:ext cx="304800" cy="304800"/>
            </a:xfrm>
            <a:prstGeom prst="ellipse">
              <a:avLst/>
            </a:prstGeom>
            <a:solidFill>
              <a:schemeClr val="bg2">
                <a:alpha val="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27" name="51 Düz Ok Bağlayıcısı"/>
            <p:cNvCxnSpPr>
              <a:stCxn id="26" idx="7"/>
              <a:endCxn id="28" idx="1"/>
            </p:cNvCxnSpPr>
            <p:nvPr/>
          </p:nvCxnSpPr>
          <p:spPr>
            <a:xfrm rot="5400000" flipH="1" flipV="1">
              <a:off x="7013575" y="1419225"/>
              <a:ext cx="177800" cy="5778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52 Metin kutusu"/>
            <p:cNvSpPr txBox="1">
              <a:spLocks noChangeArrowheads="1"/>
            </p:cNvSpPr>
            <p:nvPr/>
          </p:nvSpPr>
          <p:spPr bwMode="auto">
            <a:xfrm>
              <a:off x="7391400" y="1295400"/>
              <a:ext cx="15953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Berlin Sans FB" panose="020E0602020502020306" pitchFamily="34" charset="0"/>
                </a:rPr>
                <a:t>FCFE’deki</a:t>
              </a:r>
            </a:p>
            <a:p>
              <a:pPr eaLnBrk="1" hangingPunct="1"/>
              <a:r>
                <a:rPr lang="tr-TR" altLang="tr-TR">
                  <a:solidFill>
                    <a:srgbClr val="FF0000"/>
                  </a:solidFill>
                  <a:latin typeface="Berlin Sans FB" panose="020E0602020502020306" pitchFamily="34" charset="0"/>
                </a:rPr>
                <a:t>Büyüme Oranı</a:t>
              </a:r>
            </a:p>
          </p:txBody>
        </p:sp>
      </p:grpSp>
    </p:spTree>
    <p:extLst>
      <p:ext uri="{BB962C8B-B14F-4D97-AF65-F5344CB8AC3E}">
        <p14:creationId xmlns:p14="http://schemas.microsoft.com/office/powerpoint/2010/main" val="1038125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478423"/>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İndirgenmiş temettü modeli ve FCFE modeli ile hesaplanan değerin teorik olarak eşit olması için;</a:t>
            </a: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1</a:t>
            </a:r>
            <a:r>
              <a:rPr lang="tr-TR" sz="2000" spc="-50" dirty="0">
                <a:latin typeface="Arial" panose="020B0604020202020204" pitchFamily="34" charset="0"/>
                <a:ea typeface="Trebuchet MS" panose="020B0603020202020204" pitchFamily="34" charset="0"/>
                <a:cs typeface="Arial" panose="020B0604020202020204" pitchFamily="34" charset="0"/>
              </a:rPr>
              <a:t>. Temettü değeri ve FCFE değeri birbirine eşit olmalı,</a:t>
            </a: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2</a:t>
            </a:r>
            <a:r>
              <a:rPr lang="tr-TR" sz="2000" spc="-50" dirty="0">
                <a:latin typeface="Arial" panose="020B0604020202020204" pitchFamily="34" charset="0"/>
                <a:ea typeface="Trebuchet MS" panose="020B0603020202020204" pitchFamily="34" charset="0"/>
                <a:cs typeface="Arial" panose="020B0604020202020204" pitchFamily="34" charset="0"/>
              </a:rPr>
              <a:t>. Hem temettü, hem de FCFE aynı oranda büyümelidir.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Ayrıca eğer FCFE &gt; temettü ise, aradaki farkın (nakit fazlasının) bugünü değeri sıfırdan büyük olan projelere yatırılmış olması gerekmektedir. Eğer aradaki fark bugünkü değeri sıfırdan küçük olan projelere yatırılıyor ise, bulunan değerler birbirinden farklı olacaktır. </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Genellikle </a:t>
            </a:r>
            <a:r>
              <a:rPr lang="tr-TR" sz="2000" spc="-50" dirty="0">
                <a:latin typeface="Arial" panose="020B0604020202020204" pitchFamily="34" charset="0"/>
                <a:ea typeface="Trebuchet MS" panose="020B0603020202020204" pitchFamily="34" charset="0"/>
                <a:cs typeface="Arial" panose="020B0604020202020204" pitchFamily="34" charset="0"/>
              </a:rPr>
              <a:t>bu tür bir duruma </a:t>
            </a:r>
            <a:r>
              <a:rPr lang="tr-TR" sz="2000" spc="-50" dirty="0" smtClean="0">
                <a:latin typeface="Arial" panose="020B0604020202020204" pitchFamily="34" charset="0"/>
                <a:ea typeface="Trebuchet MS" panose="020B0603020202020204" pitchFamily="34" charset="0"/>
                <a:cs typeface="Arial" panose="020B0604020202020204" pitchFamily="34" charset="0"/>
              </a:rPr>
              <a:t>rastlanılmamaktadır. Özellikle </a:t>
            </a:r>
            <a:r>
              <a:rPr lang="tr-TR" sz="2000" spc="-50" dirty="0">
                <a:latin typeface="Arial" panose="020B0604020202020204" pitchFamily="34" charset="0"/>
                <a:ea typeface="Trebuchet MS" panose="020B0603020202020204" pitchFamily="34" charset="0"/>
                <a:cs typeface="Arial" panose="020B0604020202020204" pitchFamily="34" charset="0"/>
              </a:rPr>
              <a:t>firmaların temettü dağıtım politikalarına bağlı olarak </a:t>
            </a:r>
            <a:r>
              <a:rPr lang="tr-TR" sz="2000" b="1" u="sng" spc="-50" dirty="0">
                <a:latin typeface="Arial" panose="020B0604020202020204" pitchFamily="34" charset="0"/>
                <a:ea typeface="Trebuchet MS" panose="020B0603020202020204" pitchFamily="34" charset="0"/>
                <a:cs typeface="Arial" panose="020B0604020202020204" pitchFamily="34" charset="0"/>
              </a:rPr>
              <a:t>temettü dağıtım oranının 100% olmaması, </a:t>
            </a:r>
            <a:r>
              <a:rPr lang="tr-TR" sz="2000" spc="-50" dirty="0">
                <a:latin typeface="Arial" panose="020B0604020202020204" pitchFamily="34" charset="0"/>
                <a:ea typeface="Trebuchet MS" panose="020B0603020202020204" pitchFamily="34" charset="0"/>
                <a:cs typeface="Arial" panose="020B0604020202020204" pitchFamily="34" charset="0"/>
              </a:rPr>
              <a:t>iki yöntem sonucunda bulunan değerleri farklı kılmaktadır.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Her İki Yöntemin Karşılaştırılması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958754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323439"/>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err="1">
                <a:solidFill>
                  <a:srgbClr val="160093"/>
                </a:solidFill>
                <a:latin typeface="Arial" panose="020B0604020202020204" pitchFamily="34" charset="0"/>
                <a:ea typeface="ＭＳ Ｐゴシック" panose="020B0600070205080204" pitchFamily="34" charset="-128"/>
                <a:cs typeface="Arial" panose="020B0604020202020204" pitchFamily="34" charset="0"/>
              </a:rPr>
              <a:t>FCFE’de</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Büyüme Oranı Tahmini?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2 İçerik Yer Tutucusu"/>
          <p:cNvSpPr>
            <a:spLocks noGrp="1"/>
          </p:cNvSpPr>
          <p:nvPr>
            <p:ph idx="1"/>
          </p:nvPr>
        </p:nvSpPr>
        <p:spPr>
          <a:xfrm>
            <a:off x="144118" y="1181958"/>
            <a:ext cx="8686800" cy="4846637"/>
          </a:xfrm>
        </p:spPr>
        <p:txBody>
          <a:bodyPr/>
          <a:lstStyle/>
          <a:p>
            <a:pPr>
              <a:buFont typeface="Wingdings 2" panose="05020102010507070707" pitchFamily="18" charset="2"/>
              <a:buNone/>
            </a:pPr>
            <a:r>
              <a:rPr lang="tr-TR" altLang="tr-TR" dirty="0" smtClean="0">
                <a:solidFill>
                  <a:srgbClr val="002060"/>
                </a:solidFill>
              </a:rPr>
              <a:t>“</a:t>
            </a:r>
            <a:r>
              <a:rPr lang="tr-TR" altLang="tr-TR" spc="-50" dirty="0">
                <a:ea typeface="Trebuchet MS" panose="020B0603020202020204" pitchFamily="34" charset="0"/>
              </a:rPr>
              <a:t>G = ERR × </a:t>
            </a:r>
            <a:r>
              <a:rPr lang="tr-TR" altLang="tr-TR" spc="-50" dirty="0" err="1">
                <a:ea typeface="Trebuchet MS" panose="020B0603020202020204" pitchFamily="34" charset="0"/>
              </a:rPr>
              <a:t>NcROE</a:t>
            </a:r>
            <a:r>
              <a:rPr lang="tr-TR" altLang="tr-TR" dirty="0" smtClean="0">
                <a:solidFill>
                  <a:srgbClr val="002060"/>
                </a:solidFill>
              </a:rPr>
              <a:t>” </a:t>
            </a:r>
          </a:p>
          <a:p>
            <a:pPr>
              <a:buFont typeface="Wingdings 2" panose="05020102010507070707" pitchFamily="18" charset="2"/>
              <a:buNone/>
            </a:pPr>
            <a:r>
              <a:rPr lang="tr-TR" altLang="tr-TR" b="1" dirty="0" smtClean="0">
                <a:solidFill>
                  <a:schemeClr val="accent2"/>
                </a:solidFill>
              </a:rPr>
              <a:t>G……………: </a:t>
            </a:r>
            <a:r>
              <a:rPr lang="tr-TR" altLang="tr-TR" dirty="0" smtClean="0">
                <a:solidFill>
                  <a:srgbClr val="0070C0"/>
                </a:solidFill>
              </a:rPr>
              <a:t>Beklenen Büyüme Oranı </a:t>
            </a:r>
            <a:r>
              <a:rPr lang="tr-TR" altLang="tr-TR" sz="1600" i="1" dirty="0" smtClean="0">
                <a:solidFill>
                  <a:srgbClr val="0070C0"/>
                </a:solidFill>
              </a:rPr>
              <a:t>(</a:t>
            </a:r>
            <a:r>
              <a:rPr lang="tr-TR" altLang="tr-TR" sz="1600" i="1" dirty="0" err="1" smtClean="0">
                <a:solidFill>
                  <a:srgbClr val="0070C0"/>
                </a:solidFill>
              </a:rPr>
              <a:t>expected</a:t>
            </a:r>
            <a:r>
              <a:rPr lang="tr-TR" altLang="tr-TR" sz="1600" i="1" dirty="0" smtClean="0">
                <a:solidFill>
                  <a:srgbClr val="0070C0"/>
                </a:solidFill>
              </a:rPr>
              <a:t> </a:t>
            </a:r>
            <a:r>
              <a:rPr lang="tr-TR" altLang="tr-TR" sz="1600" i="1" dirty="0" err="1" smtClean="0">
                <a:solidFill>
                  <a:srgbClr val="0070C0"/>
                </a:solidFill>
              </a:rPr>
              <a:t>growth</a:t>
            </a:r>
            <a:r>
              <a:rPr lang="tr-TR" altLang="tr-TR" sz="1600" i="1" dirty="0" smtClean="0">
                <a:solidFill>
                  <a:srgbClr val="0070C0"/>
                </a:solidFill>
              </a:rPr>
              <a:t> rate)</a:t>
            </a:r>
          </a:p>
          <a:p>
            <a:pPr>
              <a:buFont typeface="Wingdings 2" panose="05020102010507070707" pitchFamily="18" charset="2"/>
              <a:buNone/>
            </a:pPr>
            <a:r>
              <a:rPr lang="tr-TR" altLang="tr-TR" b="1" smtClean="0">
                <a:solidFill>
                  <a:schemeClr val="accent2"/>
                </a:solidFill>
              </a:rPr>
              <a:t>ERR………..: </a:t>
            </a:r>
            <a:r>
              <a:rPr lang="tr-TR" altLang="tr-TR" dirty="0" err="1" smtClean="0">
                <a:solidFill>
                  <a:srgbClr val="0070C0"/>
                </a:solidFill>
              </a:rPr>
              <a:t>Özkaynak</a:t>
            </a:r>
            <a:r>
              <a:rPr lang="tr-TR" altLang="tr-TR" dirty="0" smtClean="0">
                <a:solidFill>
                  <a:srgbClr val="0070C0"/>
                </a:solidFill>
              </a:rPr>
              <a:t> Yeniden Yatırım Oranı </a:t>
            </a:r>
            <a:r>
              <a:rPr lang="tr-TR" altLang="tr-TR" sz="1600" i="1" dirty="0" smtClean="0">
                <a:solidFill>
                  <a:srgbClr val="0070C0"/>
                </a:solidFill>
              </a:rPr>
              <a:t>(</a:t>
            </a:r>
            <a:r>
              <a:rPr lang="tr-TR" altLang="tr-TR" sz="1600" i="1" dirty="0" err="1" smtClean="0">
                <a:solidFill>
                  <a:srgbClr val="0070C0"/>
                </a:solidFill>
              </a:rPr>
              <a:t>equity</a:t>
            </a:r>
            <a:r>
              <a:rPr lang="tr-TR" altLang="tr-TR" sz="1600" i="1" dirty="0" smtClean="0">
                <a:solidFill>
                  <a:srgbClr val="0070C0"/>
                </a:solidFill>
              </a:rPr>
              <a:t> </a:t>
            </a:r>
            <a:r>
              <a:rPr lang="tr-TR" altLang="tr-TR" sz="1600" i="1" dirty="0" err="1" smtClean="0">
                <a:solidFill>
                  <a:srgbClr val="0070C0"/>
                </a:solidFill>
              </a:rPr>
              <a:t>reinvestment</a:t>
            </a:r>
            <a:r>
              <a:rPr lang="tr-TR" altLang="tr-TR" sz="1600" i="1" dirty="0" smtClean="0">
                <a:solidFill>
                  <a:srgbClr val="0070C0"/>
                </a:solidFill>
              </a:rPr>
              <a:t> rate)</a:t>
            </a:r>
          </a:p>
          <a:p>
            <a:pPr>
              <a:buFont typeface="Wingdings 2" panose="05020102010507070707" pitchFamily="18" charset="2"/>
              <a:buNone/>
            </a:pPr>
            <a:r>
              <a:rPr lang="tr-TR" altLang="tr-TR" b="1" dirty="0" err="1" smtClean="0">
                <a:solidFill>
                  <a:schemeClr val="accent2"/>
                </a:solidFill>
              </a:rPr>
              <a:t>NcROE</a:t>
            </a:r>
            <a:r>
              <a:rPr lang="tr-TR" altLang="tr-TR" b="1" dirty="0" smtClean="0">
                <a:solidFill>
                  <a:schemeClr val="accent2"/>
                </a:solidFill>
              </a:rPr>
              <a:t>…….: </a:t>
            </a:r>
            <a:r>
              <a:rPr lang="tr-TR" altLang="tr-TR" dirty="0" smtClean="0">
                <a:solidFill>
                  <a:srgbClr val="0070C0"/>
                </a:solidFill>
              </a:rPr>
              <a:t>Nakit Dışı </a:t>
            </a:r>
            <a:r>
              <a:rPr lang="tr-TR" altLang="tr-TR" dirty="0" err="1" smtClean="0">
                <a:solidFill>
                  <a:srgbClr val="0070C0"/>
                </a:solidFill>
              </a:rPr>
              <a:t>Özkaynak</a:t>
            </a:r>
            <a:r>
              <a:rPr lang="tr-TR" altLang="tr-TR" dirty="0" smtClean="0">
                <a:solidFill>
                  <a:srgbClr val="0070C0"/>
                </a:solidFill>
              </a:rPr>
              <a:t> Getirisi </a:t>
            </a:r>
            <a:r>
              <a:rPr lang="tr-TR" altLang="tr-TR" sz="1600" i="1" dirty="0" smtClean="0">
                <a:solidFill>
                  <a:srgbClr val="0070C0"/>
                </a:solidFill>
              </a:rPr>
              <a:t>(</a:t>
            </a:r>
            <a:r>
              <a:rPr lang="tr-TR" altLang="tr-TR" sz="1600" i="1" dirty="0" err="1" smtClean="0">
                <a:solidFill>
                  <a:srgbClr val="0070C0"/>
                </a:solidFill>
              </a:rPr>
              <a:t>noncash</a:t>
            </a:r>
            <a:r>
              <a:rPr lang="tr-TR" altLang="tr-TR" sz="1600" i="1" dirty="0" smtClean="0">
                <a:solidFill>
                  <a:srgbClr val="0070C0"/>
                </a:solidFill>
              </a:rPr>
              <a:t> </a:t>
            </a:r>
            <a:r>
              <a:rPr lang="tr-TR" altLang="tr-TR" sz="1600" i="1" dirty="0" err="1" smtClean="0">
                <a:solidFill>
                  <a:srgbClr val="0070C0"/>
                </a:solidFill>
              </a:rPr>
              <a:t>return</a:t>
            </a:r>
            <a:r>
              <a:rPr lang="tr-TR" altLang="tr-TR" sz="1600" i="1" dirty="0" smtClean="0">
                <a:solidFill>
                  <a:srgbClr val="0070C0"/>
                </a:solidFill>
              </a:rPr>
              <a:t> on </a:t>
            </a:r>
            <a:r>
              <a:rPr lang="tr-TR" altLang="tr-TR" sz="1600" i="1" dirty="0" err="1" smtClean="0">
                <a:solidFill>
                  <a:srgbClr val="0070C0"/>
                </a:solidFill>
              </a:rPr>
              <a:t>equity</a:t>
            </a:r>
            <a:r>
              <a:rPr lang="tr-TR" altLang="tr-TR" sz="1600" i="1" dirty="0" smtClean="0">
                <a:solidFill>
                  <a:srgbClr val="0070C0"/>
                </a:solidFill>
              </a:rPr>
              <a:t>)</a:t>
            </a:r>
          </a:p>
          <a:p>
            <a:pPr marL="342900" indent="-342900" algn="just">
              <a:spcBef>
                <a:spcPts val="600"/>
              </a:spcBef>
              <a:spcAft>
                <a:spcPts val="600"/>
              </a:spcAft>
            </a:pPr>
            <a:r>
              <a:rPr lang="tr-TR" altLang="tr-TR" spc="-50" dirty="0" err="1" smtClean="0">
                <a:ea typeface="Trebuchet MS" panose="020B0603020202020204" pitchFamily="34" charset="0"/>
              </a:rPr>
              <a:t>Özkaynak</a:t>
            </a:r>
            <a:r>
              <a:rPr lang="tr-TR" altLang="tr-TR" spc="-50" dirty="0" smtClean="0">
                <a:ea typeface="Trebuchet MS" panose="020B0603020202020204" pitchFamily="34" charset="0"/>
              </a:rPr>
              <a:t> </a:t>
            </a:r>
            <a:r>
              <a:rPr lang="tr-TR" altLang="tr-TR" spc="-50" dirty="0">
                <a:ea typeface="Trebuchet MS" panose="020B0603020202020204" pitchFamily="34" charset="0"/>
              </a:rPr>
              <a:t>Yeniden yatırım oranı, ortaklara temettü olarak ödenmeyen ve yeni yatırımlar için firmada bırakılan kısımdır. Bir başka deyişle; net karın firmada bırakılan yüzdesidir (%).</a:t>
            </a:r>
          </a:p>
          <a:p>
            <a:pPr marL="342900" indent="-342900" algn="just">
              <a:spcBef>
                <a:spcPts val="600"/>
              </a:spcBef>
              <a:spcAft>
                <a:spcPts val="600"/>
              </a:spcAft>
            </a:pPr>
            <a:r>
              <a:rPr lang="tr-TR" altLang="tr-TR" spc="-50" dirty="0">
                <a:ea typeface="Trebuchet MS" panose="020B0603020202020204" pitchFamily="34" charset="0"/>
              </a:rPr>
              <a:t>FCFE modelinde, </a:t>
            </a:r>
            <a:r>
              <a:rPr lang="tr-TR" altLang="tr-TR" spc="-50" dirty="0" err="1">
                <a:ea typeface="Trebuchet MS" panose="020B0603020202020204" pitchFamily="34" charset="0"/>
              </a:rPr>
              <a:t>özkaynak</a:t>
            </a:r>
            <a:r>
              <a:rPr lang="tr-TR" altLang="tr-TR" spc="-50" dirty="0">
                <a:ea typeface="Trebuchet MS" panose="020B0603020202020204" pitchFamily="34" charset="0"/>
              </a:rPr>
              <a:t> getirisi nakit dışı (ör: bankadaki paradan sağlanan faiz, menkul kıymet yatırımından sağlanan getiri vb.) yatırımlardan sağlanan getiriyi ifade etmektedir. Bu nedenle, doğru hesaplama için, net kardan ilgili vergi sonrası faiz gelirleri düşülmektedir. Ayrıca, ilgili faiz getirisini yaratan nakit ve menkul kıymetlerin değeri </a:t>
            </a:r>
            <a:r>
              <a:rPr lang="tr-TR" altLang="tr-TR" spc="-50" dirty="0" err="1">
                <a:ea typeface="Trebuchet MS" panose="020B0603020202020204" pitchFamily="34" charset="0"/>
              </a:rPr>
              <a:t>özkaynak</a:t>
            </a:r>
            <a:r>
              <a:rPr lang="tr-TR" altLang="tr-TR" spc="-50" dirty="0">
                <a:ea typeface="Trebuchet MS" panose="020B0603020202020204" pitchFamily="34" charset="0"/>
              </a:rPr>
              <a:t> defter değerinden çıkartılmalıdır. </a:t>
            </a:r>
          </a:p>
          <a:p>
            <a:pPr>
              <a:buFont typeface="Wingdings 2" panose="05020102010507070707" pitchFamily="18" charset="2"/>
              <a:buNone/>
            </a:pPr>
            <a:endParaRPr lang="tr-TR" altLang="tr-TR" sz="1400" i="1" dirty="0" smtClean="0">
              <a:solidFill>
                <a:srgbClr val="0070C0"/>
              </a:solidFill>
            </a:endParaRPr>
          </a:p>
        </p:txBody>
      </p:sp>
    </p:spTree>
    <p:extLst>
      <p:ext uri="{BB962C8B-B14F-4D97-AF65-F5344CB8AC3E}">
        <p14:creationId xmlns:p14="http://schemas.microsoft.com/office/powerpoint/2010/main" val="9608235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12574</TotalTime>
  <Words>390</Words>
  <Application>Microsoft Office PowerPoint</Application>
  <PresentationFormat>Ekran Gösterisi (4:3)</PresentationFormat>
  <Paragraphs>50</Paragraphs>
  <Slides>7</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7</vt:i4>
      </vt:variant>
    </vt:vector>
  </HeadingPairs>
  <TitlesOfParts>
    <vt:vector size="17" baseType="lpstr">
      <vt:lpstr>ＭＳ Ｐゴシック</vt:lpstr>
      <vt:lpstr>Arial</vt:lpstr>
      <vt:lpstr>Berlin Sans FB</vt:lpstr>
      <vt:lpstr>Calibri</vt:lpstr>
      <vt:lpstr>Trebuchet MS</vt:lpstr>
      <vt:lpstr>Wingdings</vt:lpstr>
      <vt:lpstr>Wingdings 2</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815</cp:revision>
  <cp:lastPrinted>2016-10-24T07:53:35Z</cp:lastPrinted>
  <dcterms:created xsi:type="dcterms:W3CDTF">2016-09-18T09:35:24Z</dcterms:created>
  <dcterms:modified xsi:type="dcterms:W3CDTF">2020-02-27T05:27:51Z</dcterms:modified>
</cp:coreProperties>
</file>