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60" d="100"/>
          <a:sy n="60" d="100"/>
        </p:scale>
        <p:origin x="-2244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4C097B-DD22-4EA1-9D15-4DB83343EFE6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50C51D-97BC-4CAC-9333-20F90A908AA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LATİN DİLİ 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CASUS</a:t>
            </a:r>
            <a:r>
              <a:rPr lang="tr-TR" b="1" dirty="0" smtClean="0"/>
              <a:t>LAR (İSMİN HALLERİ)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Türkçe’de</a:t>
            </a:r>
            <a:r>
              <a:rPr lang="tr-TR" dirty="0" smtClean="0"/>
              <a:t> olduğu gibi </a:t>
            </a:r>
            <a:r>
              <a:rPr lang="tr-TR" dirty="0" err="1" smtClean="0"/>
              <a:t>Latince’de</a:t>
            </a:r>
            <a:r>
              <a:rPr lang="tr-TR" dirty="0" smtClean="0"/>
              <a:t> de isimler cümledeki görevine göre yalın, ilgi, yönelme, yükleme gibi hallerde bulunabilir. </a:t>
            </a:r>
            <a:r>
              <a:rPr lang="tr-TR" dirty="0" err="1" smtClean="0"/>
              <a:t>Latince’de</a:t>
            </a:r>
            <a:r>
              <a:rPr lang="tr-TR" dirty="0" smtClean="0"/>
              <a:t> ismin 6 hali vardır:</a:t>
            </a:r>
          </a:p>
          <a:p>
            <a:pPr>
              <a:buNone/>
            </a:pPr>
            <a:r>
              <a:rPr lang="tr-TR" dirty="0" smtClean="0"/>
              <a:t>1)	</a:t>
            </a:r>
            <a:r>
              <a:rPr lang="tr-TR" i="1" dirty="0" err="1" smtClean="0"/>
              <a:t>Nominativus</a:t>
            </a:r>
            <a:r>
              <a:rPr lang="tr-TR" dirty="0" smtClean="0"/>
              <a:t> (Yalın hali): İsmin hiçbir takı almamış yalın halidir. Özne her zaman </a:t>
            </a:r>
            <a:r>
              <a:rPr lang="tr-TR" dirty="0" err="1" smtClean="0"/>
              <a:t>nominativus</a:t>
            </a:r>
            <a:r>
              <a:rPr lang="tr-TR" dirty="0" smtClean="0"/>
              <a:t> halde olmak zorundadır. Kim? Ne? Soruları sorularak bulunur.</a:t>
            </a:r>
          </a:p>
          <a:p>
            <a:pPr>
              <a:buNone/>
            </a:pPr>
            <a:r>
              <a:rPr lang="tr-TR" dirty="0" smtClean="0"/>
              <a:t>2)	</a:t>
            </a:r>
            <a:r>
              <a:rPr lang="tr-TR" i="1" dirty="0" err="1" smtClean="0"/>
              <a:t>Genetivus</a:t>
            </a:r>
            <a:r>
              <a:rPr lang="tr-TR" dirty="0" smtClean="0"/>
              <a:t> (İyelik hali): Sahiplik bildirir. İsim tamlamasında tamlayanın halidir. Kimin? Neyin? Sorularına karşılık verir.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CASUS</a:t>
            </a:r>
            <a:r>
              <a:rPr lang="tr-TR" b="1" dirty="0" smtClean="0"/>
              <a:t>LAR (İSMİN HALLERİ)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3)	</a:t>
            </a:r>
            <a:r>
              <a:rPr lang="tr-TR" i="1" dirty="0" err="1" smtClean="0"/>
              <a:t>Dativus</a:t>
            </a:r>
            <a:r>
              <a:rPr lang="tr-TR" dirty="0" smtClean="0"/>
              <a:t> </a:t>
            </a:r>
            <a:r>
              <a:rPr lang="tr-TR" dirty="0" smtClean="0"/>
              <a:t>(Yönelme hali): Kime? Kim için? Ne için? Soruları sorularak bulunur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4)	</a:t>
            </a:r>
            <a:r>
              <a:rPr lang="tr-TR" i="1" dirty="0" err="1" smtClean="0"/>
              <a:t>Accusativus</a:t>
            </a:r>
            <a:r>
              <a:rPr lang="tr-TR" dirty="0" smtClean="0"/>
              <a:t> (-i hali): Nesnenin halidir. </a:t>
            </a:r>
            <a:r>
              <a:rPr lang="tr-TR" dirty="0" err="1" smtClean="0"/>
              <a:t>Latince’de</a:t>
            </a:r>
            <a:r>
              <a:rPr lang="tr-TR" dirty="0" smtClean="0"/>
              <a:t> cümlenin fiili başka bir hal gerektirmiyorsa nesne mutlaka </a:t>
            </a:r>
            <a:r>
              <a:rPr lang="tr-TR" dirty="0" err="1" smtClean="0"/>
              <a:t>accusativus</a:t>
            </a:r>
            <a:r>
              <a:rPr lang="tr-TR" dirty="0" smtClean="0"/>
              <a:t> halde olmalıdır. Kimi? Neyi? Sorularına karşılık verir. </a:t>
            </a:r>
            <a:r>
              <a:rPr lang="tr-TR" dirty="0" err="1" smtClean="0"/>
              <a:t>Türkçe’deki</a:t>
            </a:r>
            <a:r>
              <a:rPr lang="tr-TR" dirty="0" smtClean="0"/>
              <a:t> belirtisiz nesne </a:t>
            </a:r>
            <a:r>
              <a:rPr lang="tr-TR" dirty="0" err="1" smtClean="0"/>
              <a:t>Latince’de</a:t>
            </a:r>
            <a:r>
              <a:rPr lang="tr-TR" dirty="0" smtClean="0"/>
              <a:t> olmadığı için belirtisiz nesneyi bulmak için sorulan ne ? kim? Sorularına da </a:t>
            </a:r>
            <a:r>
              <a:rPr lang="tr-TR" dirty="0" err="1" smtClean="0"/>
              <a:t>accusativus</a:t>
            </a:r>
            <a:r>
              <a:rPr lang="tr-TR" dirty="0" smtClean="0"/>
              <a:t> cevap verir.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CASUS</a:t>
            </a:r>
            <a:r>
              <a:rPr lang="tr-TR" b="1" dirty="0" smtClean="0"/>
              <a:t>LAR (İSMİN HALLERİ)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5</a:t>
            </a:r>
            <a:r>
              <a:rPr lang="tr-TR" dirty="0" smtClean="0"/>
              <a:t>)	</a:t>
            </a:r>
            <a:r>
              <a:rPr lang="tr-TR" i="1" dirty="0" err="1" smtClean="0"/>
              <a:t>Ablativus</a:t>
            </a:r>
            <a:r>
              <a:rPr lang="tr-TR" dirty="0" smtClean="0"/>
              <a:t> : Tek başına kullanıldığında ne ile sorusuna cevap verir.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6</a:t>
            </a:r>
            <a:r>
              <a:rPr lang="tr-TR" dirty="0" smtClean="0"/>
              <a:t>)	</a:t>
            </a:r>
            <a:r>
              <a:rPr lang="tr-TR" i="1" dirty="0" err="1" smtClean="0"/>
              <a:t>Vocativus</a:t>
            </a:r>
            <a:r>
              <a:rPr lang="tr-TR" dirty="0" smtClean="0"/>
              <a:t> (Seslenme hali): Bir kişiye ya da nesneye seslenme halidir.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907707" y="1196752"/>
          <a:ext cx="5400598" cy="4176465"/>
        </p:xfrm>
        <a:graphic>
          <a:graphicData uri="http://schemas.openxmlformats.org/drawingml/2006/table">
            <a:tbl>
              <a:tblPr/>
              <a:tblGrid>
                <a:gridCol w="870298"/>
                <a:gridCol w="367952"/>
                <a:gridCol w="367299"/>
                <a:gridCol w="317951"/>
                <a:gridCol w="369022"/>
                <a:gridCol w="296804"/>
                <a:gridCol w="369904"/>
                <a:gridCol w="369904"/>
                <a:gridCol w="369904"/>
                <a:gridCol w="369904"/>
                <a:gridCol w="295924"/>
                <a:gridCol w="295924"/>
                <a:gridCol w="739808"/>
              </a:tblGrid>
              <a:tr h="1005988">
                <a:tc>
                  <a:txBody>
                    <a:bodyPr/>
                    <a:lstStyle/>
                    <a:p>
                      <a:pPr algn="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Harf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A,a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B,b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C,c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D,d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E,e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F,f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G,g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H,h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I,i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K,k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L,l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M,m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424318">
                <a:tc>
                  <a:txBody>
                    <a:bodyPr/>
                    <a:lstStyle/>
                    <a:p>
                      <a:pPr algn="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Okunuşu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a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be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ke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de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e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f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ɡ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h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İ 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veya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 y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k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l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m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013665">
                <a:tc>
                  <a:txBody>
                    <a:bodyPr/>
                    <a:lstStyle/>
                    <a:p>
                      <a:pPr algn="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Harf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N,n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O,o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P,p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Q,q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R,r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S,s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T,t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V,v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X,x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Y,y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Z,z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32494">
                <a:tc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Okunuşu     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n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o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p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ku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r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s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t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u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ks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   ü</a:t>
                      </a:r>
                      <a:endParaRPr lang="tr-TR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   z</a:t>
                      </a:r>
                      <a:endParaRPr lang="tr-TR"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864005"/>
            <a:ext cx="245612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400" b="1" dirty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400" b="1" dirty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Latin Alfabesi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Latin alfabesi 23 harflidir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;</a:t>
            </a:r>
            <a:endParaRPr kumimoji="0" lang="tr-T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tr-TR" sz="28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lang="tr-TR" sz="28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lang="tr-TR" sz="32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Latin Alfabesi</a:t>
            </a:r>
            <a:br>
              <a:rPr lang="tr-TR" sz="32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Latince yazıldığı gibi okunan bir dildir. Ancak aşağıdaki durumlara dikkat edilmelidir: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C: daima k sesi verir.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G: daima g sesi verir	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Y: daima ü sesi verir	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H: daima h sesi verir	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Latin Alfabesi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İki sessiz harf yan yana gelebilir:</a:t>
            </a:r>
            <a:endParaRPr lang="tr-TR" sz="16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Ch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daima k sesi verir.	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daima t sesi verir. 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ph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f sesi verir.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Bunlardan başka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rr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mm gibi aynı iki sessiz harf yan yana geldiğinde her harf ayrı ayrı okunur.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Latin Alfabesi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Çift seslilerin okunuşu ise şöyledir: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Au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av    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Eu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.ev 	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Ae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ay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Oe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oi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 oy	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</a:pPr>
            <a:r>
              <a:rPr lang="tr-TR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-i den sonra sesli harf gelirse y diye okunur.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sz="28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SÖZCÜKLER</a:t>
            </a:r>
            <a:br>
              <a:rPr lang="tr-TR" sz="2800" b="1" cap="none" dirty="0" smtClean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b="1" dirty="0" err="1" smtClean="0">
                <a:latin typeface="Arial" pitchFamily="34" charset="0"/>
                <a:cs typeface="Arial" pitchFamily="34" charset="0"/>
              </a:rPr>
              <a:t>Declinabilia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(Çekimliler); 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i="1" dirty="0" err="1" smtClean="0">
                <a:latin typeface="Arial" pitchFamily="34" charset="0"/>
                <a:cs typeface="Arial" pitchFamily="34" charset="0"/>
              </a:rPr>
              <a:t>Nomen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(ad), </a:t>
            </a:r>
            <a:r>
              <a:rPr lang="tr-TR" i="1" dirty="0" err="1" smtClean="0">
                <a:latin typeface="Arial" pitchFamily="34" charset="0"/>
                <a:cs typeface="Arial" pitchFamily="34" charset="0"/>
              </a:rPr>
              <a:t>pronomen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(zamir), </a:t>
            </a:r>
            <a:r>
              <a:rPr lang="tr-TR" i="1" dirty="0" err="1" smtClean="0">
                <a:latin typeface="Arial" pitchFamily="34" charset="0"/>
                <a:cs typeface="Arial" pitchFamily="34" charset="0"/>
              </a:rPr>
              <a:t>adiectivum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(sıfat), </a:t>
            </a:r>
            <a:r>
              <a:rPr lang="tr-TR" i="1" dirty="0" err="1" smtClean="0">
                <a:latin typeface="Arial" pitchFamily="34" charset="0"/>
                <a:cs typeface="Arial" pitchFamily="34" charset="0"/>
              </a:rPr>
              <a:t>verbum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(eylem)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r-TR" b="1" dirty="0" err="1" smtClean="0">
                <a:latin typeface="Arial" pitchFamily="34" charset="0"/>
                <a:cs typeface="Arial" pitchFamily="34" charset="0"/>
              </a:rPr>
              <a:t>Indeclinabilia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(Çekimsizler);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i="1" dirty="0" err="1" smtClean="0">
                <a:latin typeface="Arial" pitchFamily="34" charset="0"/>
                <a:cs typeface="Arial" pitchFamily="34" charset="0"/>
              </a:rPr>
              <a:t>Adverbum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(zarf), </a:t>
            </a:r>
            <a:r>
              <a:rPr lang="tr-TR" i="1" dirty="0" err="1" smtClean="0">
                <a:latin typeface="Arial" pitchFamily="34" charset="0"/>
                <a:cs typeface="Arial" pitchFamily="34" charset="0"/>
              </a:rPr>
              <a:t>coniuctio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(bağlaç), </a:t>
            </a:r>
            <a:r>
              <a:rPr lang="tr-TR" i="1" dirty="0" err="1" smtClean="0">
                <a:latin typeface="Arial" pitchFamily="34" charset="0"/>
                <a:cs typeface="Arial" pitchFamily="34" charset="0"/>
              </a:rPr>
              <a:t>praepositio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(edat)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NOMEN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Latince çekimli bir dildir. Bu yüzden </a:t>
            </a:r>
            <a:r>
              <a:rPr lang="tr-TR" dirty="0" err="1" smtClean="0"/>
              <a:t>Latince’de</a:t>
            </a:r>
            <a:r>
              <a:rPr lang="tr-TR" dirty="0" smtClean="0"/>
              <a:t> isimler cinslerine (</a:t>
            </a:r>
            <a:r>
              <a:rPr lang="tr-TR" i="1" dirty="0" err="1" smtClean="0"/>
              <a:t>genus</a:t>
            </a:r>
            <a:r>
              <a:rPr lang="tr-TR" dirty="0" smtClean="0"/>
              <a:t>), sayılarına (</a:t>
            </a:r>
            <a:r>
              <a:rPr lang="tr-TR" i="1" dirty="0" err="1" smtClean="0"/>
              <a:t>numerus</a:t>
            </a:r>
            <a:r>
              <a:rPr lang="tr-TR" dirty="0" smtClean="0"/>
              <a:t>) ve hallerine (</a:t>
            </a:r>
            <a:r>
              <a:rPr lang="tr-TR" i="1" dirty="0" smtClean="0"/>
              <a:t>casus</a:t>
            </a:r>
            <a:r>
              <a:rPr lang="tr-TR" dirty="0" smtClean="0"/>
              <a:t>) göre bir takım çekim ekleri alarak çekilirler: </a:t>
            </a:r>
          </a:p>
          <a:p>
            <a:endParaRPr lang="tr-TR" dirty="0" smtClean="0"/>
          </a:p>
          <a:p>
            <a:pPr lvl="0"/>
            <a:r>
              <a:rPr lang="tr-TR" i="1" dirty="0" err="1" smtClean="0"/>
              <a:t>genus</a:t>
            </a:r>
            <a:r>
              <a:rPr lang="tr-TR" dirty="0" smtClean="0"/>
              <a:t> (cins); </a:t>
            </a:r>
            <a:r>
              <a:rPr lang="tr-TR" dirty="0" err="1" smtClean="0"/>
              <a:t>femininum</a:t>
            </a:r>
            <a:r>
              <a:rPr lang="tr-TR" dirty="0" smtClean="0"/>
              <a:t>, </a:t>
            </a:r>
            <a:r>
              <a:rPr lang="tr-TR" dirty="0" err="1" smtClean="0"/>
              <a:t>masculinum</a:t>
            </a:r>
            <a:r>
              <a:rPr lang="tr-TR" dirty="0" smtClean="0"/>
              <a:t>, </a:t>
            </a:r>
            <a:r>
              <a:rPr lang="tr-TR" dirty="0" err="1" smtClean="0"/>
              <a:t>neutrum</a:t>
            </a:r>
            <a:endParaRPr lang="tr-TR" dirty="0" smtClean="0"/>
          </a:p>
          <a:p>
            <a:endParaRPr lang="tr-TR" dirty="0" smtClean="0"/>
          </a:p>
          <a:p>
            <a:pPr lvl="0"/>
            <a:r>
              <a:rPr lang="tr-TR" i="1" dirty="0" smtClean="0"/>
              <a:t> </a:t>
            </a:r>
            <a:r>
              <a:rPr lang="tr-TR" i="1" dirty="0" err="1" smtClean="0"/>
              <a:t>numerus</a:t>
            </a:r>
            <a:r>
              <a:rPr lang="tr-TR" i="1" dirty="0" smtClean="0"/>
              <a:t> (</a:t>
            </a:r>
            <a:r>
              <a:rPr lang="tr-TR" dirty="0" smtClean="0"/>
              <a:t>sayı</a:t>
            </a:r>
            <a:r>
              <a:rPr lang="tr-TR" i="1" dirty="0" smtClean="0"/>
              <a:t>)</a:t>
            </a:r>
            <a:r>
              <a:rPr lang="tr-TR" dirty="0" smtClean="0"/>
              <a:t>; </a:t>
            </a:r>
            <a:r>
              <a:rPr lang="tr-TR" dirty="0" err="1" smtClean="0"/>
              <a:t>singularis</a:t>
            </a:r>
            <a:r>
              <a:rPr lang="tr-TR" dirty="0" smtClean="0"/>
              <a:t>, </a:t>
            </a:r>
            <a:r>
              <a:rPr lang="tr-TR" dirty="0" err="1" smtClean="0"/>
              <a:t>pluralis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 </a:t>
            </a:r>
            <a:r>
              <a:rPr lang="tr-TR" i="1" dirty="0" smtClean="0"/>
              <a:t>Casus </a:t>
            </a:r>
            <a:r>
              <a:rPr lang="tr-TR" i="1" dirty="0" smtClean="0"/>
              <a:t>(</a:t>
            </a:r>
            <a:r>
              <a:rPr lang="tr-TR" dirty="0" smtClean="0"/>
              <a:t>ismin hali</a:t>
            </a:r>
            <a:r>
              <a:rPr lang="tr-TR" i="1" dirty="0" smtClean="0"/>
              <a:t>)</a:t>
            </a:r>
            <a:r>
              <a:rPr lang="tr-TR" dirty="0" smtClean="0"/>
              <a:t>; </a:t>
            </a:r>
            <a:r>
              <a:rPr lang="tr-TR" dirty="0" err="1" smtClean="0"/>
              <a:t>nominativus</a:t>
            </a:r>
            <a:r>
              <a:rPr lang="tr-TR" dirty="0" smtClean="0"/>
              <a:t>, </a:t>
            </a:r>
            <a:r>
              <a:rPr lang="tr-TR" dirty="0" err="1" smtClean="0"/>
              <a:t>genetivus</a:t>
            </a:r>
            <a:r>
              <a:rPr lang="tr-TR" dirty="0" smtClean="0"/>
              <a:t>, </a:t>
            </a:r>
            <a:r>
              <a:rPr lang="tr-TR" dirty="0" err="1" smtClean="0"/>
              <a:t>dativus</a:t>
            </a:r>
            <a:r>
              <a:rPr lang="tr-TR" dirty="0" smtClean="0"/>
              <a:t>, </a:t>
            </a:r>
            <a:r>
              <a:rPr lang="tr-TR" dirty="0" err="1" smtClean="0"/>
              <a:t>accusativus</a:t>
            </a:r>
            <a:r>
              <a:rPr lang="tr-TR" dirty="0" smtClean="0"/>
              <a:t>, </a:t>
            </a:r>
            <a:r>
              <a:rPr lang="tr-TR" dirty="0" err="1" smtClean="0"/>
              <a:t>ablativus</a:t>
            </a:r>
            <a:r>
              <a:rPr lang="tr-TR" dirty="0" smtClean="0"/>
              <a:t>, </a:t>
            </a:r>
            <a:r>
              <a:rPr lang="tr-TR" dirty="0" err="1" smtClean="0"/>
              <a:t>vocativus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İSİM ÇEKİMLERİ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Latince’de</a:t>
            </a:r>
            <a:r>
              <a:rPr lang="tr-TR" b="1" dirty="0" smtClean="0"/>
              <a:t> 5 isim çekimi vardır.</a:t>
            </a:r>
            <a:endParaRPr lang="tr-TR" dirty="0" smtClean="0"/>
          </a:p>
          <a:p>
            <a:pPr lvl="0"/>
            <a:r>
              <a:rPr lang="tr-TR" dirty="0" smtClean="0"/>
              <a:t>1. İsim </a:t>
            </a:r>
            <a:r>
              <a:rPr lang="tr-TR" dirty="0" smtClean="0"/>
              <a:t>çekimi; 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i="1" dirty="0" err="1" smtClean="0"/>
              <a:t>Nominativus</a:t>
            </a:r>
            <a:r>
              <a:rPr lang="tr-TR" dirty="0" err="1" smtClean="0"/>
              <a:t>’u</a:t>
            </a:r>
            <a:r>
              <a:rPr lang="tr-TR" dirty="0" smtClean="0"/>
              <a:t> </a:t>
            </a:r>
            <a:r>
              <a:rPr lang="tr-TR" dirty="0" smtClean="0"/>
              <a:t>-a, </a:t>
            </a:r>
            <a:r>
              <a:rPr lang="tr-TR" i="1" dirty="0" err="1" smtClean="0"/>
              <a:t>genetivus</a:t>
            </a:r>
            <a:r>
              <a:rPr lang="tr-TR" dirty="0" err="1" smtClean="0"/>
              <a:t>’u</a:t>
            </a:r>
            <a:r>
              <a:rPr lang="tr-TR" dirty="0" smtClean="0"/>
              <a:t> -</a:t>
            </a:r>
            <a:r>
              <a:rPr lang="tr-TR" dirty="0" err="1" smtClean="0"/>
              <a:t>ae</a:t>
            </a:r>
            <a:r>
              <a:rPr lang="tr-TR" dirty="0" smtClean="0"/>
              <a:t> ile biten genelde </a:t>
            </a:r>
            <a:r>
              <a:rPr lang="tr-TR" i="1" dirty="0" err="1" smtClean="0"/>
              <a:t>femininum</a:t>
            </a:r>
            <a:r>
              <a:rPr lang="tr-TR" dirty="0" smtClean="0"/>
              <a:t> isimler girer.</a:t>
            </a:r>
          </a:p>
          <a:p>
            <a:endParaRPr lang="tr-TR" dirty="0" smtClean="0"/>
          </a:p>
          <a:p>
            <a:pPr lvl="0"/>
            <a:r>
              <a:rPr lang="tr-TR" dirty="0" smtClean="0"/>
              <a:t>2. İsim </a:t>
            </a:r>
            <a:r>
              <a:rPr lang="tr-TR" dirty="0" smtClean="0"/>
              <a:t>çekimi;  </a:t>
            </a:r>
          </a:p>
          <a:p>
            <a:pPr lvl="0">
              <a:buNone/>
            </a:pPr>
            <a:r>
              <a:rPr lang="tr-TR" i="1" dirty="0" err="1" smtClean="0"/>
              <a:t>Nominativus</a:t>
            </a:r>
            <a:r>
              <a:rPr lang="tr-TR" dirty="0" err="1" smtClean="0"/>
              <a:t>’u</a:t>
            </a:r>
            <a:r>
              <a:rPr lang="tr-TR" dirty="0" smtClean="0"/>
              <a:t> us, </a:t>
            </a:r>
            <a:r>
              <a:rPr lang="tr-TR" dirty="0" err="1" smtClean="0"/>
              <a:t>genetivus’u</a:t>
            </a:r>
            <a:r>
              <a:rPr lang="tr-TR" dirty="0" smtClean="0"/>
              <a:t> -i ile biten </a:t>
            </a:r>
            <a:r>
              <a:rPr lang="tr-TR" dirty="0" err="1" smtClean="0"/>
              <a:t>masculinum</a:t>
            </a:r>
            <a:r>
              <a:rPr lang="tr-TR" dirty="0" smtClean="0"/>
              <a:t>;</a:t>
            </a:r>
          </a:p>
          <a:p>
            <a:pPr lvl="0">
              <a:buNone/>
            </a:pPr>
            <a:r>
              <a:rPr lang="tr-TR" i="1" dirty="0" err="1" smtClean="0"/>
              <a:t>Nominativus</a:t>
            </a:r>
            <a:r>
              <a:rPr lang="tr-TR" dirty="0" err="1" smtClean="0"/>
              <a:t>’u</a:t>
            </a:r>
            <a:r>
              <a:rPr lang="tr-TR" dirty="0" smtClean="0"/>
              <a:t> -er, - </a:t>
            </a:r>
            <a:r>
              <a:rPr lang="tr-TR" i="1" dirty="0" err="1" smtClean="0"/>
              <a:t>genetivus</a:t>
            </a:r>
            <a:r>
              <a:rPr lang="tr-TR" dirty="0" err="1" smtClean="0"/>
              <a:t>’u</a:t>
            </a:r>
            <a:r>
              <a:rPr lang="tr-TR" dirty="0" smtClean="0"/>
              <a:t> -i ile biten </a:t>
            </a:r>
            <a:r>
              <a:rPr lang="tr-TR" dirty="0" err="1" smtClean="0"/>
              <a:t>masculinum</a:t>
            </a:r>
            <a:r>
              <a:rPr lang="tr-TR" dirty="0" smtClean="0"/>
              <a:t>;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ve</a:t>
            </a:r>
          </a:p>
          <a:p>
            <a:endParaRPr lang="tr-TR" dirty="0" smtClean="0"/>
          </a:p>
          <a:p>
            <a:pPr lvl="0"/>
            <a:r>
              <a:rPr lang="tr-TR" i="1" dirty="0" err="1" smtClean="0"/>
              <a:t>Nominativus’</a:t>
            </a:r>
            <a:r>
              <a:rPr lang="tr-TR" dirty="0" err="1" smtClean="0"/>
              <a:t>u</a:t>
            </a:r>
            <a:r>
              <a:rPr lang="tr-TR" dirty="0" smtClean="0"/>
              <a:t> -um, </a:t>
            </a:r>
            <a:r>
              <a:rPr lang="tr-TR" i="1" dirty="0" err="1" smtClean="0"/>
              <a:t>genetivus</a:t>
            </a:r>
            <a:r>
              <a:rPr lang="tr-TR" dirty="0" err="1" smtClean="0"/>
              <a:t>’u</a:t>
            </a:r>
            <a:r>
              <a:rPr lang="tr-TR" dirty="0" smtClean="0"/>
              <a:t> -i ile biten         </a:t>
            </a:r>
            <a:r>
              <a:rPr lang="tr-TR" i="1" dirty="0" err="1" smtClean="0"/>
              <a:t>neutrum</a:t>
            </a:r>
            <a:r>
              <a:rPr lang="tr-TR" dirty="0" smtClean="0"/>
              <a:t> isimler girer.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İSİM ÇEKİMLERİ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3. isim </a:t>
            </a:r>
            <a:r>
              <a:rPr lang="tr-TR" dirty="0" smtClean="0"/>
              <a:t>çekimi;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Genetivus’u</a:t>
            </a:r>
            <a:r>
              <a:rPr lang="tr-TR" dirty="0" smtClean="0"/>
              <a:t> </a:t>
            </a:r>
            <a:r>
              <a:rPr lang="tr-TR" dirty="0" smtClean="0"/>
              <a:t>-is </a:t>
            </a:r>
            <a:r>
              <a:rPr lang="tr-TR" dirty="0" err="1" smtClean="0"/>
              <a:t>le</a:t>
            </a:r>
            <a:r>
              <a:rPr lang="tr-TR" dirty="0" smtClean="0"/>
              <a:t> biten mas., </a:t>
            </a:r>
            <a:r>
              <a:rPr lang="tr-TR" dirty="0" err="1" smtClean="0"/>
              <a:t>fem</a:t>
            </a:r>
            <a:r>
              <a:rPr lang="tr-TR" dirty="0" smtClean="0"/>
              <a:t>. ve </a:t>
            </a:r>
            <a:r>
              <a:rPr lang="tr-TR" dirty="0" err="1" smtClean="0"/>
              <a:t>neut</a:t>
            </a:r>
            <a:r>
              <a:rPr lang="tr-TR" dirty="0" smtClean="0"/>
              <a:t>. isimler girer.</a:t>
            </a:r>
          </a:p>
          <a:p>
            <a:pPr>
              <a:buNone/>
            </a:pPr>
            <a:endParaRPr lang="tr-TR" dirty="0" smtClean="0"/>
          </a:p>
          <a:p>
            <a:pPr lvl="0"/>
            <a:r>
              <a:rPr lang="tr-TR" dirty="0" smtClean="0"/>
              <a:t>4. isim </a:t>
            </a:r>
            <a:r>
              <a:rPr lang="tr-TR" dirty="0" smtClean="0"/>
              <a:t>çekimi;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Genetivus’u</a:t>
            </a:r>
            <a:r>
              <a:rPr lang="tr-TR" dirty="0" smtClean="0"/>
              <a:t> </a:t>
            </a:r>
            <a:r>
              <a:rPr lang="tr-TR" dirty="0" smtClean="0"/>
              <a:t>-us la biten mas.,  </a:t>
            </a:r>
            <a:r>
              <a:rPr lang="tr-TR" dirty="0" err="1" smtClean="0"/>
              <a:t>fem</a:t>
            </a:r>
            <a:r>
              <a:rPr lang="tr-TR" dirty="0" smtClean="0"/>
              <a:t>. ve </a:t>
            </a:r>
            <a:r>
              <a:rPr lang="tr-TR" dirty="0" err="1" smtClean="0"/>
              <a:t>neut</a:t>
            </a:r>
            <a:r>
              <a:rPr lang="tr-TR" dirty="0" smtClean="0"/>
              <a:t>. isimler girer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 lvl="0"/>
            <a:r>
              <a:rPr lang="tr-TR" dirty="0" smtClean="0"/>
              <a:t>5.isim </a:t>
            </a:r>
            <a:r>
              <a:rPr lang="tr-TR" dirty="0" smtClean="0"/>
              <a:t>çekimi; 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i="1" dirty="0" err="1" smtClean="0"/>
              <a:t>Nominativus</a:t>
            </a:r>
            <a:r>
              <a:rPr lang="tr-TR" dirty="0" err="1" smtClean="0"/>
              <a:t>’u</a:t>
            </a:r>
            <a:r>
              <a:rPr lang="tr-TR" dirty="0" smtClean="0"/>
              <a:t> </a:t>
            </a:r>
            <a:r>
              <a:rPr lang="tr-TR" dirty="0" smtClean="0"/>
              <a:t>-es, </a:t>
            </a:r>
            <a:r>
              <a:rPr lang="tr-TR" i="1" dirty="0" err="1" smtClean="0"/>
              <a:t>Genetivus</a:t>
            </a:r>
            <a:r>
              <a:rPr lang="tr-TR" dirty="0" err="1" smtClean="0"/>
              <a:t>’u</a:t>
            </a:r>
            <a:r>
              <a:rPr lang="tr-TR" dirty="0" smtClean="0"/>
              <a:t> -</a:t>
            </a:r>
            <a:r>
              <a:rPr lang="tr-TR" dirty="0" err="1" smtClean="0"/>
              <a:t>ei</a:t>
            </a:r>
            <a:r>
              <a:rPr lang="tr-TR" dirty="0" smtClean="0"/>
              <a:t> ile biten </a:t>
            </a:r>
            <a:r>
              <a:rPr lang="tr-TR" dirty="0" err="1" smtClean="0"/>
              <a:t>fem</a:t>
            </a:r>
            <a:r>
              <a:rPr lang="tr-TR" dirty="0" smtClean="0"/>
              <a:t>. isimler ve az sayıdaki  mas. isimler girer.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270</Words>
  <Application>Microsoft Office PowerPoint</Application>
  <PresentationFormat>Ekran Gösterisi (4:3)</PresentationFormat>
  <Paragraphs>129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Cumba</vt:lpstr>
      <vt:lpstr>LATİN DİLİ I</vt:lpstr>
      <vt:lpstr>Slayt 2</vt:lpstr>
      <vt:lpstr> Latin Alfabesi </vt:lpstr>
      <vt:lpstr>Latin Alfabesi</vt:lpstr>
      <vt:lpstr>Latin Alfabesi</vt:lpstr>
      <vt:lpstr>SÖZCÜKLER </vt:lpstr>
      <vt:lpstr>NOMEN </vt:lpstr>
      <vt:lpstr>İSİM ÇEKİMLERİ</vt:lpstr>
      <vt:lpstr>İSİM ÇEKİMLERİ</vt:lpstr>
      <vt:lpstr>CASUSLAR (İSMİN HALLERİ) </vt:lpstr>
      <vt:lpstr>CASUSLAR (İSMİN HALLERİ)</vt:lpstr>
      <vt:lpstr>CASUSLAR (İSMİN HALLERİ)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6</cp:revision>
  <dcterms:created xsi:type="dcterms:W3CDTF">2020-02-06T09:24:11Z</dcterms:created>
  <dcterms:modified xsi:type="dcterms:W3CDTF">2020-02-06T09:49:30Z</dcterms:modified>
</cp:coreProperties>
</file>