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4" r:id="rId3"/>
    <p:sldId id="355" r:id="rId4"/>
    <p:sldId id="356" r:id="rId5"/>
    <p:sldId id="357" r:id="rId6"/>
    <p:sldId id="358" r:id="rId7"/>
    <p:sldId id="359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0D378C5A-5F81-440A-B7DD-FB003D961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48E7DA9D-BDE2-4DEF-AA91-B5B47B713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CF98DDA3-3E42-4FBD-8A0D-08FE8FEC2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4A58A1E3-9558-4DDF-ADB2-B6631DC64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C008AA10-948E-4FD7-955B-7A77E9FF7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4310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82EF350-665A-4470-A7BC-1CFEE6887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F6203FD5-009C-406F-8B34-CE18C8D72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A7751E2C-9C9D-4C49-86C8-FAEC0EF9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D10447EF-CF5F-42C2-9548-C7C45B0E6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CD675F59-DA83-4DA1-9552-F244B55DE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583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="" xmlns:a16="http://schemas.microsoft.com/office/drawing/2014/main" id="{44A39580-C433-4EA1-93ED-3411B3404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301E05ED-CD41-4455-8B70-A02F8D63F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C8A32F05-01AA-478A-A8B1-5774DA2A5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49F0BA64-7E76-4D40-8054-1580DE4DC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95092E82-2E2B-432B-A483-E4D9A7C4D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4278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1568555F-A25B-4260-B813-F121253C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8E6ED7F-55D7-41C8-A4D8-90946C5B3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D3A13608-D133-433B-8424-CF3CA0D34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73449BBE-97F1-4E04-9E30-EBFA31804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EB744745-CD8F-47DF-B047-F10889CCB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2355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FBD32DF7-04CF-40B9-B3B7-F9A602B1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5AD1C0F4-116D-4150-A003-C90769684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7079E183-23F9-44AF-914D-D2C97FDBE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AA526415-3E1D-4BC8-BBE8-C7603A1FB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976DE50B-6B89-401D-A43C-46DA07234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5754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7C5330E6-6A25-427B-976C-DD5B93984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B852657-A91E-4418-BD48-C777E8825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6B3841F3-42FF-4CF7-9AB9-450A70A91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2B483CB9-7957-442C-BE9D-77122F77F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FBF12FA4-6035-4029-9AF2-9E4E2BAD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3E975BA1-0FA3-4A36-89CD-9F50F070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0413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3CAC9A36-7D03-4F62-9CCF-CD58C5E01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600DE258-E74F-4D35-8B54-80761D31F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30D00902-D510-474D-8FF3-F4DA6A15E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6B2E84E9-4EF1-42BD-B0FC-E2B42FB29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326CE5F7-5E66-4E7E-BB51-C5EE44492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="" xmlns:a16="http://schemas.microsoft.com/office/drawing/2014/main" id="{A3ABC702-443C-4E21-A6F8-A9725099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="" xmlns:a16="http://schemas.microsoft.com/office/drawing/2014/main" id="{EC548954-B63B-4BDA-BA4E-8C669E22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="" xmlns:a16="http://schemas.microsoft.com/office/drawing/2014/main" id="{E6EB4923-098D-4F04-A433-C5EE7AB0C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0934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83D32F8-DCE6-4485-B4F3-A856F25A2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="" xmlns:a16="http://schemas.microsoft.com/office/drawing/2014/main" id="{F73986FB-4D29-447A-94F6-40FF284A9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="" xmlns:a16="http://schemas.microsoft.com/office/drawing/2014/main" id="{77A4BA73-6A1F-434B-8AB7-0D85D263F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="" xmlns:a16="http://schemas.microsoft.com/office/drawing/2014/main" id="{BF0C1BB9-8640-48E5-9FFC-2AA85830D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9740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="" xmlns:a16="http://schemas.microsoft.com/office/drawing/2014/main" id="{AEE2720A-95B8-4E6A-9486-D98BC26F3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="" xmlns:a16="http://schemas.microsoft.com/office/drawing/2014/main" id="{CF3EF647-965C-4659-A906-0297575E2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="" xmlns:a16="http://schemas.microsoft.com/office/drawing/2014/main" id="{5E05F514-ACED-4B9F-9869-7CFEF318B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850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D5C78FF7-8F14-4ADD-9D7C-097896891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E1407CE-6338-4DE6-ABFA-2B1D858CF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1971A136-E1C9-4176-8DAA-819240A3F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1CA0F9A4-7712-4195-87A2-13D34966C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A6530580-9F8B-43DA-AA2B-6B3418C7A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A6FE654D-4124-4A43-9CC8-320F5AEE9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57930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3B817C3E-DBDF-4DD0-A5A8-D09A9AB29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="" xmlns:a16="http://schemas.microsoft.com/office/drawing/2014/main" id="{B03E3946-D15D-4C18-A6AA-3C8C147BE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1DEED169-476F-452E-AFE8-2C3918E06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EE4D9FBB-E1E7-4F35-905E-C5DEECB50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DB67EDE5-35B6-4E32-998D-4668529FA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6F9F859F-A799-462C-8BAC-9692FBEE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4423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="" xmlns:a16="http://schemas.microsoft.com/office/drawing/2014/main" id="{3740FE4C-29E2-4E8E-A4F3-A36843E4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97EF83A0-13E8-4A4B-B6DB-1279D08E3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BB1E432C-A5AC-4453-A654-0415E9F83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27C2A-5C37-4574-8EA9-AE8995A19651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C0D4DA32-5784-42DB-AE98-74477A5C3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1D321683-29E9-4B10-862D-B461EB6EA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6967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0B9D8A1-6D67-4266-87F7-A560A9354C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Dünya Mutfağı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18ADB63F-DE96-4BEA-ACCF-BE39CD974D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0582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95401" y="647282"/>
            <a:ext cx="9601196" cy="1303867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prstClr val="black"/>
                </a:solidFill>
                <a:latin typeface="Baskerville Old Face" pitchFamily="18" charset="0"/>
              </a:rPr>
              <a:t>Dünya’da </a:t>
            </a:r>
            <a:r>
              <a:rPr lang="tr-TR" dirty="0" smtClean="0">
                <a:solidFill>
                  <a:prstClr val="black"/>
                </a:solidFill>
                <a:latin typeface="Baskerville Old Face" pitchFamily="18" charset="0"/>
              </a:rPr>
              <a:t>bilinen ilk mutfak (kültürü) nerede oluşmuştur ve hangi medeniyete aittir?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68958" y="2434107"/>
            <a:ext cx="6761408" cy="3889420"/>
          </a:xfrm>
        </p:spPr>
      </p:pic>
    </p:spTree>
    <p:extLst>
      <p:ext uri="{BB962C8B-B14F-4D97-AF65-F5344CB8AC3E}">
        <p14:creationId xmlns:p14="http://schemas.microsoft.com/office/powerpoint/2010/main" xmlns="" val="196746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31077" y="2472744"/>
            <a:ext cx="7584940" cy="379247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95402" y="685918"/>
            <a:ext cx="9601196" cy="1303867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2580" y="579549"/>
            <a:ext cx="10818254" cy="2016617"/>
          </a:xfrm>
        </p:spPr>
        <p:txBody>
          <a:bodyPr>
            <a:normAutofit fontScale="85000" lnSpcReduction="10000"/>
          </a:bodyPr>
          <a:lstStyle/>
          <a:p>
            <a:r>
              <a:rPr lang="tr-TR" sz="3200" dirty="0">
                <a:solidFill>
                  <a:prstClr val="black"/>
                </a:solidFill>
                <a:latin typeface="Baskerville Old Face" pitchFamily="18" charset="0"/>
              </a:rPr>
              <a:t>Dünya’da yemek kültürünün ilk doğduğu </a:t>
            </a:r>
            <a:r>
              <a:rPr lang="tr-TR" sz="3200" dirty="0" smtClean="0">
                <a:solidFill>
                  <a:prstClr val="black"/>
                </a:solidFill>
                <a:latin typeface="Baskerville Old Face" pitchFamily="18" charset="0"/>
              </a:rPr>
              <a:t>yer Mezopotamya’dır</a:t>
            </a:r>
            <a:r>
              <a:rPr lang="tr-TR" sz="3200" dirty="0">
                <a:solidFill>
                  <a:prstClr val="black"/>
                </a:solidFill>
                <a:latin typeface="Baskerville Old Face" pitchFamily="18" charset="0"/>
              </a:rPr>
              <a:t>, dolayısıyla dünyanın </a:t>
            </a:r>
            <a:r>
              <a:rPr lang="tr-TR" sz="3200" dirty="0" smtClean="0">
                <a:solidFill>
                  <a:prstClr val="black"/>
                </a:solidFill>
                <a:latin typeface="Baskerville Old Face" pitchFamily="18" charset="0"/>
              </a:rPr>
              <a:t>bilinen en </a:t>
            </a:r>
            <a:r>
              <a:rPr lang="tr-TR" sz="3200" dirty="0">
                <a:solidFill>
                  <a:prstClr val="black"/>
                </a:solidFill>
                <a:latin typeface="Baskerville Old Face" pitchFamily="18" charset="0"/>
              </a:rPr>
              <a:t>eski mutfağı </a:t>
            </a:r>
            <a:r>
              <a:rPr lang="tr-TR" sz="3200" dirty="0" smtClean="0">
                <a:solidFill>
                  <a:prstClr val="black"/>
                </a:solidFill>
                <a:latin typeface="Baskerville Old Face" pitchFamily="18" charset="0"/>
              </a:rPr>
              <a:t>Mezopotamya (Sümer) </a:t>
            </a:r>
            <a:r>
              <a:rPr lang="tr-TR" sz="3200" dirty="0">
                <a:solidFill>
                  <a:prstClr val="black"/>
                </a:solidFill>
                <a:latin typeface="Baskerville Old Face" pitchFamily="18" charset="0"/>
              </a:rPr>
              <a:t>mutfağıdır. </a:t>
            </a:r>
            <a:endParaRPr lang="tr-TR" sz="3200" dirty="0" smtClean="0">
              <a:solidFill>
                <a:prstClr val="black"/>
              </a:solidFill>
              <a:latin typeface="Baskerville Old Face" pitchFamily="18" charset="0"/>
            </a:endParaRPr>
          </a:p>
          <a:p>
            <a:r>
              <a:rPr lang="tr-TR" sz="3200" dirty="0" smtClean="0">
                <a:solidFill>
                  <a:prstClr val="black"/>
                </a:solidFill>
                <a:latin typeface="Baskerville Old Face" pitchFamily="18" charset="0"/>
              </a:rPr>
              <a:t>Mezopotamya </a:t>
            </a:r>
            <a:r>
              <a:rPr lang="tr-TR" sz="3200" dirty="0">
                <a:solidFill>
                  <a:prstClr val="black"/>
                </a:solidFill>
                <a:latin typeface="Baskerville Old Face" pitchFamily="18" charset="0"/>
              </a:rPr>
              <a:t>mutfağından zaman içinde iki büyük mutfak doğmuştur; </a:t>
            </a:r>
            <a:endParaRPr lang="tr-TR" sz="3200" dirty="0" smtClean="0">
              <a:solidFill>
                <a:prstClr val="black"/>
              </a:solidFill>
              <a:latin typeface="Baskerville Old Face" pitchFamily="18" charset="0"/>
            </a:endParaRPr>
          </a:p>
          <a:p>
            <a:pPr marL="0" indent="0" algn="ctr">
              <a:buNone/>
            </a:pPr>
            <a:r>
              <a:rPr lang="tr-TR" sz="3200" dirty="0">
                <a:solidFill>
                  <a:prstClr val="black"/>
                </a:solidFill>
                <a:latin typeface="Baskerville Old Face" pitchFamily="18" charset="0"/>
              </a:rPr>
              <a:t>	</a:t>
            </a:r>
            <a:r>
              <a:rPr lang="tr-TR" sz="3200" dirty="0" smtClean="0">
                <a:solidFill>
                  <a:prstClr val="black"/>
                </a:solidFill>
                <a:latin typeface="Baskerville Old Face" pitchFamily="18" charset="0"/>
              </a:rPr>
              <a:t>Çin </a:t>
            </a:r>
            <a:r>
              <a:rPr lang="tr-TR" sz="3200" dirty="0">
                <a:solidFill>
                  <a:prstClr val="black"/>
                </a:solidFill>
                <a:latin typeface="Baskerville Old Face" pitchFamily="18" charset="0"/>
              </a:rPr>
              <a:t>Mutfağı ve Anadolu Mutfağı. </a:t>
            </a:r>
            <a:endParaRPr lang="tr-TR" sz="3200" dirty="0" smtClean="0">
              <a:solidFill>
                <a:prstClr val="black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488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95402" y="1326524"/>
            <a:ext cx="9601196" cy="959475"/>
          </a:xfrm>
        </p:spPr>
        <p:txBody>
          <a:bodyPr>
            <a:normAutofit fontScale="90000"/>
          </a:bodyPr>
          <a:lstStyle/>
          <a:p>
            <a:pPr marL="285750" lvl="0" indent="-285750">
              <a:spcBef>
                <a:spcPct val="20000"/>
              </a:spcBef>
              <a:spcAft>
                <a:spcPts val="600"/>
              </a:spcAft>
            </a:pPr>
            <a:r>
              <a:rPr lang="tr-TR" sz="3200" dirty="0">
                <a:ln>
                  <a:noFill/>
                </a:ln>
                <a:solidFill>
                  <a:prstClr val="black"/>
                </a:solidFill>
                <a:latin typeface="Baskerville Old Face" pitchFamily="18" charset="0"/>
                <a:ea typeface="+mn-ea"/>
                <a:cs typeface="+mn-cs"/>
              </a:rPr>
              <a:t>Mısır, </a:t>
            </a:r>
            <a:r>
              <a:rPr lang="tr-TR" sz="3200" dirty="0" smtClean="0">
                <a:ln>
                  <a:noFill/>
                </a:ln>
                <a:solidFill>
                  <a:prstClr val="black"/>
                </a:solidFill>
                <a:latin typeface="Baskerville Old Face" pitchFamily="18" charset="0"/>
                <a:ea typeface="+mn-ea"/>
                <a:cs typeface="+mn-cs"/>
              </a:rPr>
              <a:t>Yunan, </a:t>
            </a:r>
            <a:r>
              <a:rPr lang="tr-TR" sz="3200" dirty="0">
                <a:ln>
                  <a:noFill/>
                </a:ln>
                <a:solidFill>
                  <a:prstClr val="black"/>
                </a:solidFill>
                <a:latin typeface="Baskerville Old Face" pitchFamily="18" charset="0"/>
                <a:ea typeface="+mn-ea"/>
                <a:cs typeface="+mn-cs"/>
              </a:rPr>
              <a:t>Roma ve son olarak Avrupa </a:t>
            </a:r>
            <a:r>
              <a:rPr lang="tr-TR" sz="3200" dirty="0" smtClean="0">
                <a:ln>
                  <a:noFill/>
                </a:ln>
                <a:solidFill>
                  <a:prstClr val="black"/>
                </a:solidFill>
                <a:latin typeface="Baskerville Old Face" pitchFamily="18" charset="0"/>
                <a:ea typeface="+mn-ea"/>
                <a:cs typeface="+mn-cs"/>
              </a:rPr>
              <a:t>Mutfakları, </a:t>
            </a:r>
            <a:r>
              <a:rPr lang="tr-TR" sz="3200" dirty="0">
                <a:ln>
                  <a:noFill/>
                </a:ln>
                <a:solidFill>
                  <a:prstClr val="black"/>
                </a:solidFill>
                <a:latin typeface="Baskerville Old Face" pitchFamily="18" charset="0"/>
                <a:ea typeface="+mn-ea"/>
                <a:cs typeface="+mn-cs"/>
              </a:rPr>
              <a:t>Anadolu Mutfağından türemiş ve özgün gelişmelerini devam ettirmişlerdir.</a:t>
            </a:r>
            <a:r>
              <a:rPr lang="tr-TR" sz="240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/>
            </a:r>
            <a:br>
              <a:rPr lang="tr-TR" sz="240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83992A"/>
              </a:buClr>
            </a:pPr>
            <a:endParaRPr lang="tr-TR" sz="3200" dirty="0" smtClean="0">
              <a:solidFill>
                <a:prstClr val="black"/>
              </a:solidFill>
              <a:latin typeface="Baskerville Old Face" pitchFamily="18" charset="0"/>
            </a:endParaRP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71989" y="2433522"/>
            <a:ext cx="6465194" cy="381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2019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ORTAÇAĞ: AVRUPA MUTFAKLARININ DOĞUŞU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1" y="2556932"/>
            <a:ext cx="9601196" cy="374833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200" dirty="0"/>
              <a:t>476 yılına kadar dünyada hakim güç konumunda bulunan Roma İmparatorluğu'nun yıkılışı ile başlayan Ortaçağ, Avrupa mutfaklarının şekillendiği dönem olmuştur</a:t>
            </a:r>
            <a:r>
              <a:rPr lang="tr-TR" sz="3200" dirty="0" smtClean="0"/>
              <a:t>.</a:t>
            </a:r>
          </a:p>
          <a:p>
            <a:pPr algn="just"/>
            <a:r>
              <a:rPr lang="tr-TR" sz="3200" dirty="0"/>
              <a:t>Bu dönem, tarihte  göçler dönemi olarak nitelenmektedir. Orta Çağ’ın başlarında </a:t>
            </a:r>
            <a:r>
              <a:rPr lang="tr-TR" sz="3200" dirty="0" err="1"/>
              <a:t>Anglo-Saksonlar</a:t>
            </a:r>
            <a:r>
              <a:rPr lang="tr-TR" sz="3200" dirty="0"/>
              <a:t>, Slavlar, Bulgarlar, Avarlar, Hunlar, Vikingler, Vandallar ve Kumanlar gibi pek çok topluluk kıtaya göç etmiştir. </a:t>
            </a:r>
          </a:p>
        </p:txBody>
      </p:sp>
    </p:spTree>
    <p:extLst>
      <p:ext uri="{BB962C8B-B14F-4D97-AF65-F5344CB8AC3E}">
        <p14:creationId xmlns:p14="http://schemas.microsoft.com/office/powerpoint/2010/main" xmlns="" val="414452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ORTAÇAĞ: AVRUPA MUTFAKLARININ DOĞUŞU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Göç hareketleri daha sonra da devam etmiş, Yahudi ve Müslüman guruplar da kıta nüfusuna dahil olmuştur. </a:t>
            </a:r>
            <a:endParaRPr lang="tr-TR" sz="3200" dirty="0" smtClean="0"/>
          </a:p>
          <a:p>
            <a:pPr algn="just"/>
            <a:r>
              <a:rPr lang="tr-TR" sz="3200" dirty="0" smtClean="0"/>
              <a:t>Yaşanan </a:t>
            </a:r>
            <a:r>
              <a:rPr lang="tr-TR" sz="3200" dirty="0"/>
              <a:t>yoğun göç, haçlı seferleri, Doğu ile ticari ilişkiler nedeniyle Avrupa mutfakları diğer mutfaklardan önemli ölçüde etkilenmiş, eklektik bir nitelik kazanmıştır. </a:t>
            </a:r>
          </a:p>
        </p:txBody>
      </p:sp>
    </p:spTree>
    <p:extLst>
      <p:ext uri="{BB962C8B-B14F-4D97-AF65-F5344CB8AC3E}">
        <p14:creationId xmlns:p14="http://schemas.microsoft.com/office/powerpoint/2010/main" xmlns="" val="170007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ORTAÇAĞ: AVRUPA MUTFAKLARININ DOĞUŞU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/>
              <a:t>Özellikle Bağdat-Trabzon-İstanbul üzerinden Venedik'e uzanan, oradan Po Nehri aracığıyla Alplere, Almanya ve Kuzey Fransa'ya kadar uzanan ticaret yolu sayesinde önemli bir kültürel etkileşim süreci yaşanmıştır </a:t>
            </a:r>
            <a:endParaRPr lang="tr-TR" sz="3200" dirty="0" smtClean="0"/>
          </a:p>
          <a:p>
            <a:r>
              <a:rPr lang="tr-TR" sz="3200" dirty="0"/>
              <a:t>Açlık ve kıtlığın çok yaygın olduğu Orta Çağ, aynı zamanda toplumsal sınıflar arasındaki farklılıkların da yoğun biçimde yaşandığı bir dönemdir. </a:t>
            </a:r>
          </a:p>
        </p:txBody>
      </p:sp>
    </p:spTree>
    <p:extLst>
      <p:ext uri="{BB962C8B-B14F-4D97-AF65-F5344CB8AC3E}">
        <p14:creationId xmlns:p14="http://schemas.microsoft.com/office/powerpoint/2010/main" xmlns="" val="184014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228</Words>
  <Application>Microsoft Office PowerPoint</Application>
  <PresentationFormat>Özel</PresentationFormat>
  <Paragraphs>15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Office Teması</vt:lpstr>
      <vt:lpstr>Dünya Mutfağı  </vt:lpstr>
      <vt:lpstr>Dünya’da bilinen ilk mutfak (kültürü) nerede oluşmuştur ve hangi medeniyete aittir?</vt:lpstr>
      <vt:lpstr>Slayt 3</vt:lpstr>
      <vt:lpstr>Mısır, Yunan, Roma ve son olarak Avrupa Mutfakları, Anadolu Mutfağından türemiş ve özgün gelişmelerini devam ettirmişlerdir. </vt:lpstr>
      <vt:lpstr>ORTAÇAĞ: AVRUPA MUTFAKLARININ DOĞUŞU </vt:lpstr>
      <vt:lpstr>ORTAÇAĞ: AVRUPA MUTFAKLARININ DOĞUŞU </vt:lpstr>
      <vt:lpstr>ORTAÇAĞ: AVRUPA MUTFAKLARININ DOĞUŞU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GASTRONOMİ VE MUTFAK TARİHİ</dc:title>
  <dc:creator>emir</dc:creator>
  <cp:lastModifiedBy>güneş</cp:lastModifiedBy>
  <cp:revision>5</cp:revision>
  <dcterms:created xsi:type="dcterms:W3CDTF">2018-12-04T10:25:47Z</dcterms:created>
  <dcterms:modified xsi:type="dcterms:W3CDTF">2020-04-24T13:10:28Z</dcterms:modified>
</cp:coreProperties>
</file>