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816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60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526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71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30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28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90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90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06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60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CA178-443E-4E13-86CB-1EB83CDB4FFA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7E5F1-2B31-4C7E-8BD5-21A7728C48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971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33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Halkla ilişkiler, örgütlerin çevreyle olan iletişimini </a:t>
            </a:r>
            <a:r>
              <a:rPr lang="tr-TR" altLang="tr-TR" dirty="0" smtClean="0"/>
              <a:t>düzenleyip </a:t>
            </a:r>
            <a:r>
              <a:rPr lang="tr-TR" altLang="tr-TR" dirty="0"/>
              <a:t>bu iletişimi </a:t>
            </a:r>
            <a:r>
              <a:rPr lang="tr-TR" altLang="tr-TR" dirty="0" smtClean="0"/>
              <a:t>iyi yönde </a:t>
            </a:r>
            <a:r>
              <a:rPr lang="tr-TR" altLang="tr-TR" dirty="0"/>
              <a:t>geliştirmek için gerçekleştirilen etkinliklerin tümüdür.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535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Anlayışı geliştirir.</a:t>
            </a:r>
          </a:p>
          <a:p>
            <a:r>
              <a:rPr lang="tr-TR" dirty="0" smtClean="0"/>
              <a:t>Sempati uyandırır.</a:t>
            </a:r>
          </a:p>
          <a:p>
            <a:r>
              <a:rPr lang="tr-TR" dirty="0" smtClean="0"/>
              <a:t>Destek gören bir süreçtir.</a:t>
            </a:r>
          </a:p>
          <a:p>
            <a:r>
              <a:rPr lang="tr-TR" dirty="0" smtClean="0"/>
              <a:t>Önemli bir yönetim işlevidir.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1654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Üretmek,</a:t>
            </a:r>
          </a:p>
          <a:p>
            <a:pPr algn="just"/>
            <a:r>
              <a:rPr lang="tr-TR" altLang="tr-TR" dirty="0" smtClean="0"/>
              <a:t>İyileştirmek,</a:t>
            </a:r>
          </a:p>
          <a:p>
            <a:pPr algn="just"/>
            <a:r>
              <a:rPr lang="tr-TR" altLang="tr-TR" dirty="0" smtClean="0"/>
              <a:t>Geliştirmek,</a:t>
            </a:r>
          </a:p>
          <a:p>
            <a:pPr algn="just"/>
            <a:r>
              <a:rPr lang="tr-TR" altLang="tr-TR" dirty="0" smtClean="0"/>
              <a:t>İyileştirmek,</a:t>
            </a:r>
          </a:p>
          <a:p>
            <a:pPr algn="just"/>
            <a:r>
              <a:rPr lang="tr-TR" altLang="tr-TR" dirty="0" smtClean="0"/>
              <a:t>Katılım sağlamak,</a:t>
            </a:r>
          </a:p>
          <a:p>
            <a:pPr algn="just"/>
            <a:r>
              <a:rPr lang="tr-TR" altLang="tr-TR" dirty="0" smtClean="0"/>
              <a:t>Temel amaçları arasındadır.</a:t>
            </a:r>
          </a:p>
          <a:p>
            <a:pPr algn="just"/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99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algn="just">
              <a:lnSpc>
                <a:spcPct val="90000"/>
              </a:lnSpc>
            </a:pPr>
            <a:r>
              <a:rPr lang="tr-TR" altLang="tr-TR" b="1" u="sng" dirty="0">
                <a:latin typeface="Calibri" pitchFamily="34" charset="0"/>
              </a:rPr>
              <a:t>İKNA</a:t>
            </a:r>
            <a:r>
              <a:rPr lang="tr-TR" altLang="tr-TR" dirty="0">
                <a:latin typeface="Calibri" pitchFamily="34" charset="0"/>
              </a:rPr>
              <a:t> Günümüzde kurumlar ürettikleri mal yada hizmete ihtiyaç duyan ancak çeşitli seçeneklere sahip tüketicileri de ikna etmek durumundadırlar</a:t>
            </a:r>
            <a:r>
              <a:rPr lang="tr-TR" altLang="tr-TR" dirty="0" smtClean="0">
                <a:latin typeface="Calibri" pitchFamily="34" charset="0"/>
              </a:rPr>
              <a:t>. İkna etmek rekabet edebilmek için önemli bir süreçtir.</a:t>
            </a:r>
            <a:endParaRPr lang="tr-TR" altLang="tr-TR" dirty="0">
              <a:latin typeface="Calibri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047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tr-TR" altLang="tr-TR" b="1" u="sng" dirty="0">
                <a:latin typeface="Calibri" pitchFamily="34" charset="0"/>
              </a:rPr>
              <a:t>GÜVEN</a:t>
            </a:r>
            <a:r>
              <a:rPr lang="tr-TR" altLang="tr-TR" dirty="0">
                <a:latin typeface="Calibri" pitchFamily="34" charset="0"/>
              </a:rPr>
              <a:t> Tüketicinin tercihi ve satın alması için ucuzluk yada kalite yeterli değildir, aynı zamanda kuruma güven duymalıdır, bu güven sorunu günümüzde halkla ilişkiler faaliyeti ile çözümlenmektedir</a:t>
            </a:r>
            <a:r>
              <a:rPr lang="tr-TR" altLang="tr-TR" dirty="0" smtClean="0">
                <a:latin typeface="Calibri" pitchFamily="34" charset="0"/>
              </a:rPr>
              <a:t>. Güven oluşturmak için uzun yıllar gerekebilir ama sonunda sürekli müşteriler kazanabilir.</a:t>
            </a:r>
            <a:endParaRPr lang="tr-TR" altLang="tr-TR" dirty="0">
              <a:latin typeface="Calibri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033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u="sng" dirty="0">
                <a:latin typeface="Calibri" pitchFamily="34" charset="0"/>
              </a:rPr>
              <a:t>SOSYAL SORUMLULUK</a:t>
            </a:r>
            <a:r>
              <a:rPr lang="tr-TR" altLang="tr-TR" dirty="0">
                <a:latin typeface="Calibri" pitchFamily="34" charset="0"/>
              </a:rPr>
              <a:t> Kurumlarda kar amacının yanında sosyal sorumluluk amacı ortaya çıkmıştır. Bu amacın yerine getirilmesi için, halkla ilişkiler faaliyetlerine gereksinim duyulmuştur</a:t>
            </a:r>
            <a:r>
              <a:rPr lang="tr-TR" altLang="tr-TR" dirty="0" smtClean="0">
                <a:latin typeface="Calibri" pitchFamily="34" charset="0"/>
              </a:rPr>
              <a:t>. Günümüzde bir çok işletme bu amaçla bir çok faaliyet göstermektedir. </a:t>
            </a:r>
            <a:endParaRPr lang="tr-TR" altLang="tr-TR" dirty="0">
              <a:latin typeface="Calibri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543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/>
              <a:t>Tengilimoğlu</a:t>
            </a:r>
            <a:r>
              <a:rPr lang="tr-TR" dirty="0"/>
              <a:t>, D. Sağlık Kurumlarında Halkla İlişkiler.</a:t>
            </a:r>
          </a:p>
          <a:p>
            <a:r>
              <a:rPr lang="tr-TR" dirty="0"/>
              <a:t>Halkla İlişkiler ve İletişim , 2018, </a:t>
            </a:r>
            <a:r>
              <a:rPr lang="tr-TR" u="sng" dirty="0">
                <a:hlinkClick r:id="rId2"/>
              </a:rPr>
              <a:t>Ahmet Yatkın</a:t>
            </a:r>
            <a:r>
              <a:rPr lang="tr-TR" dirty="0"/>
              <a:t> , </a:t>
            </a:r>
            <a:r>
              <a:rPr lang="tr-TR" u="sng" dirty="0">
                <a:hlinkClick r:id="rId3"/>
              </a:rPr>
              <a:t>Ümmühan Nazan Yatkın</a:t>
            </a:r>
            <a:r>
              <a:rPr lang="tr-TR" dirty="0"/>
              <a:t> , Nobel Akademik Yayıncılık; 5. baskı </a:t>
            </a:r>
            <a:endParaRPr lang="tr-TR" b="1" dirty="0"/>
          </a:p>
          <a:p>
            <a:r>
              <a:rPr lang="tr-TR" dirty="0"/>
              <a:t>Bülbül, R. (2000). Halkla İlişkiler ve Tanıtım, Nobel Yayın, Ankara</a:t>
            </a:r>
            <a:endParaRPr lang="tr-TR" b="1" dirty="0"/>
          </a:p>
          <a:p>
            <a:r>
              <a:rPr lang="tr-TR" dirty="0"/>
              <a:t>Ertekin, Y. (2000). Halkla İlişkiler, Yargı Yayıncılık, Ankara</a:t>
            </a:r>
          </a:p>
          <a:p>
            <a:r>
              <a:rPr lang="tr-TR" dirty="0"/>
              <a:t>Mısırlı, İ. (2003). Genel İletişim, Detay Yayıncılık, </a:t>
            </a:r>
            <a:r>
              <a:rPr lang="tr-TR" dirty="0" smtClean="0"/>
              <a:t>Ankara</a:t>
            </a:r>
            <a:r>
              <a:rPr lang="tr-TR" dirty="0"/>
              <a:t> </a:t>
            </a:r>
          </a:p>
          <a:p>
            <a:r>
              <a:rPr lang="tr-TR" dirty="0"/>
              <a:t>T.C. Anadolu Üniversitesi Yayını No: 2713 </a:t>
            </a:r>
            <a:r>
              <a:rPr lang="tr-TR" dirty="0" err="1"/>
              <a:t>Açıköğretim</a:t>
            </a:r>
            <a:r>
              <a:rPr lang="tr-TR" dirty="0"/>
              <a:t> Fakültesi Yayını No: 1676</a:t>
            </a:r>
          </a:p>
          <a:p>
            <a:r>
              <a:rPr lang="tr-TR" dirty="0"/>
              <a:t>Halkla İlişkiler</a:t>
            </a:r>
          </a:p>
          <a:p>
            <a:r>
              <a:rPr lang="tr-TR" dirty="0"/>
              <a:t>Yazarlar </a:t>
            </a:r>
            <a:r>
              <a:rPr lang="tr-TR" dirty="0" err="1"/>
              <a:t>Prof.Dr</a:t>
            </a:r>
            <a:r>
              <a:rPr lang="tr-TR" dirty="0"/>
              <a:t>. Ahmet Kalender (Ünite 1) </a:t>
            </a:r>
            <a:r>
              <a:rPr lang="tr-TR" dirty="0" err="1"/>
              <a:t>Prof.Dr</a:t>
            </a:r>
            <a:r>
              <a:rPr lang="tr-TR" dirty="0"/>
              <a:t>. Zeynep Filiz </a:t>
            </a:r>
            <a:r>
              <a:rPr lang="tr-TR" dirty="0" err="1"/>
              <a:t>Peltekoğlu</a:t>
            </a:r>
            <a:r>
              <a:rPr lang="tr-TR" dirty="0"/>
              <a:t> (Ünite 2) </a:t>
            </a:r>
            <a:r>
              <a:rPr lang="tr-TR" dirty="0" err="1"/>
              <a:t>Doç.Dr</a:t>
            </a:r>
            <a:r>
              <a:rPr lang="tr-TR" dirty="0"/>
              <a:t>. Sevil </a:t>
            </a:r>
            <a:r>
              <a:rPr lang="tr-TR" dirty="0" err="1"/>
              <a:t>Bayçu</a:t>
            </a:r>
            <a:r>
              <a:rPr lang="tr-TR" dirty="0"/>
              <a:t> (Ünite 3) </a:t>
            </a:r>
            <a:r>
              <a:rPr lang="tr-TR" dirty="0" err="1"/>
              <a:t>Dr.Öğr.Üyesi</a:t>
            </a:r>
            <a:r>
              <a:rPr lang="tr-TR" dirty="0"/>
              <a:t> Mehmet Sinan Ergüven (Ünite 4) </a:t>
            </a:r>
            <a:r>
              <a:rPr lang="tr-TR" dirty="0" err="1"/>
              <a:t>Prof.Dr</a:t>
            </a:r>
            <a:r>
              <a:rPr lang="tr-TR" dirty="0"/>
              <a:t>. </a:t>
            </a:r>
            <a:r>
              <a:rPr lang="tr-TR" dirty="0" err="1"/>
              <a:t>Rasime</a:t>
            </a:r>
            <a:r>
              <a:rPr lang="tr-TR" dirty="0"/>
              <a:t> Ayhan Yılmaz (Ünite 5) </a:t>
            </a:r>
            <a:r>
              <a:rPr lang="tr-TR" dirty="0" err="1"/>
              <a:t>Prof.Dr</a:t>
            </a:r>
            <a:r>
              <a:rPr lang="tr-TR" dirty="0"/>
              <a:t>. Ayla Okay (Ünite 6) </a:t>
            </a:r>
            <a:r>
              <a:rPr lang="tr-TR" dirty="0" err="1"/>
              <a:t>Prof.Dr</a:t>
            </a:r>
            <a:r>
              <a:rPr lang="tr-TR" dirty="0"/>
              <a:t>. Aylin Göztaş (Ünite 7) </a:t>
            </a:r>
            <a:r>
              <a:rPr lang="tr-TR" dirty="0" err="1"/>
              <a:t>Prof.Dr</a:t>
            </a:r>
            <a:r>
              <a:rPr lang="tr-TR" dirty="0"/>
              <a:t>. Sema Becerikli (Ünite 8)  </a:t>
            </a:r>
          </a:p>
          <a:p>
            <a:r>
              <a:rPr lang="tr-TR" dirty="0"/>
              <a:t>Editör </a:t>
            </a:r>
            <a:r>
              <a:rPr lang="tr-TR" dirty="0" err="1"/>
              <a:t>Prof.Dr</a:t>
            </a:r>
            <a:r>
              <a:rPr lang="tr-TR" dirty="0"/>
              <a:t>. Aydın Ziya </a:t>
            </a:r>
            <a:r>
              <a:rPr lang="tr-TR" dirty="0" smtClean="0"/>
              <a:t>Özgür</a:t>
            </a:r>
            <a:endParaRPr lang="tr-TR" dirty="0"/>
          </a:p>
          <a:p>
            <a:r>
              <a:rPr lang="tr-TR" dirty="0" err="1"/>
              <a:t>Megep</a:t>
            </a:r>
            <a:r>
              <a:rPr lang="tr-TR" dirty="0"/>
              <a:t> (Mesleki Eğitim Ve Öğretim Sisteminin Güçlendirilmesi Projesi) Halkla İlişkiler Ve  Organizasyon Hizmetleri Alanı , Ankara 2007, Milli Eğitim </a:t>
            </a:r>
            <a:r>
              <a:rPr lang="tr-TR" dirty="0" smtClean="0"/>
              <a:t>Bakanlığı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868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41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242</Words>
  <Application>Microsoft Office PowerPoint</Application>
  <PresentationFormat>Ekran Gösterisi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Halkla İlişkiler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9</cp:revision>
  <dcterms:created xsi:type="dcterms:W3CDTF">2020-05-11T19:21:20Z</dcterms:created>
  <dcterms:modified xsi:type="dcterms:W3CDTF">2020-05-13T20:13:16Z</dcterms:modified>
</cp:coreProperties>
</file>