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B520068-D35C-4008-AB43-DAD26A92978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67030FC-8413-41CE-9F71-0BFA351482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6653451-7673-4FD7-9F80-5D716F4C6ABB}"/>
              </a:ext>
            </a:extLst>
          </p:cNvPr>
          <p:cNvSpPr>
            <a:spLocks noGrp="1"/>
          </p:cNvSpPr>
          <p:nvPr>
            <p:ph type="dt" sz="half" idx="10"/>
          </p:nvPr>
        </p:nvSpPr>
        <p:spPr/>
        <p:txBody>
          <a:bodyPr/>
          <a:lstStyle/>
          <a:p>
            <a:fld id="{3B522C16-450E-46A3-8124-9B4C1DB7A93C}" type="datetimeFigureOut">
              <a:rPr lang="tr-TR" smtClean="0"/>
              <a:t>12.4.2018</a:t>
            </a:fld>
            <a:endParaRPr lang="tr-TR"/>
          </a:p>
        </p:txBody>
      </p:sp>
      <p:sp>
        <p:nvSpPr>
          <p:cNvPr id="5" name="Alt Bilgi Yer Tutucusu 4">
            <a:extLst>
              <a:ext uri="{FF2B5EF4-FFF2-40B4-BE49-F238E27FC236}">
                <a16:creationId xmlns:a16="http://schemas.microsoft.com/office/drawing/2014/main" id="{F39D24F3-7864-48D5-AD79-8B86F2571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0F1B1FD-7A6D-46D5-A9CB-F2C348754EB7}"/>
              </a:ext>
            </a:extLst>
          </p:cNvPr>
          <p:cNvSpPr>
            <a:spLocks noGrp="1"/>
          </p:cNvSpPr>
          <p:nvPr>
            <p:ph type="sldNum" sz="quarter" idx="12"/>
          </p:nvPr>
        </p:nvSpPr>
        <p:spPr/>
        <p:txBody>
          <a:bodyPr/>
          <a:lstStyle/>
          <a:p>
            <a:fld id="{18D570E5-B7C6-4BDA-A861-6361DD1AB76E}" type="slidenum">
              <a:rPr lang="tr-TR" smtClean="0"/>
              <a:t>‹#›</a:t>
            </a:fld>
            <a:endParaRPr lang="tr-TR"/>
          </a:p>
        </p:txBody>
      </p:sp>
    </p:spTree>
    <p:extLst>
      <p:ext uri="{BB962C8B-B14F-4D97-AF65-F5344CB8AC3E}">
        <p14:creationId xmlns:p14="http://schemas.microsoft.com/office/powerpoint/2010/main" val="15982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153F864-5FD6-449F-AE76-6215475D1F8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10AE497-8EF8-4593-B6E2-2E81A1DF723C}"/>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7A639BD-397C-45C9-9164-3B1C47E928AC}"/>
              </a:ext>
            </a:extLst>
          </p:cNvPr>
          <p:cNvSpPr>
            <a:spLocks noGrp="1"/>
          </p:cNvSpPr>
          <p:nvPr>
            <p:ph type="dt" sz="half" idx="10"/>
          </p:nvPr>
        </p:nvSpPr>
        <p:spPr/>
        <p:txBody>
          <a:bodyPr/>
          <a:lstStyle/>
          <a:p>
            <a:fld id="{3B522C16-450E-46A3-8124-9B4C1DB7A93C}" type="datetimeFigureOut">
              <a:rPr lang="tr-TR" smtClean="0"/>
              <a:t>12.4.2018</a:t>
            </a:fld>
            <a:endParaRPr lang="tr-TR"/>
          </a:p>
        </p:txBody>
      </p:sp>
      <p:sp>
        <p:nvSpPr>
          <p:cNvPr id="5" name="Alt Bilgi Yer Tutucusu 4">
            <a:extLst>
              <a:ext uri="{FF2B5EF4-FFF2-40B4-BE49-F238E27FC236}">
                <a16:creationId xmlns:a16="http://schemas.microsoft.com/office/drawing/2014/main" id="{29AE5B3E-E0CA-413E-A8C0-9B5F0D50B4E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DEA59C9-7113-471D-B255-A1D1CB676D8D}"/>
              </a:ext>
            </a:extLst>
          </p:cNvPr>
          <p:cNvSpPr>
            <a:spLocks noGrp="1"/>
          </p:cNvSpPr>
          <p:nvPr>
            <p:ph type="sldNum" sz="quarter" idx="12"/>
          </p:nvPr>
        </p:nvSpPr>
        <p:spPr/>
        <p:txBody>
          <a:bodyPr/>
          <a:lstStyle/>
          <a:p>
            <a:fld id="{18D570E5-B7C6-4BDA-A861-6361DD1AB76E}" type="slidenum">
              <a:rPr lang="tr-TR" smtClean="0"/>
              <a:t>‹#›</a:t>
            </a:fld>
            <a:endParaRPr lang="tr-TR"/>
          </a:p>
        </p:txBody>
      </p:sp>
    </p:spTree>
    <p:extLst>
      <p:ext uri="{BB962C8B-B14F-4D97-AF65-F5344CB8AC3E}">
        <p14:creationId xmlns:p14="http://schemas.microsoft.com/office/powerpoint/2010/main" val="697496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2521E51-9964-4853-9B66-D2C55B6151A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1659229-4E0A-4295-939C-DF9AE2696170}"/>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5BBE81-0217-4D4B-AFA3-746FE61796DB}"/>
              </a:ext>
            </a:extLst>
          </p:cNvPr>
          <p:cNvSpPr>
            <a:spLocks noGrp="1"/>
          </p:cNvSpPr>
          <p:nvPr>
            <p:ph type="dt" sz="half" idx="10"/>
          </p:nvPr>
        </p:nvSpPr>
        <p:spPr/>
        <p:txBody>
          <a:bodyPr/>
          <a:lstStyle/>
          <a:p>
            <a:fld id="{3B522C16-450E-46A3-8124-9B4C1DB7A93C}" type="datetimeFigureOut">
              <a:rPr lang="tr-TR" smtClean="0"/>
              <a:t>12.4.2018</a:t>
            </a:fld>
            <a:endParaRPr lang="tr-TR"/>
          </a:p>
        </p:txBody>
      </p:sp>
      <p:sp>
        <p:nvSpPr>
          <p:cNvPr id="5" name="Alt Bilgi Yer Tutucusu 4">
            <a:extLst>
              <a:ext uri="{FF2B5EF4-FFF2-40B4-BE49-F238E27FC236}">
                <a16:creationId xmlns:a16="http://schemas.microsoft.com/office/drawing/2014/main" id="{43BC05E4-D1E5-4AF7-96C3-56C53F52BBD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C442FF9-C7F6-40BB-B953-E6B677F44B87}"/>
              </a:ext>
            </a:extLst>
          </p:cNvPr>
          <p:cNvSpPr>
            <a:spLocks noGrp="1"/>
          </p:cNvSpPr>
          <p:nvPr>
            <p:ph type="sldNum" sz="quarter" idx="12"/>
          </p:nvPr>
        </p:nvSpPr>
        <p:spPr/>
        <p:txBody>
          <a:bodyPr/>
          <a:lstStyle/>
          <a:p>
            <a:fld id="{18D570E5-B7C6-4BDA-A861-6361DD1AB76E}" type="slidenum">
              <a:rPr lang="tr-TR" smtClean="0"/>
              <a:t>‹#›</a:t>
            </a:fld>
            <a:endParaRPr lang="tr-TR"/>
          </a:p>
        </p:txBody>
      </p:sp>
    </p:spTree>
    <p:extLst>
      <p:ext uri="{BB962C8B-B14F-4D97-AF65-F5344CB8AC3E}">
        <p14:creationId xmlns:p14="http://schemas.microsoft.com/office/powerpoint/2010/main" val="7789493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19869590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25584445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37565226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539381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FC4DE38-27F7-497F-9F8F-504C06B5BC88}" type="datetimeFigureOut">
              <a:rPr lang="tr-TR" smtClean="0"/>
              <a:t>12.4.2018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8388973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0FC4DE38-27F7-497F-9F8F-504C06B5BC88}" type="datetimeFigureOut">
              <a:rPr lang="tr-TR" smtClean="0"/>
              <a:t>12.4.2018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12075926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C4DE38-27F7-497F-9F8F-504C06B5BC88}" type="datetimeFigureOut">
              <a:rPr lang="tr-TR" smtClean="0"/>
              <a:t>12.4.2018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6698688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1852110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83C46F-43B6-4383-AC3B-661134B37A9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AA76FB4-DAB9-4784-8786-336ED14EF3BA}"/>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4E01A47-E01F-48E9-82DE-C7307279882D}"/>
              </a:ext>
            </a:extLst>
          </p:cNvPr>
          <p:cNvSpPr>
            <a:spLocks noGrp="1"/>
          </p:cNvSpPr>
          <p:nvPr>
            <p:ph type="dt" sz="half" idx="10"/>
          </p:nvPr>
        </p:nvSpPr>
        <p:spPr/>
        <p:txBody>
          <a:bodyPr/>
          <a:lstStyle/>
          <a:p>
            <a:fld id="{3B522C16-450E-46A3-8124-9B4C1DB7A93C}" type="datetimeFigureOut">
              <a:rPr lang="tr-TR" smtClean="0"/>
              <a:t>12.4.2018</a:t>
            </a:fld>
            <a:endParaRPr lang="tr-TR"/>
          </a:p>
        </p:txBody>
      </p:sp>
      <p:sp>
        <p:nvSpPr>
          <p:cNvPr id="5" name="Alt Bilgi Yer Tutucusu 4">
            <a:extLst>
              <a:ext uri="{FF2B5EF4-FFF2-40B4-BE49-F238E27FC236}">
                <a16:creationId xmlns:a16="http://schemas.microsoft.com/office/drawing/2014/main" id="{262D859D-C7B2-4D5F-A364-08A97CC236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15E48D3-85F5-4610-8829-092CBD48B6F3}"/>
              </a:ext>
            </a:extLst>
          </p:cNvPr>
          <p:cNvSpPr>
            <a:spLocks noGrp="1"/>
          </p:cNvSpPr>
          <p:nvPr>
            <p:ph type="sldNum" sz="quarter" idx="12"/>
          </p:nvPr>
        </p:nvSpPr>
        <p:spPr/>
        <p:txBody>
          <a:bodyPr/>
          <a:lstStyle/>
          <a:p>
            <a:fld id="{18D570E5-B7C6-4BDA-A861-6361DD1AB76E}" type="slidenum">
              <a:rPr lang="tr-TR" smtClean="0"/>
              <a:t>‹#›</a:t>
            </a:fld>
            <a:endParaRPr lang="tr-TR"/>
          </a:p>
        </p:txBody>
      </p:sp>
    </p:spTree>
    <p:extLst>
      <p:ext uri="{BB962C8B-B14F-4D97-AF65-F5344CB8AC3E}">
        <p14:creationId xmlns:p14="http://schemas.microsoft.com/office/powerpoint/2010/main" val="22306115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23483260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11570674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7E513-73C5-42F8-9EB8-DDDCD01169E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347841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40945010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233219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6501895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6498397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7E513-73C5-42F8-9EB8-DDDCD01169ED}" type="slidenum">
              <a:rPr lang="tr-TR" smtClean="0"/>
              <a:t>‹#›</a:t>
            </a:fld>
            <a:endParaRPr lang="tr-TR"/>
          </a:p>
        </p:txBody>
      </p:sp>
    </p:spTree>
    <p:extLst>
      <p:ext uri="{BB962C8B-B14F-4D97-AF65-F5344CB8AC3E}">
        <p14:creationId xmlns:p14="http://schemas.microsoft.com/office/powerpoint/2010/main" val="606173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501E43C-AEC3-4A5C-8715-5B14E8508A7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5046777-6EAE-4C2A-AD76-6EE91C6877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6D8771C8-839A-4469-8A6B-AFA13D5F2704}"/>
              </a:ext>
            </a:extLst>
          </p:cNvPr>
          <p:cNvSpPr>
            <a:spLocks noGrp="1"/>
          </p:cNvSpPr>
          <p:nvPr>
            <p:ph type="dt" sz="half" idx="10"/>
          </p:nvPr>
        </p:nvSpPr>
        <p:spPr/>
        <p:txBody>
          <a:bodyPr/>
          <a:lstStyle/>
          <a:p>
            <a:fld id="{3B522C16-450E-46A3-8124-9B4C1DB7A93C}" type="datetimeFigureOut">
              <a:rPr lang="tr-TR" smtClean="0"/>
              <a:t>12.4.2018</a:t>
            </a:fld>
            <a:endParaRPr lang="tr-TR"/>
          </a:p>
        </p:txBody>
      </p:sp>
      <p:sp>
        <p:nvSpPr>
          <p:cNvPr id="5" name="Alt Bilgi Yer Tutucusu 4">
            <a:extLst>
              <a:ext uri="{FF2B5EF4-FFF2-40B4-BE49-F238E27FC236}">
                <a16:creationId xmlns:a16="http://schemas.microsoft.com/office/drawing/2014/main" id="{866E7951-34BC-4D2A-9C7C-15C652A4B33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DB1C053-4251-4094-878B-E8DF7B6184CD}"/>
              </a:ext>
            </a:extLst>
          </p:cNvPr>
          <p:cNvSpPr>
            <a:spLocks noGrp="1"/>
          </p:cNvSpPr>
          <p:nvPr>
            <p:ph type="sldNum" sz="quarter" idx="12"/>
          </p:nvPr>
        </p:nvSpPr>
        <p:spPr/>
        <p:txBody>
          <a:bodyPr/>
          <a:lstStyle/>
          <a:p>
            <a:fld id="{18D570E5-B7C6-4BDA-A861-6361DD1AB76E}" type="slidenum">
              <a:rPr lang="tr-TR" smtClean="0"/>
              <a:t>‹#›</a:t>
            </a:fld>
            <a:endParaRPr lang="tr-TR"/>
          </a:p>
        </p:txBody>
      </p:sp>
    </p:spTree>
    <p:extLst>
      <p:ext uri="{BB962C8B-B14F-4D97-AF65-F5344CB8AC3E}">
        <p14:creationId xmlns:p14="http://schemas.microsoft.com/office/powerpoint/2010/main" val="2059039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07751AB-FA38-415F-A489-3ABC7A25122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881F009-073B-472E-BA36-BF861071267E}"/>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0938026-5C25-4376-ADBF-0BA190D057FD}"/>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CDA33C0-2414-45CF-930E-9AFE63826D09}"/>
              </a:ext>
            </a:extLst>
          </p:cNvPr>
          <p:cNvSpPr>
            <a:spLocks noGrp="1"/>
          </p:cNvSpPr>
          <p:nvPr>
            <p:ph type="dt" sz="half" idx="10"/>
          </p:nvPr>
        </p:nvSpPr>
        <p:spPr/>
        <p:txBody>
          <a:bodyPr/>
          <a:lstStyle/>
          <a:p>
            <a:fld id="{3B522C16-450E-46A3-8124-9B4C1DB7A93C}" type="datetimeFigureOut">
              <a:rPr lang="tr-TR" smtClean="0"/>
              <a:t>12.4.2018</a:t>
            </a:fld>
            <a:endParaRPr lang="tr-TR"/>
          </a:p>
        </p:txBody>
      </p:sp>
      <p:sp>
        <p:nvSpPr>
          <p:cNvPr id="6" name="Alt Bilgi Yer Tutucusu 5">
            <a:extLst>
              <a:ext uri="{FF2B5EF4-FFF2-40B4-BE49-F238E27FC236}">
                <a16:creationId xmlns:a16="http://schemas.microsoft.com/office/drawing/2014/main" id="{E7FD1FF3-6E78-47DA-A4A9-90B97CD02B1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7B21677-A8F9-431B-BCE3-2F3A21B3AC6E}"/>
              </a:ext>
            </a:extLst>
          </p:cNvPr>
          <p:cNvSpPr>
            <a:spLocks noGrp="1"/>
          </p:cNvSpPr>
          <p:nvPr>
            <p:ph type="sldNum" sz="quarter" idx="12"/>
          </p:nvPr>
        </p:nvSpPr>
        <p:spPr/>
        <p:txBody>
          <a:bodyPr/>
          <a:lstStyle/>
          <a:p>
            <a:fld id="{18D570E5-B7C6-4BDA-A861-6361DD1AB76E}" type="slidenum">
              <a:rPr lang="tr-TR" smtClean="0"/>
              <a:t>‹#›</a:t>
            </a:fld>
            <a:endParaRPr lang="tr-TR"/>
          </a:p>
        </p:txBody>
      </p:sp>
    </p:spTree>
    <p:extLst>
      <p:ext uri="{BB962C8B-B14F-4D97-AF65-F5344CB8AC3E}">
        <p14:creationId xmlns:p14="http://schemas.microsoft.com/office/powerpoint/2010/main" val="383417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50F0247-2D65-4812-94B6-B901B664A85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20AD07B-5E87-4814-BFDC-20E67A4903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ED954B8A-FF70-49FF-B9DB-A1431EE2BE0E}"/>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10C59C9-AFE9-47DC-AEF5-BBE16AD670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BF12BE90-D5C0-49F5-96F0-7856B9A5D324}"/>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F8A69AF-2876-44F3-A49C-11CDA0548DE5}"/>
              </a:ext>
            </a:extLst>
          </p:cNvPr>
          <p:cNvSpPr>
            <a:spLocks noGrp="1"/>
          </p:cNvSpPr>
          <p:nvPr>
            <p:ph type="dt" sz="half" idx="10"/>
          </p:nvPr>
        </p:nvSpPr>
        <p:spPr/>
        <p:txBody>
          <a:bodyPr/>
          <a:lstStyle/>
          <a:p>
            <a:fld id="{3B522C16-450E-46A3-8124-9B4C1DB7A93C}" type="datetimeFigureOut">
              <a:rPr lang="tr-TR" smtClean="0"/>
              <a:t>12.4.2018</a:t>
            </a:fld>
            <a:endParaRPr lang="tr-TR"/>
          </a:p>
        </p:txBody>
      </p:sp>
      <p:sp>
        <p:nvSpPr>
          <p:cNvPr id="8" name="Alt Bilgi Yer Tutucusu 7">
            <a:extLst>
              <a:ext uri="{FF2B5EF4-FFF2-40B4-BE49-F238E27FC236}">
                <a16:creationId xmlns:a16="http://schemas.microsoft.com/office/drawing/2014/main" id="{97991DBE-E7BE-4EE0-8440-47CD0E19BF4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A970549-ED84-4DC1-8E13-AC57C90ECCA8}"/>
              </a:ext>
            </a:extLst>
          </p:cNvPr>
          <p:cNvSpPr>
            <a:spLocks noGrp="1"/>
          </p:cNvSpPr>
          <p:nvPr>
            <p:ph type="sldNum" sz="quarter" idx="12"/>
          </p:nvPr>
        </p:nvSpPr>
        <p:spPr/>
        <p:txBody>
          <a:bodyPr/>
          <a:lstStyle/>
          <a:p>
            <a:fld id="{18D570E5-B7C6-4BDA-A861-6361DD1AB76E}" type="slidenum">
              <a:rPr lang="tr-TR" smtClean="0"/>
              <a:t>‹#›</a:t>
            </a:fld>
            <a:endParaRPr lang="tr-TR"/>
          </a:p>
        </p:txBody>
      </p:sp>
    </p:spTree>
    <p:extLst>
      <p:ext uri="{BB962C8B-B14F-4D97-AF65-F5344CB8AC3E}">
        <p14:creationId xmlns:p14="http://schemas.microsoft.com/office/powerpoint/2010/main" val="1976387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30A2785-ECC1-48A2-97E3-B654176FA27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6F8DF92-14DD-4CFD-96AA-C8A63971D4A6}"/>
              </a:ext>
            </a:extLst>
          </p:cNvPr>
          <p:cNvSpPr>
            <a:spLocks noGrp="1"/>
          </p:cNvSpPr>
          <p:nvPr>
            <p:ph type="dt" sz="half" idx="10"/>
          </p:nvPr>
        </p:nvSpPr>
        <p:spPr/>
        <p:txBody>
          <a:bodyPr/>
          <a:lstStyle/>
          <a:p>
            <a:fld id="{3B522C16-450E-46A3-8124-9B4C1DB7A93C}" type="datetimeFigureOut">
              <a:rPr lang="tr-TR" smtClean="0"/>
              <a:t>12.4.2018</a:t>
            </a:fld>
            <a:endParaRPr lang="tr-TR"/>
          </a:p>
        </p:txBody>
      </p:sp>
      <p:sp>
        <p:nvSpPr>
          <p:cNvPr id="4" name="Alt Bilgi Yer Tutucusu 3">
            <a:extLst>
              <a:ext uri="{FF2B5EF4-FFF2-40B4-BE49-F238E27FC236}">
                <a16:creationId xmlns:a16="http://schemas.microsoft.com/office/drawing/2014/main" id="{226A59AF-FB4F-4C59-8CF1-8B8B68299D6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44A898E-A9C3-4CCC-AAB2-497B932028ED}"/>
              </a:ext>
            </a:extLst>
          </p:cNvPr>
          <p:cNvSpPr>
            <a:spLocks noGrp="1"/>
          </p:cNvSpPr>
          <p:nvPr>
            <p:ph type="sldNum" sz="quarter" idx="12"/>
          </p:nvPr>
        </p:nvSpPr>
        <p:spPr/>
        <p:txBody>
          <a:bodyPr/>
          <a:lstStyle/>
          <a:p>
            <a:fld id="{18D570E5-B7C6-4BDA-A861-6361DD1AB76E}" type="slidenum">
              <a:rPr lang="tr-TR" smtClean="0"/>
              <a:t>‹#›</a:t>
            </a:fld>
            <a:endParaRPr lang="tr-TR"/>
          </a:p>
        </p:txBody>
      </p:sp>
    </p:spTree>
    <p:extLst>
      <p:ext uri="{BB962C8B-B14F-4D97-AF65-F5344CB8AC3E}">
        <p14:creationId xmlns:p14="http://schemas.microsoft.com/office/powerpoint/2010/main" val="2168819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6E7D2DE-F6EA-4F1D-B783-BCD20470C647}"/>
              </a:ext>
            </a:extLst>
          </p:cNvPr>
          <p:cNvSpPr>
            <a:spLocks noGrp="1"/>
          </p:cNvSpPr>
          <p:nvPr>
            <p:ph type="dt" sz="half" idx="10"/>
          </p:nvPr>
        </p:nvSpPr>
        <p:spPr/>
        <p:txBody>
          <a:bodyPr/>
          <a:lstStyle/>
          <a:p>
            <a:fld id="{3B522C16-450E-46A3-8124-9B4C1DB7A93C}" type="datetimeFigureOut">
              <a:rPr lang="tr-TR" smtClean="0"/>
              <a:t>12.4.2018</a:t>
            </a:fld>
            <a:endParaRPr lang="tr-TR"/>
          </a:p>
        </p:txBody>
      </p:sp>
      <p:sp>
        <p:nvSpPr>
          <p:cNvPr id="3" name="Alt Bilgi Yer Tutucusu 2">
            <a:extLst>
              <a:ext uri="{FF2B5EF4-FFF2-40B4-BE49-F238E27FC236}">
                <a16:creationId xmlns:a16="http://schemas.microsoft.com/office/drawing/2014/main" id="{9A7EAF46-C567-42DF-92DF-43870EF07C1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9701791-41F6-4D1B-9632-A292BA071C88}"/>
              </a:ext>
            </a:extLst>
          </p:cNvPr>
          <p:cNvSpPr>
            <a:spLocks noGrp="1"/>
          </p:cNvSpPr>
          <p:nvPr>
            <p:ph type="sldNum" sz="quarter" idx="12"/>
          </p:nvPr>
        </p:nvSpPr>
        <p:spPr/>
        <p:txBody>
          <a:bodyPr/>
          <a:lstStyle/>
          <a:p>
            <a:fld id="{18D570E5-B7C6-4BDA-A861-6361DD1AB76E}" type="slidenum">
              <a:rPr lang="tr-TR" smtClean="0"/>
              <a:t>‹#›</a:t>
            </a:fld>
            <a:endParaRPr lang="tr-TR"/>
          </a:p>
        </p:txBody>
      </p:sp>
    </p:spTree>
    <p:extLst>
      <p:ext uri="{BB962C8B-B14F-4D97-AF65-F5344CB8AC3E}">
        <p14:creationId xmlns:p14="http://schemas.microsoft.com/office/powerpoint/2010/main" val="2061162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3F28A0B-F84B-4EA6-BBB7-AA4C0515DE9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CD56C5A-8055-4583-BE1B-877D11DFB3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4985344-DD92-443B-95F2-F0D9C1D9F4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807D8DF1-5994-4760-AAD4-4DE38B7D193E}"/>
              </a:ext>
            </a:extLst>
          </p:cNvPr>
          <p:cNvSpPr>
            <a:spLocks noGrp="1"/>
          </p:cNvSpPr>
          <p:nvPr>
            <p:ph type="dt" sz="half" idx="10"/>
          </p:nvPr>
        </p:nvSpPr>
        <p:spPr/>
        <p:txBody>
          <a:bodyPr/>
          <a:lstStyle/>
          <a:p>
            <a:fld id="{3B522C16-450E-46A3-8124-9B4C1DB7A93C}" type="datetimeFigureOut">
              <a:rPr lang="tr-TR" smtClean="0"/>
              <a:t>12.4.2018</a:t>
            </a:fld>
            <a:endParaRPr lang="tr-TR"/>
          </a:p>
        </p:txBody>
      </p:sp>
      <p:sp>
        <p:nvSpPr>
          <p:cNvPr id="6" name="Alt Bilgi Yer Tutucusu 5">
            <a:extLst>
              <a:ext uri="{FF2B5EF4-FFF2-40B4-BE49-F238E27FC236}">
                <a16:creationId xmlns:a16="http://schemas.microsoft.com/office/drawing/2014/main" id="{78F9D53D-00BA-4AC5-AF71-CCE34FE9132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11CAF08-FF00-44B7-85A8-BD2B5D19B709}"/>
              </a:ext>
            </a:extLst>
          </p:cNvPr>
          <p:cNvSpPr>
            <a:spLocks noGrp="1"/>
          </p:cNvSpPr>
          <p:nvPr>
            <p:ph type="sldNum" sz="quarter" idx="12"/>
          </p:nvPr>
        </p:nvSpPr>
        <p:spPr/>
        <p:txBody>
          <a:bodyPr/>
          <a:lstStyle/>
          <a:p>
            <a:fld id="{18D570E5-B7C6-4BDA-A861-6361DD1AB76E}" type="slidenum">
              <a:rPr lang="tr-TR" smtClean="0"/>
              <a:t>‹#›</a:t>
            </a:fld>
            <a:endParaRPr lang="tr-TR"/>
          </a:p>
        </p:txBody>
      </p:sp>
    </p:spTree>
    <p:extLst>
      <p:ext uri="{BB962C8B-B14F-4D97-AF65-F5344CB8AC3E}">
        <p14:creationId xmlns:p14="http://schemas.microsoft.com/office/powerpoint/2010/main" val="3985043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1D0C642-F3B8-4F2D-94D0-33200DCD6E7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2A5C4C8-1109-4572-BD1C-96278D41D2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0729E4F-1480-41C5-BAE2-82B546FBCD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26433EC1-D8C9-4679-A4E7-E7314AAD8F7B}"/>
              </a:ext>
            </a:extLst>
          </p:cNvPr>
          <p:cNvSpPr>
            <a:spLocks noGrp="1"/>
          </p:cNvSpPr>
          <p:nvPr>
            <p:ph type="dt" sz="half" idx="10"/>
          </p:nvPr>
        </p:nvSpPr>
        <p:spPr/>
        <p:txBody>
          <a:bodyPr/>
          <a:lstStyle/>
          <a:p>
            <a:fld id="{3B522C16-450E-46A3-8124-9B4C1DB7A93C}" type="datetimeFigureOut">
              <a:rPr lang="tr-TR" smtClean="0"/>
              <a:t>12.4.2018</a:t>
            </a:fld>
            <a:endParaRPr lang="tr-TR"/>
          </a:p>
        </p:txBody>
      </p:sp>
      <p:sp>
        <p:nvSpPr>
          <p:cNvPr id="6" name="Alt Bilgi Yer Tutucusu 5">
            <a:extLst>
              <a:ext uri="{FF2B5EF4-FFF2-40B4-BE49-F238E27FC236}">
                <a16:creationId xmlns:a16="http://schemas.microsoft.com/office/drawing/2014/main" id="{C0E041F2-AA84-4DEF-8496-D70D098CE0B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B432A4C-1D19-4CEC-BC50-1129A1B86647}"/>
              </a:ext>
            </a:extLst>
          </p:cNvPr>
          <p:cNvSpPr>
            <a:spLocks noGrp="1"/>
          </p:cNvSpPr>
          <p:nvPr>
            <p:ph type="sldNum" sz="quarter" idx="12"/>
          </p:nvPr>
        </p:nvSpPr>
        <p:spPr/>
        <p:txBody>
          <a:bodyPr/>
          <a:lstStyle/>
          <a:p>
            <a:fld id="{18D570E5-B7C6-4BDA-A861-6361DD1AB76E}" type="slidenum">
              <a:rPr lang="tr-TR" smtClean="0"/>
              <a:t>‹#›</a:t>
            </a:fld>
            <a:endParaRPr lang="tr-TR"/>
          </a:p>
        </p:txBody>
      </p:sp>
    </p:spTree>
    <p:extLst>
      <p:ext uri="{BB962C8B-B14F-4D97-AF65-F5344CB8AC3E}">
        <p14:creationId xmlns:p14="http://schemas.microsoft.com/office/powerpoint/2010/main" val="3245740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072A16E-53FC-40A7-8E4C-1070B04098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C838B70-F3A6-4A0B-A9A3-E25A49E524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3C7D64-99B9-47A6-BE50-D33E31D195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522C16-450E-46A3-8124-9B4C1DB7A93C}" type="datetimeFigureOut">
              <a:rPr lang="tr-TR" smtClean="0"/>
              <a:t>12.4.2018</a:t>
            </a:fld>
            <a:endParaRPr lang="tr-TR"/>
          </a:p>
        </p:txBody>
      </p:sp>
      <p:sp>
        <p:nvSpPr>
          <p:cNvPr id="5" name="Alt Bilgi Yer Tutucusu 4">
            <a:extLst>
              <a:ext uri="{FF2B5EF4-FFF2-40B4-BE49-F238E27FC236}">
                <a16:creationId xmlns:a16="http://schemas.microsoft.com/office/drawing/2014/main" id="{79AAB476-0EB7-4228-B50E-6408499856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09C46AF3-0F43-4D67-B76D-F2EA238362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570E5-B7C6-4BDA-A861-6361DD1AB76E}" type="slidenum">
              <a:rPr lang="tr-TR" smtClean="0"/>
              <a:t>‹#›</a:t>
            </a:fld>
            <a:endParaRPr lang="tr-TR"/>
          </a:p>
        </p:txBody>
      </p:sp>
    </p:spTree>
    <p:extLst>
      <p:ext uri="{BB962C8B-B14F-4D97-AF65-F5344CB8AC3E}">
        <p14:creationId xmlns:p14="http://schemas.microsoft.com/office/powerpoint/2010/main" val="2982501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FC4DE38-27F7-497F-9F8F-504C06B5BC88}" type="datetimeFigureOut">
              <a:rPr lang="tr-TR" smtClean="0"/>
              <a:t>12.4.2018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097E513-73C5-42F8-9EB8-DDDCD01169ED}" type="slidenum">
              <a:rPr lang="tr-TR" smtClean="0"/>
              <a:t>‹#›</a:t>
            </a:fld>
            <a:endParaRPr lang="tr-TR"/>
          </a:p>
        </p:txBody>
      </p:sp>
    </p:spTree>
    <p:extLst>
      <p:ext uri="{BB962C8B-B14F-4D97-AF65-F5344CB8AC3E}">
        <p14:creationId xmlns:p14="http://schemas.microsoft.com/office/powerpoint/2010/main" val="15764298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97000"/>
          </a:schemeClr>
        </a:solidFill>
        <a:effectLst/>
      </p:bgPr>
    </p:bg>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a:xfrm>
            <a:off x="1903607" y="877329"/>
            <a:ext cx="8911687" cy="1280890"/>
          </a:xfrm>
        </p:spPr>
        <p:txBody>
          <a:bodyPr>
            <a:normAutofit/>
          </a:bodyPr>
          <a:lstStyle/>
          <a:p>
            <a:pPr algn="ctr"/>
            <a:r>
              <a:rPr lang="tr-TR" sz="4000" b="1">
                <a:latin typeface="Batang" panose="02030600000101010101" pitchFamily="18" charset="-127"/>
                <a:ea typeface="Batang" panose="02030600000101010101" pitchFamily="18" charset="-127"/>
              </a:rPr>
              <a:t>SOS407 – Kadın Çalışmaları</a:t>
            </a:r>
            <a:endParaRPr lang="tr-TR" sz="4000" b="1" dirty="0">
              <a:latin typeface="Batang" panose="02030600000101010101" pitchFamily="18" charset="-127"/>
              <a:ea typeface="Batang" panose="02030600000101010101" pitchFamily="18" charset="-127"/>
            </a:endParaRP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870566" y="2456268"/>
            <a:ext cx="8915400" cy="3777622"/>
          </a:xfrm>
        </p:spPr>
        <p:txBody>
          <a:bodyPr>
            <a:normAutofit lnSpcReduction="10000"/>
          </a:bodyPr>
          <a:lstStyle/>
          <a:p>
            <a:pPr>
              <a:lnSpc>
                <a:spcPct val="150000"/>
              </a:lnSpc>
            </a:pPr>
            <a:endParaRPr lang="tr-TR" sz="3200" dirty="0">
              <a:latin typeface="Batang" panose="02030600000101010101" pitchFamily="18" charset="-127"/>
              <a:ea typeface="Batang" panose="02030600000101010101" pitchFamily="18" charset="-127"/>
            </a:endParaRPr>
          </a:p>
          <a:p>
            <a:pPr algn="ctr"/>
            <a:r>
              <a:rPr lang="tr-TR" sz="3200" dirty="0">
                <a:latin typeface="Batang" panose="02030600000101010101" pitchFamily="18" charset="-127"/>
                <a:ea typeface="Batang" panose="02030600000101010101" pitchFamily="18" charset="-127"/>
              </a:rPr>
              <a:t>Prof. Dr. </a:t>
            </a:r>
            <a:r>
              <a:rPr lang="tr-TR" sz="3200">
                <a:latin typeface="Batang" panose="02030600000101010101" pitchFamily="18" charset="-127"/>
                <a:ea typeface="Batang" panose="02030600000101010101" pitchFamily="18" charset="-127"/>
              </a:rPr>
              <a:t>Nilay ÇABUK KAYA</a:t>
            </a:r>
          </a:p>
          <a:p>
            <a:pPr algn="ctr"/>
            <a:r>
              <a:rPr lang="tr-TR" sz="3200">
                <a:latin typeface="Batang" panose="02030600000101010101" pitchFamily="18" charset="-127"/>
                <a:ea typeface="Batang" panose="02030600000101010101" pitchFamily="18" charset="-127"/>
              </a:rPr>
              <a:t>Ankara Üniversitesi</a:t>
            </a:r>
          </a:p>
          <a:p>
            <a:pPr algn="ctr"/>
            <a:r>
              <a:rPr lang="tr-TR" sz="3200" dirty="0">
                <a:latin typeface="Batang" panose="02030600000101010101" pitchFamily="18" charset="-127"/>
                <a:ea typeface="Batang" panose="02030600000101010101" pitchFamily="18" charset="-127"/>
              </a:rPr>
              <a:t>Dil ve Tarih-Coğrafya Fakültesi</a:t>
            </a:r>
          </a:p>
          <a:p>
            <a:pPr algn="ctr"/>
            <a:r>
              <a:rPr lang="tr-TR" sz="3200" dirty="0">
                <a:latin typeface="Batang" panose="02030600000101010101" pitchFamily="18" charset="-127"/>
                <a:ea typeface="Batang" panose="02030600000101010101" pitchFamily="18" charset="-127"/>
              </a:rPr>
              <a:t>Sosyoloji Bölümü</a:t>
            </a:r>
          </a:p>
          <a:p>
            <a:pPr algn="ctr"/>
            <a:r>
              <a:rPr lang="tr-TR" sz="3200" dirty="0">
                <a:latin typeface="Batang" panose="02030600000101010101" pitchFamily="18" charset="-127"/>
                <a:ea typeface="Batang" panose="02030600000101010101" pitchFamily="18" charset="-127"/>
              </a:rPr>
              <a:t>E-mail: cabukkaya@gmail.com</a:t>
            </a:r>
          </a:p>
          <a:p>
            <a:endParaRPr lang="tr-TR"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1568596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323471"/>
          </a:xfrm>
        </p:spPr>
        <p:txBody>
          <a:bodyPr>
            <a:normAutofit fontScale="92500" lnSpcReduction="20000"/>
          </a:bodyPr>
          <a:lstStyle/>
          <a:p>
            <a:pPr marL="0" indent="0">
              <a:lnSpc>
                <a:spcPct val="150000"/>
              </a:lnSpc>
              <a:buNone/>
            </a:pPr>
            <a:r>
              <a:rPr lang="tr-TR" sz="2800" b="1" u="sng" dirty="0" err="1">
                <a:latin typeface="Batang" panose="02030600000101010101" pitchFamily="18" charset="-127"/>
                <a:ea typeface="Batang" panose="02030600000101010101" pitchFamily="18" charset="-127"/>
              </a:rPr>
              <a:t>Kesişimlilik</a:t>
            </a:r>
            <a:endParaRPr lang="tr-TR" sz="2800" b="1" u="sng" dirty="0">
              <a:latin typeface="Batang" panose="02030600000101010101" pitchFamily="18" charset="-127"/>
              <a:ea typeface="Batang" panose="02030600000101010101" pitchFamily="18" charset="-127"/>
            </a:endParaRPr>
          </a:p>
          <a:p>
            <a:pPr>
              <a:lnSpc>
                <a:spcPct val="150000"/>
              </a:lnSpc>
            </a:pPr>
            <a:r>
              <a:rPr lang="tr-TR" sz="2600" dirty="0">
                <a:latin typeface="Batang" panose="02030600000101010101" pitchFamily="18" charset="-127"/>
                <a:ea typeface="Batang" panose="02030600000101010101" pitchFamily="18" charset="-127"/>
              </a:rPr>
              <a:t>Feminist kuramın kadınlar ve cinsiyet üzerine olan vurgusunu, cinsiyet ve kadınlarla ilişkili çalışmaları sınıfsal ve ırksal/etnik baskı bağlamına yerleştiren bir çerçeve ile değiştirmektedir. </a:t>
            </a:r>
          </a:p>
          <a:p>
            <a:pPr>
              <a:lnSpc>
                <a:spcPct val="150000"/>
              </a:lnSpc>
            </a:pPr>
            <a:r>
              <a:rPr lang="tr-TR" sz="2600" dirty="0">
                <a:latin typeface="Batang" panose="02030600000101010101" pitchFamily="18" charset="-127"/>
                <a:ea typeface="Batang" panose="02030600000101010101" pitchFamily="18" charset="-127"/>
              </a:rPr>
              <a:t>«iç içe geçmişlik» ırk, cinsiyet, sınıfı birbirine bağlayan makro düzeydeki ilişkileri, «</a:t>
            </a:r>
            <a:r>
              <a:rPr lang="tr-TR" sz="2600" dirty="0" err="1">
                <a:latin typeface="Batang" panose="02030600000101010101" pitchFamily="18" charset="-127"/>
                <a:ea typeface="Batang" panose="02030600000101010101" pitchFamily="18" charset="-127"/>
              </a:rPr>
              <a:t>kesişimlilik</a:t>
            </a:r>
            <a:r>
              <a:rPr lang="tr-TR" sz="2600" dirty="0">
                <a:latin typeface="Batang" panose="02030600000101010101" pitchFamily="18" charset="-127"/>
                <a:ea typeface="Batang" panose="02030600000101010101" pitchFamily="18" charset="-127"/>
              </a:rPr>
              <a:t>» ise mikro düzlemdeki bağlantıları ifade etmektedir.</a:t>
            </a:r>
            <a:br>
              <a:rPr lang="tr-TR" sz="2800" dirty="0"/>
            </a:br>
            <a:endParaRPr lang="tr-TR" sz="28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984273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323471"/>
          </a:xfrm>
        </p:spPr>
        <p:txBody>
          <a:bodyPr>
            <a:normAutofit fontScale="92500"/>
          </a:bodyPr>
          <a:lstStyle/>
          <a:p>
            <a:pPr marL="0" indent="0">
              <a:lnSpc>
                <a:spcPct val="150000"/>
              </a:lnSpc>
              <a:buNone/>
            </a:pPr>
            <a:r>
              <a:rPr lang="tr-TR" sz="2800" dirty="0">
                <a:latin typeface="Batang" panose="02030600000101010101" pitchFamily="18" charset="-127"/>
                <a:ea typeface="Batang" panose="02030600000101010101" pitchFamily="18" charset="-127"/>
              </a:rPr>
              <a:t>Sonuç olarak, erken feminist teoride zaman içinde önemli bir kavramsal değişim meydana geldiği ve bu değişimin, kadınların tarihsel özneler olarak ezilmelerini kuramsallaştırmaktan toplumsal cinsiyetin eşitsizlik üzerindeki etkilerini, yani biyolojik/cinsel farkların toplumsal inşasını araştırmaya ve kuramsallaştırmaya doğru bir yön çizdiği söylenebilir. </a:t>
            </a:r>
            <a:br>
              <a:rPr lang="tr-TR" sz="2800" dirty="0"/>
            </a:br>
            <a:endParaRPr lang="tr-TR" sz="28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2884669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323471"/>
          </a:xfrm>
        </p:spPr>
        <p:txBody>
          <a:bodyPr>
            <a:normAutofit fontScale="92500"/>
          </a:bodyPr>
          <a:lstStyle/>
          <a:p>
            <a:pPr marL="0" indent="0">
              <a:lnSpc>
                <a:spcPct val="150000"/>
              </a:lnSpc>
              <a:buNone/>
            </a:pPr>
            <a:r>
              <a:rPr lang="tr-TR" sz="2800" dirty="0">
                <a:latin typeface="Batang" panose="02030600000101010101" pitchFamily="18" charset="-127"/>
                <a:ea typeface="Batang" panose="02030600000101010101" pitchFamily="18" charset="-127"/>
              </a:rPr>
              <a:t>Sonuç olarak, erken feminist teoride zaman içinde önemli bir kavramsal değişim meydana geldiği ve bu değişimin, kadınların tarihsel özneler olarak ezilmelerini kuramsallaştırmaktan toplumsal cinsiyetin eşitsizlik üzerindeki etkilerini, yani biyolojik/cinsel farkların toplumsal inşasını araştırmaya ve kuramsallaştırmaya doğru bir yön çizdiği söylenebilir. </a:t>
            </a:r>
            <a:br>
              <a:rPr lang="tr-TR" sz="2800" dirty="0"/>
            </a:br>
            <a:endParaRPr lang="tr-TR" sz="28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3263101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738468"/>
          </a:xfrm>
        </p:spPr>
        <p:txBody>
          <a:bodyPr>
            <a:normAutofit fontScale="77500" lnSpcReduction="20000"/>
          </a:bodyPr>
          <a:lstStyle/>
          <a:p>
            <a:pPr marL="0" indent="0">
              <a:lnSpc>
                <a:spcPct val="150000"/>
              </a:lnSpc>
              <a:buNone/>
            </a:pPr>
            <a:r>
              <a:rPr lang="tr-TR" sz="2800" b="1" u="sng" dirty="0">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Maddeci Feminizm:</a:t>
            </a:r>
          </a:p>
          <a:p>
            <a:pPr>
              <a:lnSpc>
                <a:spcPct val="150000"/>
              </a:lnSpc>
            </a:pPr>
            <a:r>
              <a:rPr lang="tr-TR" sz="2600" dirty="0">
                <a:latin typeface="Batang" panose="02030600000101010101" pitchFamily="18" charset="-127"/>
                <a:ea typeface="Batang" panose="02030600000101010101" pitchFamily="18" charset="-127"/>
              </a:rPr>
              <a:t>Post-modern maddeci feminizm, </a:t>
            </a:r>
            <a:r>
              <a:rPr lang="tr-TR" sz="2600" dirty="0" err="1">
                <a:latin typeface="Batang" panose="02030600000101010101" pitchFamily="18" charset="-127"/>
                <a:ea typeface="Batang" panose="02030600000101010101" pitchFamily="18" charset="-127"/>
              </a:rPr>
              <a:t>Marksizme</a:t>
            </a:r>
            <a:r>
              <a:rPr lang="tr-TR" sz="2600" dirty="0">
                <a:latin typeface="Batang" panose="02030600000101010101" pitchFamily="18" charset="-127"/>
                <a:ea typeface="Batang" panose="02030600000101010101" pitchFamily="18" charset="-127"/>
              </a:rPr>
              <a:t> ve erken dönem feminizmine bir alternatif olarak gelişmiştir.</a:t>
            </a:r>
          </a:p>
          <a:p>
            <a:pPr>
              <a:lnSpc>
                <a:spcPct val="150000"/>
              </a:lnSpc>
            </a:pPr>
            <a:r>
              <a:rPr lang="tr-TR" sz="2600" dirty="0">
                <a:latin typeface="Batang" panose="02030600000101010101" pitchFamily="18" charset="-127"/>
                <a:ea typeface="Batang" panose="02030600000101010101" pitchFamily="18" charset="-127"/>
              </a:rPr>
              <a:t>Söylem, toplumsal cinsiyet, ırk vb. kategorilerin maddi gerçekliğini vurguluyor</a:t>
            </a:r>
          </a:p>
          <a:p>
            <a:pPr>
              <a:lnSpc>
                <a:spcPct val="150000"/>
              </a:lnSpc>
            </a:pPr>
            <a:r>
              <a:rPr lang="tr-TR" sz="2600" dirty="0">
                <a:latin typeface="Batang" panose="02030600000101010101" pitchFamily="18" charset="-127"/>
                <a:ea typeface="Batang" panose="02030600000101010101" pitchFamily="18" charset="-127"/>
              </a:rPr>
              <a:t>Kapitalist toplumda kadınların ezilmesini açıklamaya yönelen Marksist feminizmden kendisini ayırmak için esas olarak </a:t>
            </a:r>
            <a:r>
              <a:rPr lang="tr-TR" sz="2600" i="1" dirty="0" err="1">
                <a:latin typeface="Batang" panose="02030600000101010101" pitchFamily="18" charset="-127"/>
                <a:ea typeface="Batang" panose="02030600000101010101" pitchFamily="18" charset="-127"/>
              </a:rPr>
              <a:t>maddilik</a:t>
            </a:r>
            <a:r>
              <a:rPr lang="tr-TR" sz="2600" i="1" dirty="0">
                <a:latin typeface="Batang" panose="02030600000101010101" pitchFamily="18" charset="-127"/>
                <a:ea typeface="Batang" panose="02030600000101010101" pitchFamily="18" charset="-127"/>
              </a:rPr>
              <a:t> </a:t>
            </a:r>
            <a:r>
              <a:rPr lang="tr-TR" sz="2600" dirty="0">
                <a:latin typeface="Batang" panose="02030600000101010101" pitchFamily="18" charset="-127"/>
                <a:ea typeface="Batang" panose="02030600000101010101" pitchFamily="18" charset="-127"/>
              </a:rPr>
              <a:t>kavramını kullanıyor ve toplumsal cinsiyetin ya da ideolojilerin ve söylemlerin de, örneğin sınıf kadar gerçek olduğunu ya da “maddi ağırlığa” sahip bulunduğunu savunuyor</a:t>
            </a:r>
            <a:endParaRPr lang="tr-TR" sz="28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604304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738468"/>
          </a:xfrm>
        </p:spPr>
        <p:txBody>
          <a:bodyPr>
            <a:normAutofit/>
          </a:bodyPr>
          <a:lstStyle/>
          <a:p>
            <a:pPr marL="0" indent="0">
              <a:lnSpc>
                <a:spcPct val="150000"/>
              </a:lnSpc>
              <a:buNone/>
            </a:pPr>
            <a:r>
              <a:rPr lang="tr-TR" sz="2800" b="1" u="sng" dirty="0">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Toplumsal İnşa Feminizmi</a:t>
            </a:r>
          </a:p>
          <a:p>
            <a:pPr algn="just">
              <a:lnSpc>
                <a:spcPct val="150000"/>
              </a:lnSpc>
            </a:pPr>
            <a:r>
              <a:rPr lang="tr-TR" sz="2400" dirty="0">
                <a:latin typeface="Batang" panose="02030600000101010101" pitchFamily="18" charset="-127"/>
                <a:ea typeface="Batang" panose="02030600000101010101" pitchFamily="18" charset="-127"/>
              </a:rPr>
              <a:t>“bir bütün olarak </a:t>
            </a:r>
            <a:r>
              <a:rPr lang="tr-TR" sz="2400" dirty="0" err="1">
                <a:latin typeface="Batang" panose="02030600000101010101" pitchFamily="18" charset="-127"/>
                <a:ea typeface="Batang" panose="02030600000101010101" pitchFamily="18" charset="-127"/>
              </a:rPr>
              <a:t>cinsiyetlendirilmiş</a:t>
            </a:r>
            <a:r>
              <a:rPr lang="tr-TR" sz="2400" dirty="0">
                <a:latin typeface="Batang" panose="02030600000101010101" pitchFamily="18" charset="-127"/>
                <a:ea typeface="Batang" panose="02030600000101010101" pitchFamily="18" charset="-127"/>
              </a:rPr>
              <a:t>” toplumsal düzene ve onu inşa ve muhafaza eden süreçlere bakar ve tüm feminist kuramlar gibi, her tür değerli kaynağa erişimde toplumsal cinsiyetin kilit bir rol oynadığını savunur</a:t>
            </a:r>
          </a:p>
          <a:p>
            <a:pPr algn="just">
              <a:lnSpc>
                <a:spcPct val="150000"/>
              </a:lnSpc>
            </a:pPr>
            <a:endParaRPr lang="tr-TR" sz="36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13911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738468"/>
          </a:xfrm>
        </p:spPr>
        <p:txBody>
          <a:bodyPr>
            <a:normAutofit/>
          </a:bodyPr>
          <a:lstStyle/>
          <a:p>
            <a:pPr marL="0" indent="0">
              <a:lnSpc>
                <a:spcPct val="150000"/>
              </a:lnSpc>
              <a:buNone/>
            </a:pPr>
            <a:r>
              <a:rPr lang="tr-TR" sz="2800" b="1" u="sng" dirty="0">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Toplumsal İnşa Feminizmi</a:t>
            </a:r>
          </a:p>
          <a:p>
            <a:pPr algn="just">
              <a:lnSpc>
                <a:spcPct val="150000"/>
              </a:lnSpc>
            </a:pPr>
            <a:r>
              <a:rPr lang="tr-TR" sz="2400" dirty="0">
                <a:latin typeface="Batang" panose="02030600000101010101" pitchFamily="18" charset="-127"/>
                <a:ea typeface="Batang" panose="02030600000101010101" pitchFamily="18" charset="-127"/>
              </a:rPr>
              <a:t>cinsiyet, kişinin </a:t>
            </a:r>
            <a:r>
              <a:rPr lang="tr-TR" sz="2400" dirty="0" err="1">
                <a:latin typeface="Batang" panose="02030600000101010101" pitchFamily="18" charset="-127"/>
                <a:ea typeface="Batang" panose="02030600000101010101" pitchFamily="18" charset="-127"/>
              </a:rPr>
              <a:t>özsel</a:t>
            </a:r>
            <a:r>
              <a:rPr lang="tr-TR" sz="2400" dirty="0">
                <a:latin typeface="Batang" panose="02030600000101010101" pitchFamily="18" charset="-127"/>
                <a:ea typeface="Batang" panose="02030600000101010101" pitchFamily="18" charset="-127"/>
              </a:rPr>
              <a:t> olarak olduğu değil, “üzerine giydiği”, icra ettiği (performansa yönelik) bir şeydir. Bu şekilde bireyler toplumsal düzenin </a:t>
            </a:r>
            <a:r>
              <a:rPr lang="tr-TR" sz="2400" dirty="0" err="1">
                <a:latin typeface="Batang" panose="02030600000101010101" pitchFamily="18" charset="-127"/>
                <a:ea typeface="Batang" panose="02030600000101010101" pitchFamily="18" charset="-127"/>
              </a:rPr>
              <a:t>cinsiyetlendirilmiş</a:t>
            </a:r>
            <a:r>
              <a:rPr lang="tr-TR" sz="2400" dirty="0">
                <a:latin typeface="Batang" panose="02030600000101010101" pitchFamily="18" charset="-127"/>
                <a:ea typeface="Batang" panose="02030600000101010101" pitchFamily="18" charset="-127"/>
              </a:rPr>
              <a:t> doğasını ve onunla ilişkili eşitsizlikleri de yeniden üretirler.</a:t>
            </a:r>
          </a:p>
          <a:p>
            <a:pPr marL="0" indent="0" algn="just">
              <a:lnSpc>
                <a:spcPct val="150000"/>
              </a:lnSpc>
              <a:buNone/>
            </a:pPr>
            <a:endParaRPr lang="tr-TR" sz="36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792808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19532"/>
            <a:ext cx="9267849" cy="4738468"/>
          </a:xfrm>
        </p:spPr>
        <p:txBody>
          <a:bodyPr>
            <a:normAutofit fontScale="47500" lnSpcReduction="20000"/>
          </a:bodyPr>
          <a:lstStyle/>
          <a:p>
            <a:pPr marL="0" indent="0">
              <a:lnSpc>
                <a:spcPct val="150000"/>
              </a:lnSpc>
              <a:buNone/>
            </a:pPr>
            <a:r>
              <a:rPr lang="tr-TR" sz="5100" b="1" u="sng" dirty="0">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Liberal Feminizm:</a:t>
            </a:r>
          </a:p>
          <a:p>
            <a:pPr>
              <a:lnSpc>
                <a:spcPct val="150000"/>
              </a:lnSpc>
            </a:pPr>
            <a:r>
              <a:rPr lang="tr-TR" sz="5100" dirty="0">
                <a:latin typeface="Batang" panose="02030600000101010101" pitchFamily="18" charset="-127"/>
                <a:ea typeface="Batang" panose="02030600000101010101" pitchFamily="18" charset="-127"/>
              </a:rPr>
              <a:t>Feminizm türleri içinde belki de en etkilisi ve tarihsel olarak en erken (19.yüzyıldan itibaren) gelişeni.</a:t>
            </a:r>
          </a:p>
          <a:p>
            <a:pPr>
              <a:lnSpc>
                <a:spcPct val="150000"/>
              </a:lnSpc>
            </a:pPr>
            <a:r>
              <a:rPr lang="tr-TR" sz="5100" dirty="0">
                <a:latin typeface="Batang" panose="02030600000101010101" pitchFamily="18" charset="-127"/>
                <a:ea typeface="Batang" panose="02030600000101010101" pitchFamily="18" charset="-127"/>
              </a:rPr>
              <a:t>Hak eşitliğini vurgular.</a:t>
            </a:r>
          </a:p>
          <a:p>
            <a:pPr>
              <a:lnSpc>
                <a:spcPct val="150000"/>
              </a:lnSpc>
            </a:pPr>
            <a:r>
              <a:rPr lang="tr-TR" sz="5100" dirty="0">
                <a:latin typeface="Batang" panose="02030600000101010101" pitchFamily="18" charset="-127"/>
                <a:ea typeface="Batang" panose="02030600000101010101" pitchFamily="18" charset="-127"/>
              </a:rPr>
              <a:t>Kapitalizmi veri olarak kabul edip kadın-erkek eşitsizliğinin liberal demokrasinin önemli bir çelişkisi olduğunu öne sürer ve kadınlar için eşit özne konumu talep eder.</a:t>
            </a:r>
            <a:br>
              <a:rPr lang="tr-TR" sz="5100" dirty="0"/>
            </a:br>
            <a:endParaRPr lang="tr-TR" sz="5100" dirty="0">
              <a:latin typeface="Batang" panose="02030600000101010101" pitchFamily="18" charset="-127"/>
              <a:ea typeface="Batang" panose="02030600000101010101" pitchFamily="18" charset="-127"/>
            </a:endParaRPr>
          </a:p>
          <a:p>
            <a:endParaRPr lang="tr-TR"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4156318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323471"/>
          </a:xfrm>
        </p:spPr>
        <p:txBody>
          <a:bodyPr>
            <a:normAutofit fontScale="77500" lnSpcReduction="20000"/>
          </a:bodyPr>
          <a:lstStyle/>
          <a:p>
            <a:pPr marL="0" indent="0">
              <a:lnSpc>
                <a:spcPct val="150000"/>
              </a:lnSpc>
              <a:buNone/>
            </a:pPr>
            <a:r>
              <a:rPr lang="tr-TR" sz="2800" b="1" u="sng" dirty="0">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Liberal Feminizm:</a:t>
            </a:r>
          </a:p>
          <a:p>
            <a:pPr>
              <a:lnSpc>
                <a:spcPct val="150000"/>
              </a:lnSpc>
            </a:pPr>
            <a:r>
              <a:rPr lang="tr-TR" sz="2800" dirty="0">
                <a:latin typeface="Batang" panose="02030600000101010101" pitchFamily="18" charset="-127"/>
                <a:ea typeface="Batang" panose="02030600000101010101" pitchFamily="18" charset="-127"/>
              </a:rPr>
              <a:t>Kadınlara yönelik eşitsizliğin devlet müdahalesi ile giderilmesini savunurlar ve verdikleri mücadele ile kamusal alanda önemli kazanımlar elde etmişlerdir.</a:t>
            </a:r>
          </a:p>
          <a:p>
            <a:pPr>
              <a:lnSpc>
                <a:spcPct val="150000"/>
              </a:lnSpc>
            </a:pPr>
            <a:r>
              <a:rPr lang="tr-TR" sz="2800" dirty="0">
                <a:latin typeface="Batang" panose="02030600000101010101" pitchFamily="18" charset="-127"/>
                <a:ea typeface="Batang" panose="02030600000101010101" pitchFamily="18" charset="-127"/>
              </a:rPr>
              <a:t>Günümüz demokrasilerinde yaygın olan olumlu eylem politikalar› (</a:t>
            </a:r>
            <a:r>
              <a:rPr lang="tr-TR" sz="2800" dirty="0" err="1">
                <a:latin typeface="Batang" panose="02030600000101010101" pitchFamily="18" charset="-127"/>
                <a:ea typeface="Batang" panose="02030600000101010101" pitchFamily="18" charset="-127"/>
              </a:rPr>
              <a:t>affirmative</a:t>
            </a:r>
            <a:r>
              <a:rPr lang="tr-TR" sz="2800" dirty="0">
                <a:latin typeface="Batang" panose="02030600000101010101" pitchFamily="18" charset="-127"/>
                <a:ea typeface="Batang" panose="02030600000101010101" pitchFamily="18" charset="-127"/>
              </a:rPr>
              <a:t> </a:t>
            </a:r>
            <a:r>
              <a:rPr lang="tr-TR" sz="2800" dirty="0" err="1">
                <a:latin typeface="Batang" panose="02030600000101010101" pitchFamily="18" charset="-127"/>
                <a:ea typeface="Batang" panose="02030600000101010101" pitchFamily="18" charset="-127"/>
              </a:rPr>
              <a:t>action</a:t>
            </a:r>
            <a:r>
              <a:rPr lang="tr-TR" sz="2800" dirty="0">
                <a:latin typeface="Batang" panose="02030600000101010101" pitchFamily="18" charset="-127"/>
                <a:ea typeface="Batang" panose="02030600000101010101" pitchFamily="18" charset="-127"/>
              </a:rPr>
              <a:t>) ve bunların bir parçası olan kota vb. telafi edici politikalar ve uygulamalar bu yaklaşımın bir parçasıdır ve bir anlamda hem kadınlar ile erkekler arasındaki, hem de kadınların kendi aralarındaki ekonomik/toplumsal eşitsizliklerin kabulünün bir ifadesidir.</a:t>
            </a:r>
            <a:endParaRPr lang="tr-TR" sz="32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2668208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323471"/>
          </a:xfrm>
        </p:spPr>
        <p:txBody>
          <a:bodyPr>
            <a:normAutofit fontScale="77500" lnSpcReduction="20000"/>
          </a:bodyPr>
          <a:lstStyle/>
          <a:p>
            <a:pPr marL="0" indent="0">
              <a:lnSpc>
                <a:spcPct val="150000"/>
              </a:lnSpc>
              <a:buNone/>
            </a:pPr>
            <a:r>
              <a:rPr lang="tr-TR" sz="2800" b="1" u="sng" dirty="0">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Radikal Feminizm:</a:t>
            </a:r>
          </a:p>
          <a:p>
            <a:pPr>
              <a:lnSpc>
                <a:spcPct val="150000"/>
              </a:lnSpc>
            </a:pPr>
            <a:r>
              <a:rPr lang="tr-TR" sz="2800" dirty="0">
                <a:latin typeface="Batang" panose="02030600000101010101" pitchFamily="18" charset="-127"/>
                <a:ea typeface="Batang" panose="02030600000101010101" pitchFamily="18" charset="-127"/>
              </a:rPr>
              <a:t>kadın bedenine ve cinselliğine odaklandılar ve kadının ezilmesinin, bütün ezilme biçimlerinin kökenini oluşturan evrensel bir olgu olduğunu ve sınıfsal, ırksal, etnik, vb. diğer farklılıklar dikkate alınmaksızın kadınların sırf kadın oldukları için bir cins olarak erkek baskısına maruz kaldıklarını savundular.</a:t>
            </a:r>
          </a:p>
          <a:p>
            <a:pPr>
              <a:lnSpc>
                <a:spcPct val="150000"/>
              </a:lnSpc>
            </a:pPr>
            <a:r>
              <a:rPr lang="tr-TR" sz="2800" dirty="0">
                <a:latin typeface="Batang" panose="02030600000101010101" pitchFamily="18" charset="-127"/>
                <a:ea typeface="Batang" panose="02030600000101010101" pitchFamily="18" charset="-127"/>
              </a:rPr>
              <a:t>Kadınlar arasında farklılıklar bulunduğunu inkar etmiyor, ancak bunların ötesinde kadınların belli bir dereceye kadar paylaştıkları ortak ihtiyaçlar ve baskılara dikkat çekiyorlardı.</a:t>
            </a:r>
          </a:p>
        </p:txBody>
      </p:sp>
    </p:spTree>
    <p:extLst>
      <p:ext uri="{BB962C8B-B14F-4D97-AF65-F5344CB8AC3E}">
        <p14:creationId xmlns:p14="http://schemas.microsoft.com/office/powerpoint/2010/main" val="3260702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323471"/>
          </a:xfrm>
        </p:spPr>
        <p:txBody>
          <a:bodyPr>
            <a:normAutofit/>
          </a:bodyPr>
          <a:lstStyle/>
          <a:p>
            <a:pPr marL="0" indent="0">
              <a:lnSpc>
                <a:spcPct val="150000"/>
              </a:lnSpc>
              <a:buNone/>
            </a:pPr>
            <a:r>
              <a:rPr lang="tr-TR" sz="2800" b="1" u="sng" dirty="0">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Marksist Feminizm:</a:t>
            </a:r>
          </a:p>
          <a:p>
            <a:pPr>
              <a:lnSpc>
                <a:spcPct val="150000"/>
              </a:lnSpc>
            </a:pPr>
            <a:r>
              <a:rPr lang="tr-TR" sz="2800" dirty="0">
                <a:latin typeface="Batang" panose="02030600000101010101" pitchFamily="18" charset="-127"/>
                <a:ea typeface="Batang" panose="02030600000101010101" pitchFamily="18" charset="-127"/>
              </a:rPr>
              <a:t>Sınıfsal farklılığa vurgu</a:t>
            </a:r>
          </a:p>
          <a:p>
            <a:pPr>
              <a:lnSpc>
                <a:spcPct val="150000"/>
              </a:lnSpc>
            </a:pPr>
            <a:r>
              <a:rPr lang="tr-TR" sz="2800" dirty="0">
                <a:latin typeface="Batang" panose="02030600000101010101" pitchFamily="18" charset="-127"/>
                <a:ea typeface="Batang" panose="02030600000101010101" pitchFamily="18" charset="-127"/>
              </a:rPr>
              <a:t>Bütünsel bir kategori olarak kadınların ezilmesinden söz etmenin, sanki tüm kadınlar her yerde aynı deneyimleri ve çıkarları paylaşıyormuş gibi yanlış bir kabulden kaynaklandığını öne sürdüler</a:t>
            </a:r>
          </a:p>
        </p:txBody>
      </p:sp>
    </p:spTree>
    <p:extLst>
      <p:ext uri="{BB962C8B-B14F-4D97-AF65-F5344CB8AC3E}">
        <p14:creationId xmlns:p14="http://schemas.microsoft.com/office/powerpoint/2010/main" val="3302704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323471"/>
          </a:xfrm>
        </p:spPr>
        <p:txBody>
          <a:bodyPr>
            <a:normAutofit/>
          </a:bodyPr>
          <a:lstStyle/>
          <a:p>
            <a:pPr marL="0" indent="0">
              <a:lnSpc>
                <a:spcPct val="150000"/>
              </a:lnSpc>
              <a:buNone/>
            </a:pPr>
            <a:r>
              <a:rPr lang="tr-TR" sz="2800" b="1" u="sng" dirty="0">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Marksist Feminizm:</a:t>
            </a:r>
          </a:p>
          <a:p>
            <a:pPr>
              <a:lnSpc>
                <a:spcPct val="150000"/>
              </a:lnSpc>
            </a:pPr>
            <a:r>
              <a:rPr lang="tr-TR" sz="2800" dirty="0">
                <a:latin typeface="Batang" panose="02030600000101010101" pitchFamily="18" charset="-127"/>
                <a:ea typeface="Batang" panose="02030600000101010101" pitchFamily="18" charset="-127"/>
              </a:rPr>
              <a:t>kadınlar arasındaki sınıfsal, ırksal, etnik, </a:t>
            </a:r>
            <a:r>
              <a:rPr lang="tr-TR" sz="2800" dirty="0" err="1">
                <a:latin typeface="Batang" panose="02030600000101010101" pitchFamily="18" charset="-127"/>
                <a:ea typeface="Batang" panose="02030600000101010101" pitchFamily="18" charset="-127"/>
              </a:rPr>
              <a:t>sosyo</a:t>
            </a:r>
            <a:r>
              <a:rPr lang="tr-TR" sz="2800" dirty="0">
                <a:latin typeface="Batang" panose="02030600000101010101" pitchFamily="18" charset="-127"/>
                <a:ea typeface="Batang" panose="02030600000101010101" pitchFamily="18" charset="-127"/>
              </a:rPr>
              <a:t>-ekonomik vb. farklılıkların kadınların kendi aralarında eşitsizlik yarattığının kabul edilmesi gerektiğini vurgular</a:t>
            </a:r>
          </a:p>
          <a:p>
            <a:pPr>
              <a:lnSpc>
                <a:spcPct val="150000"/>
              </a:lnSpc>
            </a:pPr>
            <a:r>
              <a:rPr lang="tr-TR" sz="2800" dirty="0">
                <a:latin typeface="Batang" panose="02030600000101010101" pitchFamily="18" charset="-127"/>
                <a:ea typeface="Batang" panose="02030600000101010101" pitchFamily="18" charset="-127"/>
              </a:rPr>
              <a:t>Var olan toplumdaki eşitsiz cinsel işbölümü, çalışan kadınların «</a:t>
            </a:r>
            <a:r>
              <a:rPr lang="tr-TR" sz="2800" i="1" dirty="0">
                <a:latin typeface="Batang" panose="02030600000101010101" pitchFamily="18" charset="-127"/>
                <a:ea typeface="Batang" panose="02030600000101010101" pitchFamily="18" charset="-127"/>
              </a:rPr>
              <a:t>çifte yük</a:t>
            </a:r>
            <a:r>
              <a:rPr lang="tr-TR" sz="2800" dirty="0">
                <a:latin typeface="Batang" panose="02030600000101010101" pitchFamily="18" charset="-127"/>
                <a:ea typeface="Batang" panose="02030600000101010101" pitchFamily="18" charset="-127"/>
              </a:rPr>
              <a:t>» altında ezilmesine yol açar.</a:t>
            </a:r>
          </a:p>
        </p:txBody>
      </p:sp>
    </p:spTree>
    <p:extLst>
      <p:ext uri="{BB962C8B-B14F-4D97-AF65-F5344CB8AC3E}">
        <p14:creationId xmlns:p14="http://schemas.microsoft.com/office/powerpoint/2010/main" val="3374494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323471"/>
          </a:xfrm>
        </p:spPr>
        <p:txBody>
          <a:bodyPr>
            <a:normAutofit lnSpcReduction="10000"/>
          </a:bodyPr>
          <a:lstStyle/>
          <a:p>
            <a:pPr marL="0" indent="0">
              <a:lnSpc>
                <a:spcPct val="150000"/>
              </a:lnSpc>
              <a:buNone/>
            </a:pPr>
            <a:r>
              <a:rPr lang="tr-TR" sz="2800" b="1" u="sng" dirty="0">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Sosyalist Feminizm:</a:t>
            </a:r>
          </a:p>
          <a:p>
            <a:pPr marL="0" indent="0">
              <a:lnSpc>
                <a:spcPct val="150000"/>
              </a:lnSpc>
              <a:buNone/>
            </a:pPr>
            <a:r>
              <a:rPr lang="tr-TR" sz="2600" dirty="0">
                <a:latin typeface="Batang" panose="02030600000101010101" pitchFamily="18" charset="-127"/>
                <a:ea typeface="Batang" panose="02030600000101010101" pitchFamily="18" charset="-127"/>
              </a:rPr>
              <a:t>Çok karmaşık bir dünyayı tek bir modelle açıklamanın mümkün olmadığını düşünen sosyalist feministlere göre tek başına </a:t>
            </a:r>
            <a:r>
              <a:rPr lang="tr-TR" sz="2600" i="1" dirty="0">
                <a:latin typeface="Batang" panose="02030600000101010101" pitchFamily="18" charset="-127"/>
                <a:ea typeface="Batang" panose="02030600000101010101" pitchFamily="18" charset="-127"/>
              </a:rPr>
              <a:t>Marksizm</a:t>
            </a:r>
            <a:r>
              <a:rPr lang="tr-TR" sz="2600" dirty="0">
                <a:latin typeface="Batang" panose="02030600000101010101" pitchFamily="18" charset="-127"/>
                <a:ea typeface="Batang" panose="02030600000101010101" pitchFamily="18" charset="-127"/>
              </a:rPr>
              <a:t>, bir ekonomik üretim tarzı kuramı olarak kadınların yalnızca ekonomik sömürüsünü açıklayabilir; </a:t>
            </a:r>
            <a:r>
              <a:rPr lang="tr-TR" sz="2600" i="1" dirty="0">
                <a:latin typeface="Batang" panose="02030600000101010101" pitchFamily="18" charset="-127"/>
                <a:ea typeface="Batang" panose="02030600000101010101" pitchFamily="18" charset="-127"/>
              </a:rPr>
              <a:t>radikal feminizmin</a:t>
            </a:r>
            <a:r>
              <a:rPr lang="tr-TR" sz="2600" dirty="0">
                <a:latin typeface="Batang" panose="02030600000101010101" pitchFamily="18" charset="-127"/>
                <a:ea typeface="Batang" panose="02030600000101010101" pitchFamily="18" charset="-127"/>
              </a:rPr>
              <a:t> ataerkillik kavramı ise, kadınlar üzerindeki daha geniş kapsamlı erkek egemenliğini açıklayan bir kuramdır. </a:t>
            </a:r>
          </a:p>
        </p:txBody>
      </p:sp>
    </p:spTree>
    <p:extLst>
      <p:ext uri="{BB962C8B-B14F-4D97-AF65-F5344CB8AC3E}">
        <p14:creationId xmlns:p14="http://schemas.microsoft.com/office/powerpoint/2010/main" val="470993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323471"/>
          </a:xfrm>
        </p:spPr>
        <p:txBody>
          <a:bodyPr>
            <a:normAutofit lnSpcReduction="10000"/>
          </a:bodyPr>
          <a:lstStyle/>
          <a:p>
            <a:pPr marL="0" indent="0">
              <a:lnSpc>
                <a:spcPct val="150000"/>
              </a:lnSpc>
              <a:buNone/>
            </a:pPr>
            <a:r>
              <a:rPr lang="tr-TR" sz="2800" b="1" u="sng" dirty="0">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Sosyalist Feminizm:</a:t>
            </a:r>
          </a:p>
          <a:p>
            <a:pPr marL="0" indent="0">
              <a:lnSpc>
                <a:spcPct val="150000"/>
              </a:lnSpc>
              <a:buNone/>
            </a:pPr>
            <a:r>
              <a:rPr lang="tr-TR" sz="2600" dirty="0">
                <a:latin typeface="Batang" panose="02030600000101010101" pitchFamily="18" charset="-127"/>
                <a:ea typeface="Batang" panose="02030600000101010101" pitchFamily="18" charset="-127"/>
              </a:rPr>
              <a:t>Dolayısıyla bu iki yaklaşımın birleşmesiyle, </a:t>
            </a:r>
            <a:r>
              <a:rPr lang="tr-TR" sz="2600" b="1" dirty="0">
                <a:latin typeface="Batang" panose="02030600000101010101" pitchFamily="18" charset="-127"/>
                <a:ea typeface="Batang" panose="02030600000101010101" pitchFamily="18" charset="-127"/>
              </a:rPr>
              <a:t>kapitalist ataerkillik </a:t>
            </a:r>
            <a:r>
              <a:rPr lang="tr-TR" sz="2600" dirty="0">
                <a:latin typeface="Batang" panose="02030600000101010101" pitchFamily="18" charset="-127"/>
                <a:ea typeface="Batang" panose="02030600000101010101" pitchFamily="18" charset="-127"/>
              </a:rPr>
              <a:t>kavramına ulaşmak, yani ataerkil pratiklerin, toplumsal ilişkilerin, ideolojilerin ve zihniyet yapılarının aile içindeki ve dışındaki ekonomik sömürüyü nasıl yoğunlaştırdığını açıklamak mümkün olur. </a:t>
            </a:r>
            <a:br>
              <a:rPr lang="tr-TR" sz="2600" dirty="0">
                <a:latin typeface="Batang" panose="02030600000101010101" pitchFamily="18" charset="-127"/>
                <a:ea typeface="Batang" panose="02030600000101010101" pitchFamily="18" charset="-127"/>
              </a:rPr>
            </a:br>
            <a:endParaRPr lang="tr-TR" sz="2600" b="1" u="sng" dirty="0">
              <a:effectLst>
                <a:outerShdw blurRad="38100" dist="38100" dir="2700000" algn="tl">
                  <a:srgbClr val="000000">
                    <a:alpha val="43137"/>
                  </a:srgbClr>
                </a:outerShdw>
              </a:effectLst>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561353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Feminist Kuramlar ve Kadın Araştırmalarında Yöntem</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1744393" y="2119532"/>
            <a:ext cx="10086535" cy="4323471"/>
          </a:xfrm>
        </p:spPr>
        <p:txBody>
          <a:bodyPr>
            <a:normAutofit fontScale="92500"/>
          </a:bodyPr>
          <a:lstStyle/>
          <a:p>
            <a:pPr marL="0" indent="0">
              <a:lnSpc>
                <a:spcPct val="150000"/>
              </a:lnSpc>
              <a:buNone/>
            </a:pPr>
            <a:r>
              <a:rPr lang="tr-TR" sz="2800" b="1" u="sng" dirty="0">
                <a:latin typeface="Batang" panose="02030600000101010101" pitchFamily="18" charset="-127"/>
                <a:ea typeface="Batang" panose="02030600000101010101" pitchFamily="18" charset="-127"/>
              </a:rPr>
              <a:t>İkinci Dalga Feminizm</a:t>
            </a:r>
            <a:r>
              <a:rPr lang="tr-TR" sz="2800" dirty="0">
                <a:latin typeface="Batang" panose="02030600000101010101" pitchFamily="18" charset="-127"/>
                <a:ea typeface="Batang" panose="02030600000101010101" pitchFamily="18" charset="-127"/>
              </a:rPr>
              <a:t>, bütün kadınların sırf kadın olmaktan doğan ortak çıkarları olduğunu göstererek erkek egemenliğine karşı ortak bir mücadele örgütlemeye çalışmıştır.</a:t>
            </a:r>
          </a:p>
          <a:p>
            <a:pPr marL="0" indent="0">
              <a:lnSpc>
                <a:spcPct val="150000"/>
              </a:lnSpc>
              <a:buNone/>
            </a:pPr>
            <a:r>
              <a:rPr lang="tr-TR" sz="2800" dirty="0">
                <a:latin typeface="Batang" panose="02030600000101010101" pitchFamily="18" charset="-127"/>
                <a:ea typeface="Batang" panose="02030600000101010101" pitchFamily="18" charset="-127"/>
              </a:rPr>
              <a:t>Feminizmin belki de en önemli zorluğu, bölünmüş bir dünyanın daha güçlü ülkelerinde ve bölünmüş toplumların görece ayrıcalıklı kadınları arasında ortaya çıkmış olmasıydı.</a:t>
            </a:r>
          </a:p>
        </p:txBody>
      </p:sp>
    </p:spTree>
    <p:extLst>
      <p:ext uri="{BB962C8B-B14F-4D97-AF65-F5344CB8AC3E}">
        <p14:creationId xmlns:p14="http://schemas.microsoft.com/office/powerpoint/2010/main" val="31078556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35</TotalTime>
  <Words>804</Words>
  <Application>Microsoft Office PowerPoint</Application>
  <PresentationFormat>Geniş ekran</PresentationFormat>
  <Paragraphs>56</Paragraphs>
  <Slides>15</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15</vt:i4>
      </vt:variant>
    </vt:vector>
  </HeadingPairs>
  <TitlesOfParts>
    <vt:vector size="23" baseType="lpstr">
      <vt:lpstr>Batang</vt:lpstr>
      <vt:lpstr>Arial</vt:lpstr>
      <vt:lpstr>Calibri</vt:lpstr>
      <vt:lpstr>Calibri Light</vt:lpstr>
      <vt:lpstr>Century Gothic</vt:lpstr>
      <vt:lpstr>Wingdings 3</vt:lpstr>
      <vt:lpstr>Office Teması</vt:lpstr>
      <vt:lpstr>Duman</vt:lpstr>
      <vt:lpstr>SOS407 – Kadın Çalışmaları</vt:lpstr>
      <vt:lpstr>Feminist Kuramlar ve Kadın Araştırmalarında Yöntem</vt:lpstr>
      <vt:lpstr>Feminist Kuramlar ve Kadın Araştırmalarında Yöntem</vt:lpstr>
      <vt:lpstr>Feminist Kuramlar ve Kadın Araştırmalarında Yöntem</vt:lpstr>
      <vt:lpstr>Feminist Kuramlar ve Kadın Araştırmalarında Yöntem</vt:lpstr>
      <vt:lpstr>Feminist Kuramlar ve Kadın Araştırmalarında Yöntem</vt:lpstr>
      <vt:lpstr>Feminist Kuramlar ve Kadın Araştırmalarında Yöntem</vt:lpstr>
      <vt:lpstr>Feminist Kuramlar ve Kadın Araştırmalarında Yöntem</vt:lpstr>
      <vt:lpstr>Feminist Kuramlar ve Kadın Araştırmalarında Yöntem</vt:lpstr>
      <vt:lpstr>Feminist Kuramlar ve Kadın Araştırmalarında Yöntem</vt:lpstr>
      <vt:lpstr>Feminist Kuramlar ve Kadın Araştırmalarında Yöntem</vt:lpstr>
      <vt:lpstr>Feminist Kuramlar ve Kadın Araştırmalarında Yöntem</vt:lpstr>
      <vt:lpstr>Feminist Kuramlar ve Kadın Araştırmalarında Yöntem</vt:lpstr>
      <vt:lpstr>Feminist Kuramlar ve Kadın Araştırmalarında Yöntem</vt:lpstr>
      <vt:lpstr>Feminist Kuramlar ve Kadın Araştırmalarında Yöntem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SOS407 – Kadın Çalışmaları</dc:title>
  <dc:creator>bilgiseyerim</dc:creator>
  <cp:lastModifiedBy>bilgiseyerim</cp:lastModifiedBy>
  <cp:revision>101</cp:revision>
  <dcterms:created xsi:type="dcterms:W3CDTF">2018-04-11T17:18:42Z</dcterms:created>
  <dcterms:modified xsi:type="dcterms:W3CDTF">2018-04-12T00:41:06Z</dcterms:modified>
</cp:coreProperties>
</file>