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57" r:id="rId3"/>
    <p:sldId id="258" r:id="rId4"/>
    <p:sldId id="259" r:id="rId5"/>
    <p:sldId id="276" r:id="rId6"/>
    <p:sldId id="277" r:id="rId7"/>
    <p:sldId id="278" r:id="rId8"/>
    <p:sldId id="263" r:id="rId9"/>
    <p:sldId id="279" r:id="rId10"/>
    <p:sldId id="28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A2930-FEFF-459F-8282-742864385254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D1DD406-E91A-42BB-B809-5BD80AD202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9288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A2930-FEFF-459F-8282-742864385254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1DD406-E91A-42BB-B809-5BD80AD202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132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A2930-FEFF-459F-8282-742864385254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1DD406-E91A-42BB-B809-5BD80AD20274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22717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A2930-FEFF-459F-8282-742864385254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1DD406-E91A-42BB-B809-5BD80AD202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3215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A2930-FEFF-459F-8282-742864385254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1DD406-E91A-42BB-B809-5BD80AD20274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18748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A2930-FEFF-459F-8282-742864385254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1DD406-E91A-42BB-B809-5BD80AD202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776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A2930-FEFF-459F-8282-742864385254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DD406-E91A-42BB-B809-5BD80AD202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3138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A2930-FEFF-459F-8282-742864385254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DD406-E91A-42BB-B809-5BD80AD202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6718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A2930-FEFF-459F-8282-742864385254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DD406-E91A-42BB-B809-5BD80AD202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9913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A2930-FEFF-459F-8282-742864385254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1DD406-E91A-42BB-B809-5BD80AD202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7584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A2930-FEFF-459F-8282-742864385254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1DD406-E91A-42BB-B809-5BD80AD202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24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A2930-FEFF-459F-8282-742864385254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1DD406-E91A-42BB-B809-5BD80AD202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524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A2930-FEFF-459F-8282-742864385254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DD406-E91A-42BB-B809-5BD80AD202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038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A2930-FEFF-459F-8282-742864385254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DD406-E91A-42BB-B809-5BD80AD202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9693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A2930-FEFF-459F-8282-742864385254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DD406-E91A-42BB-B809-5BD80AD202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657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A2930-FEFF-459F-8282-742864385254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1DD406-E91A-42BB-B809-5BD80AD202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05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A2930-FEFF-459F-8282-742864385254}" type="datetimeFigureOut">
              <a:rPr lang="tr-TR" smtClean="0"/>
              <a:t>14.04.2019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D1DD406-E91A-42BB-B809-5BD80AD202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189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234738" y="2060849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tr-TR" sz="6700" dirty="0"/>
              <a:t>Bilgisayar Destekli Eğitim (BDE)</a:t>
            </a:r>
            <a:br>
              <a:rPr lang="tr-TR" dirty="0"/>
            </a:br>
            <a:br>
              <a:rPr lang="tr-TR" dirty="0"/>
            </a:br>
            <a:r>
              <a:rPr lang="tr-TR" sz="2400" b="1" dirty="0"/>
              <a:t>Bilgisayar Destekli Eğitimin Yararları ve Sınırlılıkları</a:t>
            </a:r>
            <a:endParaRPr lang="tr-TR" sz="2700" b="1" dirty="0"/>
          </a:p>
        </p:txBody>
      </p:sp>
      <p:sp>
        <p:nvSpPr>
          <p:cNvPr id="4" name="Metin kutusu 3"/>
          <p:cNvSpPr txBox="1"/>
          <p:nvPr/>
        </p:nvSpPr>
        <p:spPr>
          <a:xfrm>
            <a:off x="2349038" y="4455621"/>
            <a:ext cx="7543800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Arş. Gör. Dr. Deniz ATAL </a:t>
            </a:r>
          </a:p>
          <a:p>
            <a:pPr algn="ctr">
              <a:lnSpc>
                <a:spcPct val="110000"/>
              </a:lnSpc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Ankara Üniversitesi</a:t>
            </a:r>
          </a:p>
          <a:p>
            <a:pPr algn="ctr">
              <a:lnSpc>
                <a:spcPct val="110000"/>
              </a:lnSpc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Eğitim Bilimleri Fakültesi</a:t>
            </a:r>
          </a:p>
        </p:txBody>
      </p:sp>
    </p:spTree>
    <p:extLst>
      <p:ext uri="{BB962C8B-B14F-4D97-AF65-F5344CB8AC3E}">
        <p14:creationId xmlns:p14="http://schemas.microsoft.com/office/powerpoint/2010/main" val="1617570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46033-1A2B-D744-B42B-05B4F63A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77EE7-3120-734E-BE0D-4F4FCA6FA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sz="2400" b="1" dirty="0"/>
              <a:t>Tartışalım</a:t>
            </a:r>
          </a:p>
          <a:p>
            <a:pPr marL="0" indent="0" algn="ctr">
              <a:buNone/>
            </a:pPr>
            <a:endParaRPr lang="tr-TR" sz="2400" b="1" dirty="0"/>
          </a:p>
          <a:p>
            <a:pPr marL="0" indent="0" algn="ctr">
              <a:buNone/>
            </a:pPr>
            <a:endParaRPr lang="tr-TR" sz="2400" b="1" dirty="0"/>
          </a:p>
          <a:p>
            <a:r>
              <a:rPr lang="tr-TR" dirty="0"/>
              <a:t>BDE ile öğretimini desteklemek isteyen bir öğretmenin </a:t>
            </a:r>
            <a:r>
              <a:rPr lang="tr-TR"/>
              <a:t>öğretim sürecinde özellikle </a:t>
            </a:r>
            <a:r>
              <a:rPr lang="tr-TR" dirty="0"/>
              <a:t>dikkat etmesi gereken noktalar nelerdir?</a:t>
            </a:r>
          </a:p>
        </p:txBody>
      </p:sp>
    </p:spTree>
    <p:extLst>
      <p:ext uri="{BB962C8B-B14F-4D97-AF65-F5344CB8AC3E}">
        <p14:creationId xmlns:p14="http://schemas.microsoft.com/office/powerpoint/2010/main" val="2059197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BDE’nin yararları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fi-FI" sz="2400" dirty="0"/>
              <a:t>Öğretimin kalite ve etkinliğinin arttırılması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Araştırma, öğretim vb. aktivitelerin düzenlenmesinde yaşanan zaman sorunlarının aşılması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Derslerin çekiciliğinin artırılması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Farklı ön bilgilere sahip çok sayıda öğrenciye ulaşma gerekliliği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İçeriği farklı biçimlerde sunarak erişim olanaklarını arttırma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Esnek bir öğrenme ortamı yaratma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Yeni teknolojik gelişmelere ayak uydurma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9091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BDE’nin yararları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Öğretim sürecinin görselleştirilmesi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Grafik, ses, video, animasyon kullanma olanağı sağlaması</a:t>
            </a:r>
          </a:p>
          <a:p>
            <a:pPr marL="0" indent="0" algn="just">
              <a:buNone/>
            </a:pPr>
            <a:r>
              <a:rPr lang="tr-TR" sz="2400" dirty="0"/>
              <a:t>	Ulaşılması güç veya imkansız durumların	canlandırılması (benzetişim)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Öğrenci motivasyonunu artırması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Öğrenci başarısını olumlu yönde etkilemesi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Öğrenci kendi öğrenme hızında ilerlemesi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51188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BDE’nin Yararları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Zamandan bağımsız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Doğru ve uygun zamanda geri bildirim sağlama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Öğrencilerin bireysel öğrenmesini sağlama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Öğrenciye öğrenme sorumluluğu sunma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Üst düzey düşünme becerisini gelişmesini sağlama</a:t>
            </a:r>
          </a:p>
        </p:txBody>
      </p:sp>
    </p:spTree>
    <p:extLst>
      <p:ext uri="{BB962C8B-B14F-4D97-AF65-F5344CB8AC3E}">
        <p14:creationId xmlns:p14="http://schemas.microsoft.com/office/powerpoint/2010/main" val="543042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AB67C-B9D4-F74B-A020-4A523FE13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BDE’nin </a:t>
            </a:r>
            <a:br>
              <a:rPr lang="tr-TR" altLang="tr-TR" dirty="0"/>
            </a:br>
            <a:r>
              <a:rPr lang="tr-TR" altLang="tr-TR" dirty="0">
                <a:solidFill>
                  <a:srgbClr val="C00000"/>
                </a:solidFill>
              </a:rPr>
              <a:t>Öğretmenler Açısından</a:t>
            </a:r>
            <a:r>
              <a:rPr lang="tr-TR" altLang="tr-TR" dirty="0"/>
              <a:t> Yararları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1F52E-14A8-6C47-BBE0-5C2CD8F90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Çok sayıda öğrenciye ulaşma</a:t>
            </a:r>
          </a:p>
          <a:p>
            <a:r>
              <a:rPr lang="tr-TR" dirty="0"/>
              <a:t>Zamandan tasarruf sağlama</a:t>
            </a:r>
          </a:p>
          <a:p>
            <a:r>
              <a:rPr lang="tr-TR" dirty="0"/>
              <a:t>Öğrenmelerin etkili ve hızlı değerlendirilmesini sağlama</a:t>
            </a:r>
          </a:p>
          <a:p>
            <a:r>
              <a:rPr lang="tr-TR" dirty="0"/>
              <a:t>Belli hazırlıktan sonra kısa sürede güncelleme</a:t>
            </a:r>
          </a:p>
          <a:p>
            <a:r>
              <a:rPr lang="tr-TR" dirty="0"/>
              <a:t>Öğrencilere saha fazla sorumluluk verme </a:t>
            </a:r>
          </a:p>
          <a:p>
            <a:r>
              <a:rPr lang="tr-TR" dirty="0"/>
              <a:t>Gerçek hayatta uygulaması zor, pahalı ya da tehlikeli uygulamaları sunma olanağı sunma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9504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A1B72-486C-DF45-B711-AA4FC7D81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BDE’nin </a:t>
            </a:r>
            <a:br>
              <a:rPr lang="tr-TR" altLang="tr-TR" dirty="0"/>
            </a:br>
            <a:r>
              <a:rPr lang="tr-TR" altLang="tr-TR" dirty="0">
                <a:solidFill>
                  <a:srgbClr val="C00000"/>
                </a:solidFill>
              </a:rPr>
              <a:t>Öğrenciler Açısından</a:t>
            </a:r>
            <a:r>
              <a:rPr lang="tr-TR" altLang="tr-TR" dirty="0"/>
              <a:t> Yararları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C5132-1808-2849-976F-911841B14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Öğenciye</a:t>
            </a:r>
            <a:r>
              <a:rPr lang="tr-TR" dirty="0"/>
              <a:t> kendi öğrenmesi için sorumluluk sunma</a:t>
            </a:r>
          </a:p>
          <a:p>
            <a:r>
              <a:rPr lang="tr-TR" dirty="0"/>
              <a:t>Anında dönüt alma</a:t>
            </a:r>
          </a:p>
          <a:p>
            <a:r>
              <a:rPr lang="tr-TR" dirty="0"/>
              <a:t>Etkili, verimli ve çekici öğrenme ortamı sunma</a:t>
            </a:r>
          </a:p>
          <a:p>
            <a:r>
              <a:rPr lang="tr-TR" dirty="0"/>
              <a:t>Gerçek hayatta uygulaması zor, pahalı ya da tehlikeli uygulama deneyimi sunma</a:t>
            </a:r>
          </a:p>
          <a:p>
            <a:r>
              <a:rPr lang="tr-TR" dirty="0"/>
              <a:t>Çok fazla kaynaktan bilgiye erişim sunma</a:t>
            </a:r>
          </a:p>
          <a:p>
            <a:r>
              <a:rPr lang="tr-TR" dirty="0" err="1"/>
              <a:t>Çokluortam</a:t>
            </a:r>
            <a:r>
              <a:rPr lang="tr-TR" dirty="0"/>
              <a:t> öğelerine erişmesi sağlama</a:t>
            </a:r>
          </a:p>
          <a:p>
            <a:r>
              <a:rPr lang="tr-TR" dirty="0"/>
              <a:t>Etkileşim sunma</a:t>
            </a:r>
          </a:p>
        </p:txBody>
      </p:sp>
    </p:spTree>
    <p:extLst>
      <p:ext uri="{BB962C8B-B14F-4D97-AF65-F5344CB8AC3E}">
        <p14:creationId xmlns:p14="http://schemas.microsoft.com/office/powerpoint/2010/main" val="2135626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346960" y="286605"/>
            <a:ext cx="7925504" cy="1450757"/>
          </a:xfrm>
        </p:spPr>
        <p:txBody>
          <a:bodyPr>
            <a:noAutofit/>
          </a:bodyPr>
          <a:lstStyle/>
          <a:p>
            <a:r>
              <a:rPr lang="tr-TR" altLang="tr-TR" dirty="0"/>
              <a:t>BDE’nin </a:t>
            </a:r>
            <a:br>
              <a:rPr lang="tr-TR" altLang="tr-TR" dirty="0"/>
            </a:br>
            <a:r>
              <a:rPr lang="tr-TR" altLang="tr-TR" dirty="0">
                <a:solidFill>
                  <a:srgbClr val="C00000"/>
                </a:solidFill>
              </a:rPr>
              <a:t>Eğitim kurumları Açısından </a:t>
            </a:r>
            <a:r>
              <a:rPr lang="tr-TR" altLang="tr-TR" dirty="0"/>
              <a:t>Yararları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altLang="tr-TR" sz="2400" dirty="0" err="1"/>
              <a:t>Daha</a:t>
            </a:r>
            <a:r>
              <a:rPr lang="en-US" altLang="tr-TR" sz="2400" dirty="0"/>
              <a:t> </a:t>
            </a:r>
            <a:r>
              <a:rPr lang="en-US" altLang="tr-TR" sz="2400" dirty="0" err="1"/>
              <a:t>az</a:t>
            </a:r>
            <a:r>
              <a:rPr lang="en-US" altLang="tr-TR" sz="2400" dirty="0"/>
              <a:t> </a:t>
            </a:r>
            <a:r>
              <a:rPr lang="en-US" altLang="tr-TR" sz="2400" dirty="0" err="1"/>
              <a:t>maliyet</a:t>
            </a:r>
            <a:r>
              <a:rPr lang="en-US" altLang="tr-TR" sz="2400" dirty="0"/>
              <a:t> </a:t>
            </a:r>
            <a:r>
              <a:rPr lang="en-US" altLang="tr-TR" sz="2400" dirty="0" err="1"/>
              <a:t>sunma</a:t>
            </a:r>
            <a:endParaRPr lang="en-US" altLang="tr-TR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tr-TR" sz="2400" dirty="0" err="1"/>
              <a:t>Aynı</a:t>
            </a:r>
            <a:r>
              <a:rPr lang="en-US" altLang="tr-TR" sz="2400" dirty="0"/>
              <a:t> </a:t>
            </a:r>
            <a:r>
              <a:rPr lang="en-US" altLang="tr-TR" sz="2400" dirty="0" err="1"/>
              <a:t>anda</a:t>
            </a:r>
            <a:r>
              <a:rPr lang="en-US" altLang="tr-TR" sz="2400" dirty="0"/>
              <a:t> </a:t>
            </a:r>
            <a:r>
              <a:rPr lang="en-US" altLang="tr-TR" sz="2400" dirty="0" err="1"/>
              <a:t>çok</a:t>
            </a:r>
            <a:r>
              <a:rPr lang="en-US" altLang="tr-TR" sz="2400" dirty="0"/>
              <a:t> </a:t>
            </a:r>
            <a:r>
              <a:rPr lang="en-US" altLang="tr-TR" sz="2400" dirty="0" err="1"/>
              <a:t>sayıda</a:t>
            </a:r>
            <a:r>
              <a:rPr lang="en-US" altLang="tr-TR" sz="2400" dirty="0"/>
              <a:t> </a:t>
            </a:r>
            <a:r>
              <a:rPr lang="en-US" altLang="tr-TR" sz="2400" dirty="0" err="1"/>
              <a:t>öğrenciye</a:t>
            </a:r>
            <a:r>
              <a:rPr lang="en-US" altLang="tr-TR" sz="2400" dirty="0"/>
              <a:t> </a:t>
            </a:r>
            <a:r>
              <a:rPr lang="en-US" altLang="tr-TR" sz="2400" dirty="0" err="1"/>
              <a:t>ulaşabilme</a:t>
            </a:r>
            <a:endParaRPr lang="en-US" altLang="tr-TR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tr-TR" sz="2400" dirty="0" err="1"/>
              <a:t>Kurum</a:t>
            </a:r>
            <a:r>
              <a:rPr lang="en-US" altLang="tr-TR" sz="2400" dirty="0"/>
              <a:t> </a:t>
            </a:r>
            <a:r>
              <a:rPr lang="en-US" altLang="tr-TR" sz="2400" dirty="0" err="1"/>
              <a:t>olarak</a:t>
            </a:r>
            <a:r>
              <a:rPr lang="en-US" altLang="tr-TR" sz="2400" dirty="0"/>
              <a:t> </a:t>
            </a:r>
            <a:r>
              <a:rPr lang="en-US" altLang="tr-TR" sz="2400" dirty="0" err="1"/>
              <a:t>değerin</a:t>
            </a:r>
            <a:r>
              <a:rPr lang="en-US" altLang="tr-TR" sz="2400" dirty="0"/>
              <a:t> </a:t>
            </a:r>
            <a:r>
              <a:rPr lang="en-US" altLang="tr-TR" sz="2400" dirty="0" err="1"/>
              <a:t>artması</a:t>
            </a:r>
            <a:endParaRPr lang="en-US" altLang="tr-TR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tr-TR" sz="2400" dirty="0" err="1"/>
              <a:t>Değerlendirme</a:t>
            </a:r>
            <a:r>
              <a:rPr lang="en-US" altLang="tr-TR" sz="2400" dirty="0"/>
              <a:t> </a:t>
            </a:r>
            <a:r>
              <a:rPr lang="en-US" altLang="tr-TR" sz="2400" dirty="0" err="1"/>
              <a:t>kalitesinin</a:t>
            </a:r>
            <a:r>
              <a:rPr lang="en-US" altLang="tr-TR" sz="2400" dirty="0"/>
              <a:t> </a:t>
            </a:r>
            <a:r>
              <a:rPr lang="en-US" altLang="tr-TR" sz="2400" dirty="0" err="1"/>
              <a:t>artması</a:t>
            </a:r>
            <a:endParaRPr lang="en-US" altLang="tr-TR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tr-TR" sz="2400" dirty="0" err="1">
                <a:cs typeface="Times New Roman" panose="02020603050405020304" pitchFamily="18" charset="0"/>
              </a:rPr>
              <a:t>Zamandan</a:t>
            </a:r>
            <a:r>
              <a:rPr lang="en-US" altLang="tr-TR" sz="2400" dirty="0">
                <a:cs typeface="Times New Roman" panose="02020603050405020304" pitchFamily="18" charset="0"/>
              </a:rPr>
              <a:t> </a:t>
            </a:r>
            <a:r>
              <a:rPr lang="en-US" altLang="tr-TR" sz="2400" dirty="0" err="1">
                <a:cs typeface="Times New Roman" panose="02020603050405020304" pitchFamily="18" charset="0"/>
              </a:rPr>
              <a:t>ve</a:t>
            </a:r>
            <a:r>
              <a:rPr lang="en-US" altLang="tr-TR" sz="2400" dirty="0">
                <a:cs typeface="Times New Roman" panose="02020603050405020304" pitchFamily="18" charset="0"/>
              </a:rPr>
              <a:t> </a:t>
            </a:r>
            <a:r>
              <a:rPr lang="en-US" altLang="tr-TR" sz="2400" dirty="0" err="1">
                <a:cs typeface="Times New Roman" panose="02020603050405020304" pitchFamily="18" charset="0"/>
              </a:rPr>
              <a:t>mekandan</a:t>
            </a:r>
            <a:r>
              <a:rPr lang="en-US" altLang="tr-TR" sz="2400" dirty="0">
                <a:cs typeface="Times New Roman" panose="02020603050405020304" pitchFamily="18" charset="0"/>
              </a:rPr>
              <a:t> </a:t>
            </a:r>
            <a:r>
              <a:rPr lang="en-US" altLang="tr-TR" sz="2400" dirty="0" err="1">
                <a:cs typeface="Times New Roman" panose="02020603050405020304" pitchFamily="18" charset="0"/>
              </a:rPr>
              <a:t>bağımsız</a:t>
            </a:r>
            <a:r>
              <a:rPr lang="en-US" altLang="tr-TR" sz="2400" dirty="0">
                <a:cs typeface="Times New Roman" panose="02020603050405020304" pitchFamily="18" charset="0"/>
              </a:rPr>
              <a:t> </a:t>
            </a:r>
            <a:r>
              <a:rPr lang="en-US" altLang="tr-TR" sz="2400" dirty="0" err="1">
                <a:cs typeface="Times New Roman" panose="02020603050405020304" pitchFamily="18" charset="0"/>
              </a:rPr>
              <a:t>öğrenme</a:t>
            </a:r>
            <a:r>
              <a:rPr lang="en-US" altLang="tr-TR" sz="2400" dirty="0">
                <a:cs typeface="Times New Roman" panose="02020603050405020304" pitchFamily="18" charset="0"/>
              </a:rPr>
              <a:t> </a:t>
            </a:r>
            <a:r>
              <a:rPr lang="en-US" altLang="tr-TR" sz="2400" dirty="0" err="1">
                <a:cs typeface="Times New Roman" panose="02020603050405020304" pitchFamily="18" charset="0"/>
              </a:rPr>
              <a:t>olanağı</a:t>
            </a:r>
            <a:r>
              <a:rPr lang="en-US" altLang="tr-TR" sz="2400" dirty="0">
                <a:cs typeface="Times New Roman" panose="02020603050405020304" pitchFamily="18" charset="0"/>
              </a:rPr>
              <a:t> </a:t>
            </a:r>
            <a:r>
              <a:rPr lang="en-US" altLang="tr-TR" sz="2400" dirty="0" err="1">
                <a:cs typeface="Times New Roman" panose="02020603050405020304" pitchFamily="18" charset="0"/>
              </a:rPr>
              <a:t>sunma</a:t>
            </a:r>
            <a:endParaRPr lang="en-US" altLang="tr-TR" sz="2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048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BDE’nin sınırlılıkları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Maliyetlidir.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Öğrencilerin teknoloji bağımlısı olmasına neden olabilir.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Öğrencilerin </a:t>
            </a:r>
            <a:r>
              <a:rPr lang="tr-TR" sz="2400" dirty="0" err="1"/>
              <a:t>sosyo</a:t>
            </a:r>
            <a:r>
              <a:rPr lang="tr-TR" sz="2400" dirty="0"/>
              <a:t>-psikolojik gelişimlerini engelleyebilir.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Yaratıcılığını arttırabileceği gibi azaltabilir.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/>
              <a:t>Teknoloji okuryazarı olmayı gerektirir.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8572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F88FB-A5EF-464A-A9B3-00390B88B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BDE’nin sınırlılıkları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89716-5D29-7840-AF8B-9080CEE77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dirty="0"/>
              <a:t>Öğretim programına uyun içerik hazırlamak zordur.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/>
              <a:t>İyi bir proje çalışması yapılmazsa başarı elde etmek zordur.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/>
              <a:t>Öğrencilerin gereksinimleri iyi belirlenmezse hedefe ulaşması zorlaşır.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/>
              <a:t>Öğrencinin başarısını kesin artıracağı düşünülmemelidir.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/>
              <a:t>Var olan eğitim sorunlarını kesin çözeceği düşünülmemelidir.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845029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</TotalTime>
  <Words>295</Words>
  <Application>Microsoft Macintosh PowerPoint</Application>
  <PresentationFormat>Widescreen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Wingdings</vt:lpstr>
      <vt:lpstr>Wingdings 3</vt:lpstr>
      <vt:lpstr>Duman</vt:lpstr>
      <vt:lpstr>Bilgisayar Destekli Eğitim (BDE)  Bilgisayar Destekli Eğitimin Yararları ve Sınırlılıkları</vt:lpstr>
      <vt:lpstr>BDE’nin yararları</vt:lpstr>
      <vt:lpstr>BDE’nin yararları</vt:lpstr>
      <vt:lpstr>BDE’nin Yararları</vt:lpstr>
      <vt:lpstr>BDE’nin  Öğretmenler Açısından Yararları</vt:lpstr>
      <vt:lpstr>BDE’nin  Öğrenciler Açısından Yararları</vt:lpstr>
      <vt:lpstr>BDE’nin  Eğitim kurumları Açısından Yararları</vt:lpstr>
      <vt:lpstr>BDE’nin sınırlılıkları</vt:lpstr>
      <vt:lpstr>BDE’nin sınırlılıkları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Bilgisayar Destekli Eğitim (BDE)  Bilgisayar Destekli Eğitimin Yararları ve Sınırlılıkları</dc:title>
  <dc:creator>kullanicii</dc:creator>
  <cp:lastModifiedBy>deniz atal</cp:lastModifiedBy>
  <cp:revision>3</cp:revision>
  <dcterms:created xsi:type="dcterms:W3CDTF">2019-04-10T14:08:10Z</dcterms:created>
  <dcterms:modified xsi:type="dcterms:W3CDTF">2019-04-14T18:38:23Z</dcterms:modified>
</cp:coreProperties>
</file>