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 id="281" r:id="rId26"/>
    <p:sldId id="282" r:id="rId27"/>
    <p:sldId id="285"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74" d="100"/>
          <a:sy n="74" d="100"/>
        </p:scale>
        <p:origin x="-102" y="-2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3FA52C9-833A-4555-A2CC-325547A2EAE5}" type="datetimeFigureOut">
              <a:rPr lang="tr-TR" smtClean="0"/>
              <a:t>13.3.2019</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7CF901D5-9000-4B19-9C5E-A62B9A5EA646}"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8571129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FA52C9-833A-4555-A2CC-325547A2EAE5}" type="datetimeFigureOut">
              <a:rPr lang="tr-TR" smtClean="0"/>
              <a:t>13.3.2019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F901D5-9000-4B19-9C5E-A62B9A5EA646}" type="slidenum">
              <a:rPr lang="tr-TR" smtClean="0"/>
              <a:t>‹#›</a:t>
            </a:fld>
            <a:endParaRPr lang="tr-TR"/>
          </a:p>
        </p:txBody>
      </p:sp>
    </p:spTree>
    <p:extLst>
      <p:ext uri="{BB962C8B-B14F-4D97-AF65-F5344CB8AC3E}">
        <p14:creationId xmlns:p14="http://schemas.microsoft.com/office/powerpoint/2010/main" val="1232726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FA52C9-833A-4555-A2CC-325547A2EAE5}" type="datetimeFigureOut">
              <a:rPr lang="tr-TR" smtClean="0"/>
              <a:t>13.3.2019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F901D5-9000-4B19-9C5E-A62B9A5EA646}" type="slidenum">
              <a:rPr lang="tr-TR" smtClean="0"/>
              <a:t>‹#›</a:t>
            </a:fld>
            <a:endParaRPr lang="tr-TR"/>
          </a:p>
        </p:txBody>
      </p:sp>
    </p:spTree>
    <p:extLst>
      <p:ext uri="{BB962C8B-B14F-4D97-AF65-F5344CB8AC3E}">
        <p14:creationId xmlns:p14="http://schemas.microsoft.com/office/powerpoint/2010/main" val="372031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FA52C9-833A-4555-A2CC-325547A2EAE5}" type="datetimeFigureOut">
              <a:rPr lang="tr-TR" smtClean="0"/>
              <a:t>13.3.2019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F901D5-9000-4B19-9C5E-A62B9A5EA646}" type="slidenum">
              <a:rPr lang="tr-TR" smtClean="0"/>
              <a:t>‹#›</a:t>
            </a:fld>
            <a:endParaRPr lang="tr-TR"/>
          </a:p>
        </p:txBody>
      </p:sp>
    </p:spTree>
    <p:extLst>
      <p:ext uri="{BB962C8B-B14F-4D97-AF65-F5344CB8AC3E}">
        <p14:creationId xmlns:p14="http://schemas.microsoft.com/office/powerpoint/2010/main" val="1539689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3FA52C9-833A-4555-A2CC-325547A2EAE5}" type="datetimeFigureOut">
              <a:rPr lang="tr-TR" smtClean="0"/>
              <a:t>13.3.2019</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7CF901D5-9000-4B19-9C5E-A62B9A5EA646}"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0343820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3FA52C9-833A-4555-A2CC-325547A2EAE5}" type="datetimeFigureOut">
              <a:rPr lang="tr-TR" smtClean="0"/>
              <a:t>13.3.2019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CF901D5-9000-4B19-9C5E-A62B9A5EA646}" type="slidenum">
              <a:rPr lang="tr-TR" smtClean="0"/>
              <a:t>‹#›</a:t>
            </a:fld>
            <a:endParaRPr lang="tr-TR"/>
          </a:p>
        </p:txBody>
      </p:sp>
    </p:spTree>
    <p:extLst>
      <p:ext uri="{BB962C8B-B14F-4D97-AF65-F5344CB8AC3E}">
        <p14:creationId xmlns:p14="http://schemas.microsoft.com/office/powerpoint/2010/main" val="1317562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3FA52C9-833A-4555-A2CC-325547A2EAE5}" type="datetimeFigureOut">
              <a:rPr lang="tr-TR" smtClean="0"/>
              <a:t>13.3.2019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CF901D5-9000-4B19-9C5E-A62B9A5EA646}" type="slidenum">
              <a:rPr lang="tr-TR" smtClean="0"/>
              <a:t>‹#›</a:t>
            </a:fld>
            <a:endParaRPr lang="tr-TR"/>
          </a:p>
        </p:txBody>
      </p:sp>
    </p:spTree>
    <p:extLst>
      <p:ext uri="{BB962C8B-B14F-4D97-AF65-F5344CB8AC3E}">
        <p14:creationId xmlns:p14="http://schemas.microsoft.com/office/powerpoint/2010/main" val="2405488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3FA52C9-833A-4555-A2CC-325547A2EAE5}" type="datetimeFigureOut">
              <a:rPr lang="tr-TR" smtClean="0"/>
              <a:t>13.3.2019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CF901D5-9000-4B19-9C5E-A62B9A5EA646}" type="slidenum">
              <a:rPr lang="tr-TR" smtClean="0"/>
              <a:t>‹#›</a:t>
            </a:fld>
            <a:endParaRPr lang="tr-TR"/>
          </a:p>
        </p:txBody>
      </p:sp>
    </p:spTree>
    <p:extLst>
      <p:ext uri="{BB962C8B-B14F-4D97-AF65-F5344CB8AC3E}">
        <p14:creationId xmlns:p14="http://schemas.microsoft.com/office/powerpoint/2010/main" val="791109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A52C9-833A-4555-A2CC-325547A2EAE5}" type="datetimeFigureOut">
              <a:rPr lang="tr-TR" smtClean="0"/>
              <a:t>13.3.2019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CF901D5-9000-4B19-9C5E-A62B9A5EA646}" type="slidenum">
              <a:rPr lang="tr-TR" smtClean="0"/>
              <a:t>‹#›</a:t>
            </a:fld>
            <a:endParaRPr lang="tr-TR"/>
          </a:p>
        </p:txBody>
      </p:sp>
    </p:spTree>
    <p:extLst>
      <p:ext uri="{BB962C8B-B14F-4D97-AF65-F5344CB8AC3E}">
        <p14:creationId xmlns:p14="http://schemas.microsoft.com/office/powerpoint/2010/main" val="3955709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3FA52C9-833A-4555-A2CC-325547A2EAE5}" type="datetimeFigureOut">
              <a:rPr lang="tr-TR" smtClean="0"/>
              <a:t>13.3.2019</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CF901D5-9000-4B19-9C5E-A62B9A5EA646}"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35213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3FA52C9-833A-4555-A2CC-325547A2EAE5}" type="datetimeFigureOut">
              <a:rPr lang="tr-TR" smtClean="0"/>
              <a:t>13.3.2019</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CF901D5-9000-4B19-9C5E-A62B9A5EA646}"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93463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3FA52C9-833A-4555-A2CC-325547A2EAE5}" type="datetimeFigureOut">
              <a:rPr lang="tr-TR" smtClean="0"/>
              <a:t>13.3.2019</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7CF901D5-9000-4B19-9C5E-A62B9A5EA646}"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73055937"/>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a:xfrm>
            <a:off x="1146220" y="4613101"/>
            <a:ext cx="9916731" cy="1086237"/>
          </a:xfrm>
        </p:spPr>
        <p:txBody>
          <a:bodyPr>
            <a:normAutofit/>
          </a:bodyPr>
          <a:lstStyle/>
          <a:p>
            <a:pPr algn="l"/>
            <a:r>
              <a:rPr lang="tr-TR" sz="2800" b="1" dirty="0">
                <a:solidFill>
                  <a:srgbClr val="00B0F0"/>
                </a:solidFill>
              </a:rPr>
              <a:t>Çevre </a:t>
            </a:r>
            <a:r>
              <a:rPr lang="tr-TR" sz="2800" b="1" dirty="0" smtClean="0">
                <a:solidFill>
                  <a:srgbClr val="00B0F0"/>
                </a:solidFill>
              </a:rPr>
              <a:t>ve Çevrenin </a:t>
            </a:r>
            <a:r>
              <a:rPr lang="tr-TR" sz="2800" b="1" dirty="0">
                <a:solidFill>
                  <a:srgbClr val="00B0F0"/>
                </a:solidFill>
              </a:rPr>
              <a:t>Gelişim Süreci</a:t>
            </a:r>
          </a:p>
        </p:txBody>
      </p:sp>
    </p:spTree>
    <p:extLst>
      <p:ext uri="{BB962C8B-B14F-4D97-AF65-F5344CB8AC3E}">
        <p14:creationId xmlns:p14="http://schemas.microsoft.com/office/powerpoint/2010/main" val="3762200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smtClean="0">
                <a:effectLst>
                  <a:outerShdw blurRad="38100" dist="38100" dir="2700000" algn="tl">
                    <a:srgbClr val="000000">
                      <a:alpha val="43137"/>
                    </a:srgbClr>
                  </a:outerShdw>
                </a:effectLst>
              </a:rPr>
              <a:t>Çevreci </a:t>
            </a:r>
            <a:r>
              <a:rPr lang="tr-TR" sz="2400" dirty="0">
                <a:effectLst>
                  <a:outerShdw blurRad="38100" dist="38100" dir="2700000" algn="tl">
                    <a:srgbClr val="000000">
                      <a:alpha val="43137"/>
                    </a:srgbClr>
                  </a:outerShdw>
                </a:effectLst>
              </a:rPr>
              <a:t>hareket kavramı değişik kavram çerçevelerine göre beş grupta ele alınacaktır. Bu kadar değişik kavramın kullanılması ortada oldukça heterojen bir yapının olduğunu göstermektedir. Bu kavramlar şöyle sıralanabilir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 Radikal Çevreciler: </a:t>
            </a:r>
            <a:r>
              <a:rPr lang="tr-TR" sz="2400" dirty="0">
                <a:effectLst>
                  <a:outerShdw blurRad="38100" dist="38100" dir="2700000" algn="tl">
                    <a:srgbClr val="000000">
                      <a:alpha val="43137"/>
                    </a:srgbClr>
                  </a:outerShdw>
                </a:effectLst>
              </a:rPr>
              <a:t>Sisteme yönelik sorgular ağırlıklıdır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 Pragmatik Çevreciler: </a:t>
            </a:r>
            <a:r>
              <a:rPr lang="tr-TR" sz="2400" dirty="0">
                <a:effectLst>
                  <a:outerShdw blurRad="38100" dist="38100" dir="2700000" algn="tl">
                    <a:srgbClr val="000000">
                      <a:alpha val="43137"/>
                    </a:srgbClr>
                  </a:outerShdw>
                </a:effectLst>
              </a:rPr>
              <a:t>Aynı konu üzerinden hareketle “3. Dünya Ülkeleri’ndeki ormanların yok edilişine öncelikli olarak el atmak gerekir.” gibi ifadeleri kullanırlar.</a:t>
            </a:r>
          </a:p>
          <a:p>
            <a:pPr marL="0" indent="0" algn="just">
              <a:buNone/>
            </a:pPr>
            <a:r>
              <a:rPr lang="tr-TR" sz="2400" b="1" dirty="0">
                <a:solidFill>
                  <a:srgbClr val="FF0000"/>
                </a:solidFill>
                <a:effectLst>
                  <a:outerShdw blurRad="38100" dist="38100" dir="2700000" algn="tl">
                    <a:srgbClr val="000000">
                      <a:alpha val="43137"/>
                    </a:srgbClr>
                  </a:outerShdw>
                </a:effectLst>
              </a:rPr>
              <a:t>• Ekolojistler: </a:t>
            </a:r>
            <a:r>
              <a:rPr lang="tr-TR" sz="2400" dirty="0">
                <a:effectLst>
                  <a:outerShdw blurRad="38100" dist="38100" dir="2700000" algn="tl">
                    <a:srgbClr val="000000">
                      <a:alpha val="43137"/>
                    </a:srgbClr>
                  </a:outerShdw>
                </a:effectLst>
              </a:rPr>
              <a:t>Ekoloji sözcüğü, çevreyle karşılaştırıldığında daha yeni bir sözcük olarak ortaya çıkar. Ekolojistler, yerleşik insan değerlerini sorgularlar. Bu nedenle ekolojistler, radikal çevreciler grubunda kalabilir.</a:t>
            </a:r>
          </a:p>
          <a:p>
            <a:pPr marL="0" indent="0" algn="just">
              <a:buNone/>
            </a:pPr>
            <a:r>
              <a:rPr lang="tr-TR" sz="2400" b="1" dirty="0">
                <a:solidFill>
                  <a:srgbClr val="FF0000"/>
                </a:solidFill>
                <a:effectLst>
                  <a:outerShdw blurRad="38100" dist="38100" dir="2700000" algn="tl">
                    <a:srgbClr val="000000">
                      <a:alpha val="43137"/>
                    </a:srgbClr>
                  </a:outerShdw>
                </a:effectLst>
              </a:rPr>
              <a:t>• Yeşiller: </a:t>
            </a:r>
            <a:r>
              <a:rPr lang="tr-TR" sz="2400" dirty="0">
                <a:effectLst>
                  <a:outerShdw blurRad="38100" dist="38100" dir="2700000" algn="tl">
                    <a:srgbClr val="000000">
                      <a:alpha val="43137"/>
                    </a:srgbClr>
                  </a:outerShdw>
                </a:effectLst>
              </a:rPr>
              <a:t>Bu sözcük de genellikle radikal çevrecileri belirtmek için kullanılır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 Çevreciler: </a:t>
            </a:r>
            <a:r>
              <a:rPr lang="tr-TR" sz="2400" dirty="0">
                <a:effectLst>
                  <a:outerShdw blurRad="38100" dist="38100" dir="2700000" algn="tl">
                    <a:srgbClr val="000000">
                      <a:alpha val="43137"/>
                    </a:srgbClr>
                  </a:outerShdw>
                </a:effectLst>
              </a:rPr>
              <a:t>Kapitalizm Ekoloji Sosyalizm adlı kitapta pragmatik çevreciler olarak kullanılsa da bu konuda kesin bir şey söylenemez. Türkiye’de çevreci hareket, yaklaşık 10 yıllık bir gecikme ile 1980’lerde gelişme göstermiştir.</a:t>
            </a:r>
          </a:p>
        </p:txBody>
      </p:sp>
    </p:spTree>
    <p:extLst>
      <p:ext uri="{BB962C8B-B14F-4D97-AF65-F5344CB8AC3E}">
        <p14:creationId xmlns:p14="http://schemas.microsoft.com/office/powerpoint/2010/main" val="128275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4777" y="0"/>
            <a:ext cx="11477223" cy="759854"/>
          </a:xfrm>
        </p:spPr>
        <p:txBody>
          <a:bodyPr/>
          <a:lstStyle/>
          <a:p>
            <a:pPr algn="ctr"/>
            <a:r>
              <a:rPr lang="tr-TR" b="1" dirty="0"/>
              <a:t>Çevreyle İlgili Kavramlar</a:t>
            </a:r>
          </a:p>
        </p:txBody>
      </p:sp>
      <p:sp>
        <p:nvSpPr>
          <p:cNvPr id="3" name="İçerik Yer Tutucusu 2"/>
          <p:cNvSpPr>
            <a:spLocks noGrp="1"/>
          </p:cNvSpPr>
          <p:nvPr>
            <p:ph idx="1"/>
          </p:nvPr>
        </p:nvSpPr>
        <p:spPr>
          <a:xfrm>
            <a:off x="714776" y="959476"/>
            <a:ext cx="11477223" cy="5898524"/>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Ekoloji</a:t>
            </a:r>
          </a:p>
          <a:p>
            <a:pPr marL="0" indent="0" algn="just">
              <a:buNone/>
            </a:pPr>
            <a:r>
              <a:rPr lang="tr-TR" sz="2400" dirty="0">
                <a:effectLst>
                  <a:outerShdw blurRad="38100" dist="38100" dir="2700000" algn="tl">
                    <a:srgbClr val="000000">
                      <a:alpha val="43137"/>
                    </a:srgbClr>
                  </a:outerShdw>
                </a:effectLst>
              </a:rPr>
              <a:t>Biyolojinin bir dalı iken 19. yüzyılda bir Alman </a:t>
            </a:r>
            <a:r>
              <a:rPr lang="tr-TR" sz="2400" dirty="0" err="1">
                <a:effectLst>
                  <a:outerShdw blurRad="38100" dist="38100" dir="2700000" algn="tl">
                    <a:srgbClr val="000000">
                      <a:alpha val="43137"/>
                    </a:srgbClr>
                  </a:outerShdw>
                </a:effectLst>
              </a:rPr>
              <a:t>Ekoloğu</a:t>
            </a:r>
            <a:r>
              <a:rPr lang="tr-TR" sz="2400" dirty="0">
                <a:effectLst>
                  <a:outerShdw blurRad="38100" dist="38100" dir="2700000" algn="tl">
                    <a:srgbClr val="000000">
                      <a:alpha val="43137"/>
                    </a:srgbClr>
                  </a:outerShdw>
                </a:effectLst>
              </a:rPr>
              <a:t> olan </a:t>
            </a:r>
            <a:r>
              <a:rPr lang="tr-TR" sz="2400" dirty="0" err="1">
                <a:effectLst>
                  <a:outerShdw blurRad="38100" dist="38100" dir="2700000" algn="tl">
                    <a:srgbClr val="000000">
                      <a:alpha val="43137"/>
                    </a:srgbClr>
                  </a:outerShdw>
                </a:effectLst>
              </a:rPr>
              <a:t>Haeckl’ın</a:t>
            </a:r>
            <a:r>
              <a:rPr lang="tr-TR" sz="2400" dirty="0">
                <a:effectLst>
                  <a:outerShdw blurRad="38100" dist="38100" dir="2700000" algn="tl">
                    <a:srgbClr val="000000">
                      <a:alpha val="43137"/>
                    </a:srgbClr>
                  </a:outerShdw>
                </a:effectLst>
              </a:rPr>
              <a:t> çalışmaları sonucunda teknik bir bilim dalı olarak kabul edilmiştir. Ekolojinin önem verdiği nokta, bütün canlıların oluşturduğu sistemlerin, birbirleriyle ve cansız çevreleriyle olan ilişkilerine önem vermesi bu alanda bilimsel çalışmalar yapmasıdır. Biyoloji daha somut olayları ele alıp bunları tek tek incelemeye çalışırken; ekoloji bunların bütününü ele alarak, birbirleriyle ilişkileri kuran sistemi oluşturmaktadır. Buradan şu tanıma ulaşılmaktadır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a:t>
            </a:r>
            <a:r>
              <a:rPr lang="tr-TR" sz="2400" dirty="0" smtClean="0">
                <a:effectLst>
                  <a:outerShdw blurRad="38100" dist="38100" dir="2700000" algn="tl">
                    <a:srgbClr val="000000">
                      <a:alpha val="43137"/>
                    </a:srgbClr>
                  </a:outerShdw>
                </a:effectLst>
              </a:rPr>
              <a:t>Ekoloji</a:t>
            </a:r>
            <a:r>
              <a:rPr lang="tr-TR" sz="2400" dirty="0">
                <a:effectLst>
                  <a:outerShdw blurRad="38100" dist="38100" dir="2700000" algn="tl">
                    <a:srgbClr val="000000">
                      <a:alpha val="43137"/>
                    </a:srgbClr>
                  </a:outerShdw>
                </a:effectLst>
              </a:rPr>
              <a:t>, “Organizmaların birbirleriyle ve yaşadıkları ortam ile ilişkilerini inceleyen bilim dalıdır.”  </a:t>
            </a:r>
          </a:p>
        </p:txBody>
      </p:sp>
      <p:sp>
        <p:nvSpPr>
          <p:cNvPr id="4" name="Sağ Ok 3"/>
          <p:cNvSpPr/>
          <p:nvPr/>
        </p:nvSpPr>
        <p:spPr>
          <a:xfrm>
            <a:off x="714777" y="4494727"/>
            <a:ext cx="624626" cy="4378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145829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2"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Ekosistem</a:t>
            </a:r>
          </a:p>
          <a:p>
            <a:pPr marL="0" indent="0" algn="just">
              <a:buNone/>
            </a:pPr>
            <a:r>
              <a:rPr lang="tr-TR" sz="2400" dirty="0">
                <a:effectLst>
                  <a:outerShdw blurRad="38100" dist="38100" dir="2700000" algn="tl">
                    <a:srgbClr val="000000">
                      <a:alpha val="43137"/>
                    </a:srgbClr>
                  </a:outerShdw>
                </a:effectLst>
              </a:rPr>
              <a:t>Bütün canlıların birbirleriyle ve cansız çevreleriyle oluşturdukları karmaşık ilişkileri gösteren sisteme ekosistem denir. Bu unsurlar düşünüldüğünde çok değişik ekosistem örnekleri görülebilir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Örneğin yeryüzünün kendisi tek başına en büyük ekosistemi oluşturur, bu ekosisteme, </a:t>
            </a:r>
            <a:r>
              <a:rPr lang="tr-TR" sz="2400" dirty="0" err="1">
                <a:effectLst>
                  <a:outerShdw blurRad="38100" dist="38100" dir="2700000" algn="tl">
                    <a:srgbClr val="000000">
                      <a:alpha val="43137"/>
                    </a:srgbClr>
                  </a:outerShdw>
                </a:effectLst>
              </a:rPr>
              <a:t>ekosfer</a:t>
            </a:r>
            <a:r>
              <a:rPr lang="tr-TR" sz="2400" dirty="0">
                <a:effectLst>
                  <a:outerShdw blurRad="38100" dist="38100" dir="2700000" algn="tl">
                    <a:srgbClr val="000000">
                      <a:alpha val="43137"/>
                    </a:srgbClr>
                  </a:outerShdw>
                </a:effectLst>
              </a:rPr>
              <a:t> denir</a:t>
            </a:r>
            <a:r>
              <a:rPr lang="tr-TR" sz="2400" dirty="0" smtClean="0">
                <a:effectLst>
                  <a:outerShdw blurRad="38100" dist="38100" dir="2700000" algn="tl">
                    <a:srgbClr val="000000">
                      <a:alpha val="43137"/>
                    </a:srgbClr>
                  </a:outerShdw>
                </a:effectLst>
              </a:rPr>
              <a:t>.</a:t>
            </a:r>
          </a:p>
          <a:p>
            <a:pPr marL="0" indent="0" algn="just">
              <a:buNone/>
            </a:pPr>
            <a:r>
              <a:rPr lang="tr-TR" sz="2400" dirty="0" smtClean="0">
                <a:effectLst>
                  <a:outerShdw blurRad="38100" dist="38100" dir="2700000" algn="tl">
                    <a:srgbClr val="000000">
                      <a:alpha val="43137"/>
                    </a:srgbClr>
                  </a:outerShdw>
                </a:effectLst>
              </a:rPr>
              <a:t>Ekosistemde </a:t>
            </a:r>
            <a:r>
              <a:rPr lang="tr-TR" sz="2400" dirty="0">
                <a:effectLst>
                  <a:outerShdw blurRad="38100" dist="38100" dir="2700000" algn="tl">
                    <a:srgbClr val="000000">
                      <a:alpha val="43137"/>
                    </a:srgbClr>
                  </a:outerShdw>
                </a:effectLst>
              </a:rPr>
              <a:t>canlıların birbirleriyle ve cansız çevreleriyle karmaşık ilişkiler oluşturduklarından sistemin işleyişindeki karşılıklı etkileşim özelliği nedeniyle sistemin bir yerindeki aksaklık tüm sistemi etkileyebilmektedir.</a:t>
            </a:r>
          </a:p>
          <a:p>
            <a:pPr marL="0" indent="0" algn="just">
              <a:buNone/>
            </a:pPr>
            <a:r>
              <a:rPr lang="tr-TR" sz="2400" dirty="0">
                <a:effectLst>
                  <a:outerShdw blurRad="38100" dist="38100" dir="2700000" algn="tl">
                    <a:srgbClr val="000000">
                      <a:alpha val="43137"/>
                    </a:srgbClr>
                  </a:outerShdw>
                </a:effectLst>
              </a:rPr>
              <a:t>Ekosistemleri oluşturan başlıca dört öge şunlardır:</a:t>
            </a:r>
          </a:p>
          <a:p>
            <a:pPr marL="0" indent="0" algn="just">
              <a:buNone/>
            </a:pPr>
            <a:r>
              <a:rPr lang="tr-TR" sz="2400" b="1" dirty="0">
                <a:solidFill>
                  <a:srgbClr val="FF0000"/>
                </a:solidFill>
                <a:effectLst>
                  <a:outerShdw blurRad="38100" dist="38100" dir="2700000" algn="tl">
                    <a:srgbClr val="000000">
                      <a:alpha val="43137"/>
                    </a:srgbClr>
                  </a:outerShdw>
                </a:effectLst>
              </a:rPr>
              <a:t>• Cansız Varlıklar: </a:t>
            </a:r>
            <a:r>
              <a:rPr lang="tr-TR" sz="2400" dirty="0">
                <a:effectLst>
                  <a:outerShdw blurRad="38100" dist="38100" dir="2700000" algn="tl">
                    <a:srgbClr val="000000">
                      <a:alpha val="43137"/>
                    </a:srgbClr>
                  </a:outerShdw>
                </a:effectLst>
              </a:rPr>
              <a:t>İnorganik ve organik maddeler</a:t>
            </a:r>
          </a:p>
          <a:p>
            <a:pPr marL="0" indent="0" algn="just">
              <a:buNone/>
            </a:pPr>
            <a:r>
              <a:rPr lang="tr-TR" sz="2400" b="1" dirty="0">
                <a:solidFill>
                  <a:srgbClr val="FF0000"/>
                </a:solidFill>
                <a:effectLst>
                  <a:outerShdw blurRad="38100" dist="38100" dir="2700000" algn="tl">
                    <a:srgbClr val="000000">
                      <a:alpha val="43137"/>
                    </a:srgbClr>
                  </a:outerShdw>
                </a:effectLst>
              </a:rPr>
              <a:t>• </a:t>
            </a:r>
            <a:r>
              <a:rPr lang="tr-TR" sz="2400" b="1" dirty="0" err="1">
                <a:solidFill>
                  <a:srgbClr val="FF0000"/>
                </a:solidFill>
                <a:effectLst>
                  <a:outerShdw blurRad="38100" dist="38100" dir="2700000" algn="tl">
                    <a:srgbClr val="000000">
                      <a:alpha val="43137"/>
                    </a:srgbClr>
                  </a:outerShdw>
                </a:effectLst>
              </a:rPr>
              <a:t>Primer</a:t>
            </a:r>
            <a:r>
              <a:rPr lang="tr-TR" sz="2400" b="1" dirty="0">
                <a:solidFill>
                  <a:srgbClr val="FF0000"/>
                </a:solidFill>
                <a:effectLst>
                  <a:outerShdw blurRad="38100" dist="38100" dir="2700000" algn="tl">
                    <a:srgbClr val="000000">
                      <a:alpha val="43137"/>
                    </a:srgbClr>
                  </a:outerShdw>
                </a:effectLst>
              </a:rPr>
              <a:t> Üreticiler: </a:t>
            </a:r>
            <a:r>
              <a:rPr lang="tr-TR" sz="2400" dirty="0">
                <a:effectLst>
                  <a:outerShdw blurRad="38100" dist="38100" dir="2700000" algn="tl">
                    <a:srgbClr val="000000">
                      <a:alpha val="43137"/>
                    </a:srgbClr>
                  </a:outerShdw>
                </a:effectLst>
              </a:rPr>
              <a:t>Yeşil bitkiler, (yaptıkları) fotosentez ile canlılar dünyası için önemlidir. Organik </a:t>
            </a:r>
            <a:r>
              <a:rPr lang="tr-TR" sz="2400" dirty="0" smtClean="0">
                <a:effectLst>
                  <a:outerShdw blurRad="38100" dist="38100" dir="2700000" algn="tl">
                    <a:srgbClr val="000000">
                      <a:alpha val="43137"/>
                    </a:srgbClr>
                  </a:outerShdw>
                </a:effectLst>
              </a:rPr>
              <a:t>maddelerin </a:t>
            </a:r>
            <a:r>
              <a:rPr lang="tr-TR" sz="2400" dirty="0">
                <a:effectLst>
                  <a:outerShdw blurRad="38100" dist="38100" dir="2700000" algn="tl">
                    <a:srgbClr val="000000">
                      <a:alpha val="43137"/>
                    </a:srgbClr>
                  </a:outerShdw>
                </a:effectLst>
              </a:rPr>
              <a:t>meydana getirilmesinde ağırlıklıdırlar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 Tüketiciler: </a:t>
            </a:r>
            <a:r>
              <a:rPr lang="tr-TR" sz="2400" dirty="0">
                <a:effectLst>
                  <a:outerShdw blurRad="38100" dist="38100" dir="2700000" algn="tl">
                    <a:srgbClr val="000000">
                      <a:alpha val="43137"/>
                    </a:srgbClr>
                  </a:outerShdw>
                </a:effectLst>
              </a:rPr>
              <a:t>Bitkisel ve hayvansal maddeleri yiyenler.</a:t>
            </a:r>
          </a:p>
          <a:p>
            <a:pPr marL="0" indent="0" algn="just">
              <a:buNone/>
            </a:pPr>
            <a:r>
              <a:rPr lang="tr-TR" sz="2400" b="1" dirty="0">
                <a:solidFill>
                  <a:srgbClr val="FF0000"/>
                </a:solidFill>
                <a:effectLst>
                  <a:outerShdw blurRad="38100" dist="38100" dir="2700000" algn="tl">
                    <a:srgbClr val="000000">
                      <a:alpha val="43137"/>
                    </a:srgbClr>
                  </a:outerShdw>
                </a:effectLst>
              </a:rPr>
              <a:t>• Ayrıştırıcılar: </a:t>
            </a:r>
            <a:r>
              <a:rPr lang="tr-TR" sz="2400" dirty="0">
                <a:effectLst>
                  <a:outerShdw blurRad="38100" dist="38100" dir="2700000" algn="tl">
                    <a:srgbClr val="000000">
                      <a:alpha val="43137"/>
                    </a:srgbClr>
                  </a:outerShdw>
                </a:effectLst>
              </a:rPr>
              <a:t>Bunlar, organik maddeleri ayrıştıran bakteri, mantar gibi canlılardır.</a:t>
            </a:r>
          </a:p>
        </p:txBody>
      </p:sp>
      <p:sp>
        <p:nvSpPr>
          <p:cNvPr id="4" name="Sağ Ok 3"/>
          <p:cNvSpPr/>
          <p:nvPr/>
        </p:nvSpPr>
        <p:spPr>
          <a:xfrm>
            <a:off x="701898" y="1764406"/>
            <a:ext cx="515155" cy="360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052866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Besin zinciri</a:t>
            </a:r>
          </a:p>
          <a:p>
            <a:pPr marL="0" indent="0" algn="just">
              <a:buNone/>
            </a:pPr>
            <a:r>
              <a:rPr lang="tr-TR" sz="2400" dirty="0">
                <a:effectLst>
                  <a:outerShdw blurRad="38100" dist="38100" dir="2700000" algn="tl">
                    <a:srgbClr val="000000">
                      <a:alpha val="43137"/>
                    </a:srgbClr>
                  </a:outerShdw>
                </a:effectLst>
              </a:rPr>
              <a:t>Ekosistemdeki üreticiler güneşten aldıkları enerjiyi tüketicilere geçirir. Tüketiciler enerjilerini sadece üreticilerden elde etmezler; bu nedenle iki tür tüketicilerden söz edilir. Birincil tüketiciler (tavşan gibi) sadece bitkilerden enerji elde ederler; ikinci tüketiciler (insan, tilki vb.) hem bitkilerden hem de birincil tüketicilerden enerji elde ederler. Ayrıştırıcılar ise ölmüş hayvan ve bitkilerin enerjisini tekrar doğaya kazandırırlar. Bu zincirleme ilişkiler çerçevesinde popülasyon denetimi sağlanmış olur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endParaRPr lang="tr-TR" sz="2400" dirty="0">
              <a:effectLst>
                <a:outerShdw blurRad="38100" dist="38100" dir="2700000" algn="tl">
                  <a:srgbClr val="000000">
                    <a:alpha val="43137"/>
                  </a:srgbClr>
                </a:outerShdw>
              </a:effectLst>
            </a:endParaRP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776" y="2906316"/>
            <a:ext cx="11477223" cy="3951683"/>
          </a:xfrm>
          <a:prstGeom prst="rect">
            <a:avLst/>
          </a:prstGeom>
        </p:spPr>
      </p:pic>
    </p:spTree>
    <p:extLst>
      <p:ext uri="{BB962C8B-B14F-4D97-AF65-F5344CB8AC3E}">
        <p14:creationId xmlns:p14="http://schemas.microsoft.com/office/powerpoint/2010/main" val="2494207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1"/>
            <a:ext cx="11464344" cy="6858001"/>
          </a:xfrm>
        </p:spPr>
        <p:txBody>
          <a:bodyPr>
            <a:normAutofit/>
          </a:bodyPr>
          <a:lstStyle/>
          <a:p>
            <a:pPr marL="0" indent="0" algn="just">
              <a:buNone/>
            </a:pPr>
            <a:r>
              <a:rPr lang="tr-TR" sz="2400" b="1" dirty="0" smtClean="0">
                <a:solidFill>
                  <a:srgbClr val="FF0000"/>
                </a:solidFill>
                <a:effectLst>
                  <a:outerShdw blurRad="38100" dist="38100" dir="2700000" algn="tl">
                    <a:srgbClr val="000000">
                      <a:alpha val="43137"/>
                    </a:srgbClr>
                  </a:outerShdw>
                </a:effectLst>
              </a:rPr>
              <a:t>Tüm </a:t>
            </a:r>
            <a:r>
              <a:rPr lang="tr-TR" sz="2400" b="1" dirty="0">
                <a:solidFill>
                  <a:srgbClr val="FF0000"/>
                </a:solidFill>
                <a:effectLst>
                  <a:outerShdw blurRad="38100" dist="38100" dir="2700000" algn="tl">
                    <a:srgbClr val="000000">
                      <a:alpha val="43137"/>
                    </a:srgbClr>
                  </a:outerShdw>
                </a:effectLst>
              </a:rPr>
              <a:t>organizmalar arasında bir besin alışverişi vardır. Buna besin zinciri denir</a:t>
            </a:r>
            <a:r>
              <a:rPr lang="tr-TR" sz="2400" b="1" dirty="0" smtClean="0">
                <a:solidFill>
                  <a:srgbClr val="FF0000"/>
                </a:solidFill>
                <a:effectLst>
                  <a:outerShdw blurRad="38100" dist="38100" dir="2700000" algn="tl">
                    <a:srgbClr val="000000">
                      <a:alpha val="43137"/>
                    </a:srgbClr>
                  </a:outerShdw>
                </a:effectLst>
              </a:rPr>
              <a:t>.</a:t>
            </a:r>
          </a:p>
          <a:p>
            <a:pPr marL="0" indent="0" algn="just">
              <a:buNone/>
            </a:pPr>
            <a:endParaRPr lang="tr-TR" sz="2400" b="1" dirty="0" smtClean="0">
              <a:solidFill>
                <a:srgbClr val="FF0000"/>
              </a:solidFill>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Besin zinciri aslında tek yönlü değildir. Bu nedenle besin ağı kavramı kullanılmaktadır. Bu zincirde enerjinin yanı sıra inorganik maddelerin de alışverişi söz konusudur. Ayrıştırıcılar devreye girdiklerinde hayvan ve bitki ölülerindeki enerjiyi ve inorganik maddeleri yeniden besin zincirine dönüştürür. Ayrıca hayvanların bitkileri yemesi vb. popülasyonun devamlılığını sağlar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Bu yapıdaki değişim mekanizmasına ekolojik denge denilmektedir, insan tarafından bu yapıyı bozacak bir müdahale olmadığı sürece bu denge devam edecektir</a:t>
            </a:r>
            <a:r>
              <a:rPr lang="tr-TR" sz="2400" b="1" dirty="0" smtClean="0">
                <a:solidFill>
                  <a:srgbClr val="FF0000"/>
                </a:solidFill>
                <a:effectLst>
                  <a:outerShdw blurRad="38100" dist="38100" dir="2700000" algn="tl">
                    <a:srgbClr val="000000">
                      <a:alpha val="43137"/>
                    </a:srgbClr>
                  </a:outerShdw>
                </a:effectLst>
              </a:rPr>
              <a:t>.</a:t>
            </a:r>
          </a:p>
          <a:p>
            <a:pPr marL="0" indent="0" algn="just">
              <a:buNone/>
            </a:pPr>
            <a:endParaRPr lang="tr-TR" sz="2400" b="1" dirty="0">
              <a:solidFill>
                <a:srgbClr val="FF0000"/>
              </a:solidFill>
              <a:effectLst>
                <a:outerShdw blurRad="38100" dist="38100" dir="2700000" algn="tl">
                  <a:srgbClr val="000000">
                    <a:alpha val="43137"/>
                  </a:srgbClr>
                </a:outerShdw>
              </a:effectLst>
            </a:endParaRPr>
          </a:p>
          <a:p>
            <a:pPr marL="0" indent="0" algn="just">
              <a:buNone/>
            </a:pPr>
            <a:r>
              <a:rPr lang="tr-TR" sz="2400" dirty="0">
                <a:solidFill>
                  <a:schemeClr val="tx1"/>
                </a:solidFill>
                <a:effectLst>
                  <a:outerShdw blurRad="38100" dist="38100" dir="2700000" algn="tl">
                    <a:srgbClr val="000000">
                      <a:alpha val="43137"/>
                    </a:srgbClr>
                  </a:outerShdw>
                </a:effectLst>
              </a:rPr>
              <a:t>Ekoloji denge içerisinde dengeyi korumaya yarayan savunma mekanizmalarını da barındırır. Ancak etkili bir müdahale söz konusu olunca ekolojik dengede tahribat-bozulma meydana gelecektir. Çünkü besin zincirinin bir veya daha fazla halkası kopmuş olacaktır.</a:t>
            </a:r>
          </a:p>
        </p:txBody>
      </p:sp>
    </p:spTree>
    <p:extLst>
      <p:ext uri="{BB962C8B-B14F-4D97-AF65-F5344CB8AC3E}">
        <p14:creationId xmlns:p14="http://schemas.microsoft.com/office/powerpoint/2010/main" val="2624257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Biyolojik Çeşitlilik</a:t>
            </a:r>
          </a:p>
          <a:p>
            <a:pPr marL="0" indent="0" algn="just">
              <a:buNone/>
            </a:pPr>
            <a:r>
              <a:rPr lang="tr-TR" sz="2400" dirty="0">
                <a:effectLst>
                  <a:outerShdw blurRad="38100" dist="38100" dir="2700000" algn="tl">
                    <a:srgbClr val="000000">
                      <a:alpha val="43137"/>
                    </a:srgbClr>
                  </a:outerShdw>
                </a:effectLst>
              </a:rPr>
              <a:t>Bu kavram canlı organizmaların sayı, çeşit, cins ve değişiklik bakımından gösterdikleri durumları anlatmaktadır. Biyolojik çeşitlilik denilince üç temel biyolojik çeşitlilik akla gelmektedir. Bunlar,</a:t>
            </a:r>
          </a:p>
          <a:p>
            <a:pPr marL="0" indent="0" algn="just">
              <a:buNone/>
            </a:pPr>
            <a:r>
              <a:rPr lang="tr-TR" sz="2400" dirty="0">
                <a:effectLst>
                  <a:outerShdw blurRad="38100" dist="38100" dir="2700000" algn="tl">
                    <a:srgbClr val="000000">
                      <a:alpha val="43137"/>
                    </a:srgbClr>
                  </a:outerShdw>
                </a:effectLst>
              </a:rPr>
              <a:t>• Genetik açısından,</a:t>
            </a:r>
          </a:p>
          <a:p>
            <a:pPr marL="0" indent="0" algn="just">
              <a:buNone/>
            </a:pPr>
            <a:r>
              <a:rPr lang="tr-TR" sz="2400" dirty="0">
                <a:effectLst>
                  <a:outerShdw blurRad="38100" dist="38100" dir="2700000" algn="tl">
                    <a:srgbClr val="000000">
                      <a:alpha val="43137"/>
                    </a:srgbClr>
                  </a:outerShdw>
                </a:effectLst>
              </a:rPr>
              <a:t>• Tür açısından,</a:t>
            </a:r>
          </a:p>
          <a:p>
            <a:pPr marL="0" indent="0" algn="just">
              <a:buNone/>
            </a:pPr>
            <a:r>
              <a:rPr lang="tr-TR" sz="2400" dirty="0">
                <a:effectLst>
                  <a:outerShdw blurRad="38100" dist="38100" dir="2700000" algn="tl">
                    <a:srgbClr val="000000">
                      <a:alpha val="43137"/>
                    </a:srgbClr>
                  </a:outerShdw>
                </a:effectLst>
              </a:rPr>
              <a:t>• Ekosistem açısından ele alınır.</a:t>
            </a:r>
          </a:p>
          <a:p>
            <a:pPr marL="0" indent="0" algn="just">
              <a:buNone/>
            </a:pPr>
            <a:r>
              <a:rPr lang="tr-TR" sz="2400" dirty="0">
                <a:effectLst>
                  <a:outerShdw blurRad="38100" dist="38100" dir="2700000" algn="tl">
                    <a:srgbClr val="000000">
                      <a:alpha val="43137"/>
                    </a:srgbClr>
                  </a:outerShdw>
                </a:effectLst>
              </a:rPr>
              <a:t>Ekolojik denge göz önüne alınarak alt basamaklara inildiği zaman aşağıdaki gibi biyolojik çeşitliliği görmek mümkün olacaktır.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656" y="3979572"/>
            <a:ext cx="11464344" cy="2878428"/>
          </a:xfrm>
          <a:prstGeom prst="rect">
            <a:avLst/>
          </a:prstGeom>
        </p:spPr>
      </p:pic>
    </p:spTree>
    <p:extLst>
      <p:ext uri="{BB962C8B-B14F-4D97-AF65-F5344CB8AC3E}">
        <p14:creationId xmlns:p14="http://schemas.microsoft.com/office/powerpoint/2010/main" val="2834371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2" cy="6858000"/>
          </a:xfrm>
        </p:spPr>
        <p:txBody>
          <a:bodyPr>
            <a:normAutofit lnSpcReduction="10000"/>
          </a:bodyPr>
          <a:lstStyle/>
          <a:p>
            <a:pPr marL="0" indent="0" algn="just">
              <a:buNone/>
            </a:pPr>
            <a:r>
              <a:rPr lang="tr-TR" sz="2400" b="1" dirty="0">
                <a:solidFill>
                  <a:srgbClr val="FF0000"/>
                </a:solidFill>
                <a:effectLst>
                  <a:outerShdw blurRad="38100" dist="38100" dir="2700000" algn="tl">
                    <a:srgbClr val="000000">
                      <a:alpha val="43137"/>
                    </a:srgbClr>
                  </a:outerShdw>
                </a:effectLst>
              </a:rPr>
              <a:t>Habitat (Niş</a:t>
            </a:r>
            <a:r>
              <a:rPr lang="tr-TR" sz="2400" b="1" dirty="0" smtClean="0">
                <a:solidFill>
                  <a:srgbClr val="FF0000"/>
                </a:solidFill>
                <a:effectLst>
                  <a:outerShdw blurRad="38100" dist="38100" dir="2700000" algn="tl">
                    <a:srgbClr val="000000">
                      <a:alpha val="43137"/>
                    </a:srgbClr>
                  </a:outerShdw>
                </a:effectLst>
              </a:rPr>
              <a:t>)</a:t>
            </a:r>
          </a:p>
          <a:p>
            <a:pPr marL="0" indent="0" algn="just">
              <a:buNone/>
            </a:pPr>
            <a:endParaRPr lang="tr-TR" sz="2400" b="1" dirty="0" smtClean="0">
              <a:solidFill>
                <a:srgbClr val="FF0000"/>
              </a:solidFill>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En geniş anlamıyla habitat, canlı bir organizmanın yaşam ortamı olarak tanımlanmaktadır</a:t>
            </a:r>
            <a:r>
              <a:rPr lang="tr-TR" sz="2400" b="1" dirty="0" smtClean="0">
                <a:solidFill>
                  <a:srgbClr val="FF0000"/>
                </a:solidFill>
                <a:effectLst>
                  <a:outerShdw blurRad="38100" dist="38100" dir="2700000" algn="tl">
                    <a:srgbClr val="000000">
                      <a:alpha val="43137"/>
                    </a:srgbClr>
                  </a:outerShdw>
                </a:effectLst>
              </a:rPr>
              <a:t>.</a:t>
            </a:r>
          </a:p>
          <a:p>
            <a:pPr marL="0" indent="0" algn="just">
              <a:buNone/>
            </a:pPr>
            <a:r>
              <a:rPr lang="tr-TR" sz="2400" dirty="0" smtClean="0">
                <a:solidFill>
                  <a:schemeClr val="tx1"/>
                </a:solidFill>
                <a:effectLst>
                  <a:outerShdw blurRad="38100" dist="38100" dir="2700000" algn="tl">
                    <a:srgbClr val="000000">
                      <a:alpha val="43137"/>
                    </a:srgbClr>
                  </a:outerShdw>
                </a:effectLst>
              </a:rPr>
              <a:t>Bu </a:t>
            </a:r>
            <a:r>
              <a:rPr lang="tr-TR" sz="2400" dirty="0">
                <a:solidFill>
                  <a:schemeClr val="tx1"/>
                </a:solidFill>
                <a:effectLst>
                  <a:outerShdw blurRad="38100" dist="38100" dir="2700000" algn="tl">
                    <a:srgbClr val="000000">
                      <a:alpha val="43137"/>
                    </a:srgbClr>
                  </a:outerShdw>
                </a:effectLst>
              </a:rPr>
              <a:t>tanımın kapsamındaki yaşam ortamının, </a:t>
            </a:r>
            <a:r>
              <a:rPr lang="tr-TR" sz="2400" dirty="0" smtClean="0">
                <a:solidFill>
                  <a:schemeClr val="tx1"/>
                </a:solidFill>
                <a:effectLst>
                  <a:outerShdw blurRad="38100" dist="38100" dir="2700000" algn="tl">
                    <a:srgbClr val="000000">
                      <a:alpha val="43137"/>
                    </a:srgbClr>
                  </a:outerShdw>
                </a:effectLst>
              </a:rPr>
              <a:t>yaşana bilirlik </a:t>
            </a:r>
            <a:r>
              <a:rPr lang="tr-TR" sz="2400" dirty="0">
                <a:solidFill>
                  <a:schemeClr val="tx1"/>
                </a:solidFill>
                <a:effectLst>
                  <a:outerShdw blurRad="38100" dist="38100" dir="2700000" algn="tl">
                    <a:srgbClr val="000000">
                      <a:alpha val="43137"/>
                    </a:srgbClr>
                  </a:outerShdw>
                </a:effectLst>
              </a:rPr>
              <a:t>özelliği, büyük bir önem taşımaktadır. Yaşanabilir ortamın bozulması ya popülasyonun yer değiştirmesine ya da ortadan kalkmasına yol açmaktadır. Günümüzde kentlerin genişlemesi, tarım alanlarının açılması ve sanayileşme sonucunda, habitatların bozulmasının, iklim türlerinin giderek azalmasına ve kimilerinin de yok olmasına neden olduğu görülmektedir</a:t>
            </a:r>
            <a:r>
              <a:rPr lang="tr-TR" sz="2400" dirty="0" smtClean="0">
                <a:solidFill>
                  <a:schemeClr val="tx1"/>
                </a:solidFill>
                <a:effectLst>
                  <a:outerShdw blurRad="38100" dist="38100" dir="2700000" algn="tl">
                    <a:srgbClr val="000000">
                      <a:alpha val="43137"/>
                    </a:srgbClr>
                  </a:outerShdw>
                </a:effectLst>
              </a:rPr>
              <a:t>.</a:t>
            </a:r>
          </a:p>
          <a:p>
            <a:pPr marL="0" indent="0" algn="just">
              <a:buNone/>
            </a:pPr>
            <a:endParaRPr lang="tr-TR" sz="2400" dirty="0" smtClean="0">
              <a:solidFill>
                <a:schemeClr val="tx1"/>
              </a:solidFill>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Habitat, Organizmaların doğal yaşam ortamları anlamına gelir. Endemik türlerin yaşadığı yerler o canlıların habitatını oluşturur. Biyolojik Çeşitlilik Sözleşmesi de Habitatı ‘bir organizma ya da popülasyonun doğal olarak bulunduğu yerin tipi ya da konumu’ şeklinde tanımlanmıştır</a:t>
            </a:r>
            <a:r>
              <a:rPr lang="tr-TR" sz="2400" b="1" dirty="0" smtClean="0">
                <a:solidFill>
                  <a:srgbClr val="FF0000"/>
                </a:solidFill>
                <a:effectLst>
                  <a:outerShdw blurRad="38100" dist="38100" dir="2700000" algn="tl">
                    <a:srgbClr val="000000">
                      <a:alpha val="43137"/>
                    </a:srgbClr>
                  </a:outerShdw>
                </a:effectLst>
              </a:rPr>
              <a:t>.</a:t>
            </a:r>
          </a:p>
          <a:p>
            <a:pPr marL="0" indent="0" algn="just">
              <a:buNone/>
            </a:pPr>
            <a:endParaRPr lang="tr-TR" sz="2400" b="1" dirty="0" smtClean="0">
              <a:solidFill>
                <a:srgbClr val="FF0000"/>
              </a:solidFill>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Örneğin Habitat-1996 İstanbul Konferansında sadece ‘insan’ ele alınmıştır ve konut hakkı üzerinde durulmuştur.</a:t>
            </a:r>
          </a:p>
        </p:txBody>
      </p:sp>
    </p:spTree>
    <p:extLst>
      <p:ext uri="{BB962C8B-B14F-4D97-AF65-F5344CB8AC3E}">
        <p14:creationId xmlns:p14="http://schemas.microsoft.com/office/powerpoint/2010/main" val="735559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2580" y="0"/>
            <a:ext cx="11509419"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Çevre </a:t>
            </a:r>
            <a:r>
              <a:rPr lang="tr-TR" sz="2400" b="1" dirty="0" smtClean="0">
                <a:solidFill>
                  <a:srgbClr val="FF0000"/>
                </a:solidFill>
                <a:effectLst>
                  <a:outerShdw blurRad="38100" dist="38100" dir="2700000" algn="tl">
                    <a:srgbClr val="000000">
                      <a:alpha val="43137"/>
                    </a:srgbClr>
                  </a:outerShdw>
                </a:effectLst>
              </a:rPr>
              <a:t>kirliliği</a:t>
            </a:r>
          </a:p>
          <a:p>
            <a:pPr marL="0" indent="0" algn="just">
              <a:buNone/>
            </a:pPr>
            <a:r>
              <a:rPr lang="tr-TR" sz="2400" dirty="0">
                <a:effectLst>
                  <a:outerShdw blurRad="38100" dist="38100" dir="2700000" algn="tl">
                    <a:srgbClr val="000000">
                      <a:alpha val="43137"/>
                    </a:srgbClr>
                  </a:outerShdw>
                </a:effectLst>
              </a:rPr>
              <a:t>Çevrenin doğal yapısı ve bileşiminin bozulması, değişmesi ve böylece insanların olumsuz yönde etkilenmesi çevre kirlenmesi olarak tanımlanabilir</a:t>
            </a:r>
            <a:r>
              <a:rPr lang="tr-TR" sz="2400" dirty="0" smtClean="0">
                <a:effectLst>
                  <a:outerShdw blurRad="38100" dist="38100" dir="2700000" algn="tl">
                    <a:srgbClr val="000000">
                      <a:alpha val="43137"/>
                    </a:srgbClr>
                  </a:outerShdw>
                </a:effectLst>
              </a:rPr>
              <a:t>.</a:t>
            </a:r>
          </a:p>
          <a:p>
            <a:pPr marL="0" indent="0">
              <a:buNone/>
            </a:pPr>
            <a:r>
              <a:rPr lang="tr-TR" sz="2400" b="1" dirty="0" smtClean="0">
                <a:solidFill>
                  <a:srgbClr val="FF0000"/>
                </a:solidFill>
                <a:effectLst>
                  <a:outerShdw blurRad="38100" dist="38100" dir="2700000" algn="tl">
                    <a:srgbClr val="000000">
                      <a:alpha val="43137"/>
                    </a:srgbClr>
                  </a:outerShdw>
                </a:effectLst>
              </a:rPr>
              <a:t>Endemik </a:t>
            </a:r>
            <a:r>
              <a:rPr lang="tr-TR" sz="2400" b="1" dirty="0">
                <a:solidFill>
                  <a:srgbClr val="FF0000"/>
                </a:solidFill>
                <a:effectLst>
                  <a:outerShdw blurRad="38100" dist="38100" dir="2700000" algn="tl">
                    <a:srgbClr val="000000">
                      <a:alpha val="43137"/>
                    </a:srgbClr>
                  </a:outerShdw>
                </a:effectLst>
              </a:rPr>
              <a:t>tür</a:t>
            </a:r>
          </a:p>
          <a:p>
            <a:pPr marL="0" indent="0" algn="just">
              <a:buNone/>
            </a:pPr>
            <a:r>
              <a:rPr lang="tr-TR" sz="2400" dirty="0">
                <a:effectLst>
                  <a:outerShdw blurRad="38100" dist="38100" dir="2700000" algn="tl">
                    <a:srgbClr val="000000">
                      <a:alpha val="43137"/>
                    </a:srgbClr>
                  </a:outerShdw>
                </a:effectLst>
              </a:rPr>
              <a:t>Sadece belirli yerlerde ve belirli iklimlerde bulunan türlerdir. Bu kavram bitki ve hayvanlar için geçerlidir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Popülasyon</a:t>
            </a:r>
          </a:p>
          <a:p>
            <a:pPr marL="0" indent="0" algn="just">
              <a:buNone/>
            </a:pPr>
            <a:r>
              <a:rPr lang="tr-TR" sz="2400" dirty="0">
                <a:effectLst>
                  <a:outerShdw blurRad="38100" dist="38100" dir="2700000" algn="tl">
                    <a:srgbClr val="000000">
                      <a:alpha val="43137"/>
                    </a:srgbClr>
                  </a:outerShdw>
                </a:effectLst>
              </a:rPr>
              <a:t>En basit tanımıyla popülasyon, aynı türe ait bireylerden oluşan organizmalar topluluğudur. Bu organizmalar belirli bir mekânda yaşarlar ve yaşadıkları mekânın sınırları bellidir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Ekolojik </a:t>
            </a:r>
            <a:r>
              <a:rPr lang="tr-TR" sz="2400" b="1" dirty="0" smtClean="0">
                <a:solidFill>
                  <a:srgbClr val="FF0000"/>
                </a:solidFill>
                <a:effectLst>
                  <a:outerShdw blurRad="38100" dist="38100" dir="2700000" algn="tl">
                    <a:srgbClr val="000000">
                      <a:alpha val="43137"/>
                    </a:srgbClr>
                  </a:outerShdw>
                </a:effectLst>
              </a:rPr>
              <a:t>denge</a:t>
            </a:r>
          </a:p>
          <a:p>
            <a:pPr marL="0" indent="0" algn="just">
              <a:buNone/>
            </a:pPr>
            <a:r>
              <a:rPr lang="tr-TR" sz="2400" dirty="0">
                <a:effectLst>
                  <a:outerShdw blurRad="38100" dist="38100" dir="2700000" algn="tl">
                    <a:srgbClr val="000000">
                      <a:alpha val="43137"/>
                    </a:srgbClr>
                  </a:outerShdw>
                </a:effectLst>
              </a:rPr>
              <a:t>İnsan ve diğer canlıların varlık ve gelişmelerini doğal yapılarına uygun bir şekilde sürdürebilmeleri için gerekli olan şartların bütününe </a:t>
            </a:r>
            <a:r>
              <a:rPr lang="tr-TR" sz="2400" b="1" dirty="0">
                <a:solidFill>
                  <a:srgbClr val="FF0000"/>
                </a:solidFill>
                <a:effectLst>
                  <a:outerShdw blurRad="38100" dist="38100" dir="2700000" algn="tl">
                    <a:srgbClr val="000000">
                      <a:alpha val="43137"/>
                    </a:srgbClr>
                  </a:outerShdw>
                </a:effectLst>
              </a:rPr>
              <a:t>çevre dengesi </a:t>
            </a:r>
            <a:r>
              <a:rPr lang="tr-TR" sz="2400" dirty="0">
                <a:effectLst>
                  <a:outerShdw blurRad="38100" dist="38100" dir="2700000" algn="tl">
                    <a:srgbClr val="000000">
                      <a:alpha val="43137"/>
                    </a:srgbClr>
                  </a:outerShdw>
                </a:effectLst>
              </a:rPr>
              <a:t>denir.</a:t>
            </a:r>
          </a:p>
        </p:txBody>
      </p:sp>
    </p:spTree>
    <p:extLst>
      <p:ext uri="{BB962C8B-B14F-4D97-AF65-F5344CB8AC3E}">
        <p14:creationId xmlns:p14="http://schemas.microsoft.com/office/powerpoint/2010/main" val="332402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b="1" dirty="0" smtClean="0">
                <a:solidFill>
                  <a:srgbClr val="FF0000"/>
                </a:solidFill>
                <a:effectLst>
                  <a:outerShdw blurRad="38100" dist="38100" dir="2700000" algn="tl">
                    <a:srgbClr val="000000">
                      <a:alpha val="43137"/>
                    </a:srgbClr>
                  </a:outerShdw>
                </a:effectLst>
              </a:rPr>
              <a:t>Doğa</a:t>
            </a:r>
          </a:p>
          <a:p>
            <a:pPr marL="0" indent="0" algn="just">
              <a:buNone/>
            </a:pPr>
            <a:r>
              <a:rPr lang="tr-TR" sz="2400" dirty="0">
                <a:effectLst>
                  <a:outerShdw blurRad="38100" dist="38100" dir="2700000" algn="tl">
                    <a:srgbClr val="000000">
                      <a:alpha val="43137"/>
                    </a:srgbClr>
                  </a:outerShdw>
                </a:effectLst>
              </a:rPr>
              <a:t>İnsan etkinliğinin dışında kendi kendini sürekli olarak yenileyen ve değiştiren güç canlı ve cansız maddelerden oluşan varlığın tümüne </a:t>
            </a:r>
            <a:r>
              <a:rPr lang="tr-TR" sz="2400" b="1" dirty="0">
                <a:solidFill>
                  <a:srgbClr val="FF0000"/>
                </a:solidFill>
                <a:effectLst>
                  <a:outerShdw blurRad="38100" dist="38100" dir="2700000" algn="tl">
                    <a:srgbClr val="000000">
                      <a:alpha val="43137"/>
                    </a:srgbClr>
                  </a:outerShdw>
                </a:effectLst>
              </a:rPr>
              <a:t>doğa</a:t>
            </a:r>
            <a:r>
              <a:rPr lang="tr-TR" sz="2400" dirty="0">
                <a:effectLst>
                  <a:outerShdw blurRad="38100" dist="38100" dir="2700000" algn="tl">
                    <a:srgbClr val="000000">
                      <a:alpha val="43137"/>
                    </a:srgbClr>
                  </a:outerShdw>
                </a:effectLst>
              </a:rPr>
              <a:t> denir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Yaşam </a:t>
            </a:r>
            <a:r>
              <a:rPr lang="tr-TR" sz="2400" b="1" dirty="0" smtClean="0">
                <a:solidFill>
                  <a:srgbClr val="FF0000"/>
                </a:solidFill>
                <a:effectLst>
                  <a:outerShdw blurRad="38100" dist="38100" dir="2700000" algn="tl">
                    <a:srgbClr val="000000">
                      <a:alpha val="43137"/>
                    </a:srgbClr>
                  </a:outerShdw>
                </a:effectLst>
              </a:rPr>
              <a:t>kalitesi</a:t>
            </a:r>
          </a:p>
          <a:p>
            <a:pPr marL="0" indent="0" algn="just">
              <a:buNone/>
            </a:pPr>
            <a:r>
              <a:rPr lang="tr-TR" sz="2400" dirty="0">
                <a:solidFill>
                  <a:schemeClr val="tx1"/>
                </a:solidFill>
                <a:effectLst>
                  <a:outerShdw blurRad="38100" dist="38100" dir="2700000" algn="tl">
                    <a:srgbClr val="000000">
                      <a:alpha val="43137"/>
                    </a:srgbClr>
                  </a:outerShdw>
                </a:effectLst>
              </a:rPr>
              <a:t>Kişinin içinde yaşadığı çevrede kendi sağlığını kişisel olarak algılayışını tanımlamaktadır. Esas amaç kişilerin kendi fiziksel, psikolojik ve sosyal işlevlerinden ne ölçüde memnun olduklarının ve yaşamlarının bu yönleri ile ilgili özelliklerin varlığı veya yokluğunun ne ölçüde onları rahatsız ettiğinin saptanmasıdır</a:t>
            </a:r>
            <a:r>
              <a:rPr lang="tr-TR" sz="2400" dirty="0" smtClean="0">
                <a:solidFill>
                  <a:schemeClr val="tx1"/>
                </a:solidFill>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Sürdürülebilir </a:t>
            </a:r>
            <a:r>
              <a:rPr lang="tr-TR" sz="2400" b="1" dirty="0" smtClean="0">
                <a:solidFill>
                  <a:srgbClr val="FF0000"/>
                </a:solidFill>
                <a:effectLst>
                  <a:outerShdw blurRad="38100" dist="38100" dir="2700000" algn="tl">
                    <a:srgbClr val="000000">
                      <a:alpha val="43137"/>
                    </a:srgbClr>
                  </a:outerShdw>
                </a:effectLst>
              </a:rPr>
              <a:t>kalkınma</a:t>
            </a:r>
          </a:p>
          <a:p>
            <a:pPr marL="0" indent="0" algn="just">
              <a:buNone/>
            </a:pPr>
            <a:r>
              <a:rPr lang="tr-TR" sz="2400" dirty="0">
                <a:solidFill>
                  <a:schemeClr val="tx1"/>
                </a:solidFill>
                <a:effectLst>
                  <a:outerShdw blurRad="38100" dist="38100" dir="2700000" algn="tl">
                    <a:srgbClr val="000000">
                      <a:alpha val="43137"/>
                    </a:srgbClr>
                  </a:outerShdw>
                </a:effectLst>
              </a:rPr>
              <a:t>Bugünkü ve gelecek kuşakların çevreyi koruyarak, sağlıklı ve dengeli bir çevrede yaşamasını güvence altına alan kalkınma politikalarının bütününe </a:t>
            </a:r>
            <a:r>
              <a:rPr lang="tr-TR" sz="2400" b="1" dirty="0">
                <a:solidFill>
                  <a:srgbClr val="FF0000"/>
                </a:solidFill>
                <a:effectLst>
                  <a:outerShdw blurRad="38100" dist="38100" dir="2700000" algn="tl">
                    <a:srgbClr val="000000">
                      <a:alpha val="43137"/>
                    </a:srgbClr>
                  </a:outerShdw>
                </a:effectLst>
              </a:rPr>
              <a:t>sürdürülebilir kalkınma </a:t>
            </a:r>
            <a:r>
              <a:rPr lang="tr-TR" sz="2400" dirty="0">
                <a:solidFill>
                  <a:schemeClr val="tx1"/>
                </a:solidFill>
                <a:effectLst>
                  <a:outerShdw blurRad="38100" dist="38100" dir="2700000" algn="tl">
                    <a:srgbClr val="000000">
                      <a:alpha val="43137"/>
                    </a:srgbClr>
                  </a:outerShdw>
                </a:effectLst>
              </a:rPr>
              <a:t>denir</a:t>
            </a:r>
            <a:r>
              <a:rPr lang="tr-TR" sz="2400" dirty="0" smtClean="0">
                <a:solidFill>
                  <a:schemeClr val="tx1"/>
                </a:solidFill>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Alıcı </a:t>
            </a:r>
            <a:r>
              <a:rPr lang="tr-TR" sz="2400" b="1" dirty="0" smtClean="0">
                <a:solidFill>
                  <a:srgbClr val="FF0000"/>
                </a:solidFill>
                <a:effectLst>
                  <a:outerShdw blurRad="38100" dist="38100" dir="2700000" algn="tl">
                    <a:srgbClr val="000000">
                      <a:alpha val="43137"/>
                    </a:srgbClr>
                  </a:outerShdw>
                </a:effectLst>
              </a:rPr>
              <a:t>Ortamlar</a:t>
            </a:r>
          </a:p>
          <a:p>
            <a:pPr marL="0" indent="0" algn="just">
              <a:buNone/>
            </a:pPr>
            <a:r>
              <a:rPr lang="tr-TR" sz="2400" dirty="0">
                <a:solidFill>
                  <a:schemeClr val="tx1"/>
                </a:solidFill>
                <a:effectLst>
                  <a:outerShdw blurRad="38100" dist="38100" dir="2700000" algn="tl">
                    <a:srgbClr val="000000">
                      <a:alpha val="43137"/>
                    </a:srgbClr>
                  </a:outerShdw>
                </a:effectLst>
              </a:rPr>
              <a:t>Hava, toprak ve suyu alıcı ortamlar olarak </a:t>
            </a:r>
            <a:r>
              <a:rPr lang="tr-TR" sz="2400" dirty="0" smtClean="0">
                <a:solidFill>
                  <a:schemeClr val="tx1"/>
                </a:solidFill>
                <a:effectLst>
                  <a:outerShdw blurRad="38100" dist="38100" dir="2700000" algn="tl">
                    <a:srgbClr val="000000">
                      <a:alpha val="43137"/>
                    </a:srgbClr>
                  </a:outerShdw>
                </a:effectLst>
              </a:rPr>
              <a:t>tanımlanmaktadır.</a:t>
            </a:r>
            <a:endParaRPr lang="tr-TR" sz="2400"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74113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lnSpcReduction="10000"/>
          </a:bodyPr>
          <a:lstStyle/>
          <a:p>
            <a:pPr marL="0" indent="0" algn="just">
              <a:buNone/>
            </a:pPr>
            <a:r>
              <a:rPr lang="tr-TR" sz="2400" b="1" dirty="0">
                <a:solidFill>
                  <a:srgbClr val="FF0000"/>
                </a:solidFill>
                <a:effectLst>
                  <a:outerShdw blurRad="38100" dist="38100" dir="2700000" algn="tl">
                    <a:srgbClr val="000000">
                      <a:alpha val="43137"/>
                    </a:srgbClr>
                  </a:outerShdw>
                </a:effectLst>
              </a:rPr>
              <a:t>Çevre </a:t>
            </a:r>
            <a:r>
              <a:rPr lang="tr-TR" sz="2400" b="1" dirty="0" smtClean="0">
                <a:solidFill>
                  <a:srgbClr val="FF0000"/>
                </a:solidFill>
                <a:effectLst>
                  <a:outerShdw blurRad="38100" dist="38100" dir="2700000" algn="tl">
                    <a:srgbClr val="000000">
                      <a:alpha val="43137"/>
                    </a:srgbClr>
                  </a:outerShdw>
                </a:effectLst>
              </a:rPr>
              <a:t>koruma</a:t>
            </a:r>
          </a:p>
          <a:p>
            <a:pPr marL="0" indent="0" algn="just">
              <a:buNone/>
            </a:pPr>
            <a:r>
              <a:rPr lang="tr-TR" sz="2400" dirty="0">
                <a:effectLst>
                  <a:outerShdw blurRad="38100" dist="38100" dir="2700000" algn="tl">
                    <a:srgbClr val="000000">
                      <a:alpha val="43137"/>
                    </a:srgbClr>
                  </a:outerShdw>
                </a:effectLst>
              </a:rPr>
              <a:t>Çevresel değerlerin ve ekolojik dengenin tahribini, bozulmasını ve yok olmasını önlemeye, mevcut bozulmaları gidermeye, çevreyi iyileştirmeye ve geliştirmeye yönelik çalışmaların bütününe </a:t>
            </a:r>
            <a:r>
              <a:rPr lang="tr-TR" sz="2400" b="1" dirty="0">
                <a:solidFill>
                  <a:srgbClr val="FF0000"/>
                </a:solidFill>
                <a:effectLst>
                  <a:outerShdw blurRad="38100" dist="38100" dir="2700000" algn="tl">
                    <a:srgbClr val="000000">
                      <a:alpha val="43137"/>
                    </a:srgbClr>
                  </a:outerShdw>
                </a:effectLst>
              </a:rPr>
              <a:t>çevre koruma </a:t>
            </a:r>
            <a:r>
              <a:rPr lang="tr-TR" sz="2400" dirty="0">
                <a:effectLst>
                  <a:outerShdw blurRad="38100" dist="38100" dir="2700000" algn="tl">
                    <a:srgbClr val="000000">
                      <a:alpha val="43137"/>
                    </a:srgbClr>
                  </a:outerShdw>
                </a:effectLst>
              </a:rPr>
              <a:t>denir</a:t>
            </a:r>
            <a:r>
              <a:rPr lang="tr-TR" sz="2400" dirty="0" smtClean="0">
                <a:effectLst>
                  <a:outerShdw blurRad="38100" dist="38100" dir="2700000" algn="tl">
                    <a:srgbClr val="000000">
                      <a:alpha val="43137"/>
                    </a:srgbClr>
                  </a:outerShdw>
                </a:effectLst>
              </a:rPr>
              <a:t>.</a:t>
            </a:r>
          </a:p>
          <a:p>
            <a:pPr marL="0" indent="0" algn="just">
              <a:buNone/>
            </a:pPr>
            <a:r>
              <a:rPr lang="tr-TR" sz="2400" b="1" dirty="0" smtClean="0">
                <a:solidFill>
                  <a:srgbClr val="FF0000"/>
                </a:solidFill>
                <a:effectLst>
                  <a:outerShdw blurRad="38100" dist="38100" dir="2700000" algn="tl">
                    <a:srgbClr val="000000">
                      <a:alpha val="43137"/>
                    </a:srgbClr>
                  </a:outerShdw>
                </a:effectLst>
              </a:rPr>
              <a:t>Atık</a:t>
            </a:r>
          </a:p>
          <a:p>
            <a:pPr marL="0" indent="0" algn="just">
              <a:buNone/>
            </a:pPr>
            <a:r>
              <a:rPr lang="tr-TR" sz="2400" dirty="0">
                <a:effectLst>
                  <a:outerShdw blurRad="38100" dist="38100" dir="2700000" algn="tl">
                    <a:srgbClr val="000000">
                      <a:alpha val="43137"/>
                    </a:srgbClr>
                  </a:outerShdw>
                </a:effectLst>
              </a:rPr>
              <a:t>Herhangi bir faaliyet sonunda çevreye bırakılan her türlü maddeye </a:t>
            </a:r>
            <a:r>
              <a:rPr lang="tr-TR" sz="2400" b="1" dirty="0">
                <a:solidFill>
                  <a:srgbClr val="FF0000"/>
                </a:solidFill>
                <a:effectLst>
                  <a:outerShdw blurRad="38100" dist="38100" dir="2700000" algn="tl">
                    <a:srgbClr val="000000">
                      <a:alpha val="43137"/>
                    </a:srgbClr>
                  </a:outerShdw>
                </a:effectLst>
              </a:rPr>
              <a:t>atık</a:t>
            </a:r>
            <a:r>
              <a:rPr lang="tr-TR" sz="2400" dirty="0">
                <a:effectLst>
                  <a:outerShdw blurRad="38100" dist="38100" dir="2700000" algn="tl">
                    <a:srgbClr val="000000">
                      <a:alpha val="43137"/>
                    </a:srgbClr>
                  </a:outerShdw>
                </a:effectLst>
              </a:rPr>
              <a:t> denir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Endüstriyel </a:t>
            </a:r>
            <a:r>
              <a:rPr lang="tr-TR" sz="2400" b="1" dirty="0" smtClean="0">
                <a:solidFill>
                  <a:srgbClr val="FF0000"/>
                </a:solidFill>
                <a:effectLst>
                  <a:outerShdw blurRad="38100" dist="38100" dir="2700000" algn="tl">
                    <a:srgbClr val="000000">
                      <a:alpha val="43137"/>
                    </a:srgbClr>
                  </a:outerShdw>
                </a:effectLst>
              </a:rPr>
              <a:t>Atık</a:t>
            </a:r>
          </a:p>
          <a:p>
            <a:pPr marL="0" indent="0" algn="just">
              <a:buNone/>
            </a:pPr>
            <a:r>
              <a:rPr lang="tr-TR" sz="2400" dirty="0">
                <a:effectLst>
                  <a:outerShdw blurRad="38100" dist="38100" dir="2700000" algn="tl">
                    <a:srgbClr val="000000">
                      <a:alpha val="43137"/>
                    </a:srgbClr>
                  </a:outerShdw>
                </a:effectLst>
              </a:rPr>
              <a:t>Teknolojik gelişmeye bağlı olarak ortaya çıkan çevre ve insan sağlığını tehdit eden endüstriyel nitelikli atıklara </a:t>
            </a:r>
            <a:r>
              <a:rPr lang="tr-TR" sz="2400" b="1" dirty="0">
                <a:solidFill>
                  <a:srgbClr val="FF0000"/>
                </a:solidFill>
                <a:effectLst>
                  <a:outerShdw blurRad="38100" dist="38100" dir="2700000" algn="tl">
                    <a:srgbClr val="000000">
                      <a:alpha val="43137"/>
                    </a:srgbClr>
                  </a:outerShdw>
                </a:effectLst>
              </a:rPr>
              <a:t>endüstriyel atık </a:t>
            </a:r>
            <a:r>
              <a:rPr lang="tr-TR" sz="2400" dirty="0">
                <a:effectLst>
                  <a:outerShdw blurRad="38100" dist="38100" dir="2700000" algn="tl">
                    <a:srgbClr val="000000">
                      <a:alpha val="43137"/>
                    </a:srgbClr>
                  </a:outerShdw>
                </a:effectLst>
              </a:rPr>
              <a:t>denir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Evsel </a:t>
            </a:r>
            <a:r>
              <a:rPr lang="tr-TR" sz="2400" b="1" dirty="0" smtClean="0">
                <a:solidFill>
                  <a:srgbClr val="FF0000"/>
                </a:solidFill>
                <a:effectLst>
                  <a:outerShdw blurRad="38100" dist="38100" dir="2700000" algn="tl">
                    <a:srgbClr val="000000">
                      <a:alpha val="43137"/>
                    </a:srgbClr>
                  </a:outerShdw>
                </a:effectLst>
              </a:rPr>
              <a:t>Atık</a:t>
            </a:r>
          </a:p>
          <a:p>
            <a:pPr marL="0" indent="0" algn="just">
              <a:buNone/>
            </a:pPr>
            <a:r>
              <a:rPr lang="tr-TR" sz="2400" dirty="0">
                <a:effectLst>
                  <a:outerShdw blurRad="38100" dist="38100" dir="2700000" algn="tl">
                    <a:srgbClr val="000000">
                      <a:alpha val="43137"/>
                    </a:srgbClr>
                  </a:outerShdw>
                </a:effectLst>
              </a:rPr>
              <a:t>Kısaca evlerden atılan tehlikeli ve zararlı katı atık kavramına girmeyen, mutfak, bahçe gibi yerlerden gelen katı atıklar olarak tanımlanabilir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Evsel katı atıkların çoğunu organik atıklar, kalan kısmını ise kâğıt, karton, tekstil, plastik, deri, ağaç, metal, cam ve kül gibi maddeler oluşturur. Büyük yerleşim merkezlerinin karşılaştıkları en önemli sorunlardan birisi de, kentsel çöpler, yani evsel atıklardır.</a:t>
            </a:r>
          </a:p>
        </p:txBody>
      </p:sp>
    </p:spTree>
    <p:extLst>
      <p:ext uri="{BB962C8B-B14F-4D97-AF65-F5344CB8AC3E}">
        <p14:creationId xmlns:p14="http://schemas.microsoft.com/office/powerpoint/2010/main" val="170159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2580" y="183524"/>
            <a:ext cx="11509420" cy="808149"/>
          </a:xfrm>
        </p:spPr>
        <p:txBody>
          <a:bodyPr/>
          <a:lstStyle/>
          <a:p>
            <a:pPr algn="ctr"/>
            <a:r>
              <a:rPr lang="tr-TR" b="1" dirty="0"/>
              <a:t>Çevre ve Çevrenin Gelişim Süreci</a:t>
            </a:r>
          </a:p>
        </p:txBody>
      </p:sp>
      <p:sp>
        <p:nvSpPr>
          <p:cNvPr id="3" name="İçerik Yer Tutucusu 2"/>
          <p:cNvSpPr>
            <a:spLocks noGrp="1"/>
          </p:cNvSpPr>
          <p:nvPr>
            <p:ph idx="1"/>
          </p:nvPr>
        </p:nvSpPr>
        <p:spPr>
          <a:xfrm>
            <a:off x="682580" y="1171977"/>
            <a:ext cx="11509420" cy="5686023"/>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Çevre kavramını, açık ve belirgin bir anlamının ve sınırının olmaması </a:t>
            </a:r>
            <a:r>
              <a:rPr lang="tr-TR" sz="2400" dirty="0" smtClean="0">
                <a:effectLst>
                  <a:outerShdw blurRad="38100" dist="38100" dir="2700000" algn="tl">
                    <a:srgbClr val="000000">
                      <a:alpha val="43137"/>
                    </a:srgbClr>
                  </a:outerShdw>
                </a:effectLst>
              </a:rPr>
              <a:t>nedeniyle tanımlamak </a:t>
            </a:r>
            <a:r>
              <a:rPr lang="tr-TR" sz="2400" dirty="0">
                <a:effectLst>
                  <a:outerShdw blurRad="38100" dist="38100" dir="2700000" algn="tl">
                    <a:srgbClr val="000000">
                      <a:alpha val="43137"/>
                    </a:srgbClr>
                  </a:outerShdw>
                </a:effectLst>
              </a:rPr>
              <a:t>güçtür. Günlük hayatta ‘çevreleyenler’ veya ‘etraftakiler’ olarak geniş bir anlam yüklenirken </a:t>
            </a:r>
            <a:r>
              <a:rPr lang="tr-TR" sz="2400" dirty="0" err="1">
                <a:effectLst>
                  <a:outerShdw blurRad="38100" dist="38100" dir="2700000" algn="tl">
                    <a:srgbClr val="000000">
                      <a:alpha val="43137"/>
                    </a:srgbClr>
                  </a:outerShdw>
                </a:effectLst>
              </a:rPr>
              <a:t>sözlüksel</a:t>
            </a:r>
            <a:r>
              <a:rPr lang="tr-TR" sz="2400" dirty="0">
                <a:effectLst>
                  <a:outerShdw blurRad="38100" dist="38100" dir="2700000" algn="tl">
                    <a:srgbClr val="000000">
                      <a:alpha val="43137"/>
                    </a:srgbClr>
                  </a:outerShdw>
                </a:effectLst>
              </a:rPr>
              <a:t> anlamda "özellikle insan yaşamını etkileyen etraftakiler" tanımlaması yapılmıştır. Bu konuda, Einstein “Ben olmayan her şey çevredir.” diyerek kavramın genişliğine değinmiştir. Bu gerçekte göz önüne alınarak bir takım </a:t>
            </a:r>
            <a:r>
              <a:rPr lang="tr-TR" sz="2400" dirty="0" err="1">
                <a:effectLst>
                  <a:outerShdw blurRad="38100" dist="38100" dir="2700000" algn="tl">
                    <a:srgbClr val="000000">
                      <a:alpha val="43137"/>
                    </a:srgbClr>
                  </a:outerShdw>
                </a:effectLst>
              </a:rPr>
              <a:t>sözlüksel</a:t>
            </a:r>
            <a:r>
              <a:rPr lang="tr-TR" sz="2400" dirty="0">
                <a:effectLst>
                  <a:outerShdw blurRad="38100" dist="38100" dir="2700000" algn="tl">
                    <a:srgbClr val="000000">
                      <a:alpha val="43137"/>
                    </a:srgbClr>
                  </a:outerShdw>
                </a:effectLst>
              </a:rPr>
              <a:t> tanımlar yapılmıştır. Bunlardan birkaç tanesi şöyledir</a:t>
            </a:r>
            <a:r>
              <a:rPr lang="tr-TR" sz="2400" dirty="0" smtClean="0">
                <a:effectLst>
                  <a:outerShdw blurRad="38100" dist="38100" dir="2700000" algn="tl">
                    <a:srgbClr val="000000">
                      <a:alpha val="43137"/>
                    </a:srgbClr>
                  </a:outerShdw>
                </a:effectLst>
              </a:rPr>
              <a:t>.</a:t>
            </a:r>
          </a:p>
          <a:p>
            <a:pPr marL="0" indent="0" algn="just">
              <a:buNone/>
            </a:pPr>
            <a:r>
              <a:rPr lang="tr-TR" sz="2400" dirty="0" smtClean="0">
                <a:effectLst>
                  <a:outerShdw blurRad="38100" dist="38100" dir="2700000" algn="tl">
                    <a:srgbClr val="000000">
                      <a:alpha val="43137"/>
                    </a:srgbClr>
                  </a:outerShdw>
                </a:effectLst>
              </a:rPr>
              <a:t>         </a:t>
            </a:r>
          </a:p>
          <a:p>
            <a:pPr marL="0" indent="0" algn="just">
              <a:buNone/>
            </a:pPr>
            <a:r>
              <a:rPr lang="tr-TR" sz="2400" dirty="0">
                <a:effectLst>
                  <a:outerShdw blurRad="38100" dist="38100" dir="2700000" algn="tl">
                    <a:srgbClr val="000000">
                      <a:alpha val="43137"/>
                    </a:srgbClr>
                  </a:outerShdw>
                </a:effectLst>
              </a:rPr>
              <a:t>      </a:t>
            </a:r>
            <a:r>
              <a:rPr lang="tr-TR" sz="2400" dirty="0" smtClean="0">
                <a:effectLst>
                  <a:outerShdw blurRad="38100" dist="38100" dir="2700000" algn="tl">
                    <a:srgbClr val="000000">
                      <a:alpha val="43137"/>
                    </a:srgbClr>
                  </a:outerShdw>
                </a:effectLst>
              </a:rPr>
              <a:t>Çevre</a:t>
            </a:r>
            <a:r>
              <a:rPr lang="tr-TR" sz="2400" dirty="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“Bir organizmanın veya organizmalar topluluğunun yaşamı üzerinde etkili olan tüm faktörlerdir.”</a:t>
            </a:r>
          </a:p>
          <a:p>
            <a:pPr marL="0" indent="0" algn="just">
              <a:buNone/>
            </a:pPr>
            <a:r>
              <a:rPr lang="tr-TR" sz="2400" dirty="0">
                <a:effectLst>
                  <a:outerShdw blurRad="38100" dist="38100" dir="2700000" algn="tl">
                    <a:srgbClr val="000000">
                      <a:alpha val="43137"/>
                    </a:srgbClr>
                  </a:outerShdw>
                </a:effectLst>
              </a:rPr>
              <a:t>“Canlıların yaşamasını ve gelişmesini sağlayan fiziksel, kimyasal ve biyolojik faktörlerin bütünüdür.”</a:t>
            </a:r>
          </a:p>
          <a:p>
            <a:pPr marL="0" indent="0" algn="just">
              <a:buNone/>
            </a:pPr>
            <a:r>
              <a:rPr lang="tr-TR" sz="2400" dirty="0">
                <a:effectLst>
                  <a:outerShdw blurRad="38100" dist="38100" dir="2700000" algn="tl">
                    <a:srgbClr val="000000">
                      <a:alpha val="43137"/>
                    </a:srgbClr>
                  </a:outerShdw>
                </a:effectLst>
              </a:rPr>
              <a:t>“Toplulukların ve organizmaların uzun ve kısa dönemli faaliyetlerini, yaşam ve gelişmelerini doğrudan ya da dolayısıyla etkileyen </a:t>
            </a:r>
            <a:r>
              <a:rPr lang="tr-TR" sz="2400" dirty="0" err="1">
                <a:effectLst>
                  <a:outerShdw blurRad="38100" dist="38100" dir="2700000" algn="tl">
                    <a:srgbClr val="000000">
                      <a:alpha val="43137"/>
                    </a:srgbClr>
                  </a:outerShdw>
                </a:effectLst>
              </a:rPr>
              <a:t>biyotik</a:t>
            </a:r>
            <a:r>
              <a:rPr lang="tr-TR" sz="2400" dirty="0">
                <a:effectLst>
                  <a:outerShdw blurRad="38100" dist="38100" dir="2700000" algn="tl">
                    <a:srgbClr val="000000">
                      <a:alpha val="43137"/>
                    </a:srgbClr>
                  </a:outerShdw>
                </a:effectLst>
              </a:rPr>
              <a:t> (canlı), </a:t>
            </a:r>
            <a:r>
              <a:rPr lang="tr-TR" sz="2400" dirty="0" err="1">
                <a:effectLst>
                  <a:outerShdw blurRad="38100" dist="38100" dir="2700000" algn="tl">
                    <a:srgbClr val="000000">
                      <a:alpha val="43137"/>
                    </a:srgbClr>
                  </a:outerShdw>
                </a:effectLst>
              </a:rPr>
              <a:t>abiyotik</a:t>
            </a:r>
            <a:r>
              <a:rPr lang="tr-TR" sz="2400" dirty="0">
                <a:effectLst>
                  <a:outerShdw blurRad="38100" dist="38100" dir="2700000" algn="tl">
                    <a:srgbClr val="000000">
                      <a:alpha val="43137"/>
                    </a:srgbClr>
                  </a:outerShdw>
                </a:effectLst>
              </a:rPr>
              <a:t> (cansız) ve kültürel faktör ve koşulların toplamıdır.”</a:t>
            </a:r>
          </a:p>
        </p:txBody>
      </p:sp>
      <p:sp>
        <p:nvSpPr>
          <p:cNvPr id="4" name="Sağ Ok 3"/>
          <p:cNvSpPr/>
          <p:nvPr/>
        </p:nvSpPr>
        <p:spPr>
          <a:xfrm>
            <a:off x="682580" y="3486955"/>
            <a:ext cx="515155" cy="5280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080859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endParaRPr lang="tr-TR" sz="2400" b="1" dirty="0" smtClean="0">
              <a:solidFill>
                <a:srgbClr val="FF0000"/>
              </a:solidFill>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Plastikler</a:t>
            </a:r>
            <a:endParaRPr lang="tr-TR" sz="2400" b="1" dirty="0">
              <a:solidFill>
                <a:srgbClr val="FF0000"/>
              </a:solidFill>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Henüz 60 yıllık bir teknolojik gelişmeye sahip olan plastik ürünler, diğer temel maddelerle kıyaslanabilir bir tüketim seviyesine kısa sürede ulaşmıştır. Plastik malzemenin hafifliği ve ucuz işlem maliyeti, metal ve ağaç gibi yapı malzemelerine karşı bir avantaj doğurmaktadır. Türkiye’de kişi başına yılda yaklaşık 6,5 kg plastik tüketilmektedir. Bu miktar dünya ortalamasından 2 defa daha düşüktür</a:t>
            </a:r>
            <a:r>
              <a:rPr lang="tr-TR" sz="2400" dirty="0" smtClean="0">
                <a:effectLst>
                  <a:outerShdw blurRad="38100" dist="38100" dir="2700000" algn="tl">
                    <a:srgbClr val="000000">
                      <a:alpha val="43137"/>
                    </a:srgbClr>
                  </a:outerShdw>
                </a:effectLst>
              </a:rPr>
              <a:t>.</a:t>
            </a:r>
          </a:p>
          <a:p>
            <a:pPr marL="0" indent="0" algn="just">
              <a:buNone/>
            </a:pPr>
            <a:endParaRPr lang="tr-TR" sz="2400" b="1" dirty="0" smtClean="0">
              <a:solidFill>
                <a:srgbClr val="FF0000"/>
              </a:solidFill>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Hastane Atıkları</a:t>
            </a:r>
          </a:p>
          <a:p>
            <a:pPr marL="0" indent="0" algn="just">
              <a:buNone/>
            </a:pPr>
            <a:r>
              <a:rPr lang="tr-TR" sz="2400" dirty="0">
                <a:effectLst>
                  <a:outerShdw blurRad="38100" dist="38100" dir="2700000" algn="tl">
                    <a:srgbClr val="000000">
                      <a:alpha val="43137"/>
                    </a:srgbClr>
                  </a:outerShdw>
                </a:effectLst>
              </a:rPr>
              <a:t>Hastanelerden veya diğer sağlık kuruluşlarından tıbbi, </a:t>
            </a:r>
            <a:r>
              <a:rPr lang="tr-TR" sz="2400" dirty="0" err="1">
                <a:effectLst>
                  <a:outerShdw blurRad="38100" dist="38100" dir="2700000" algn="tl">
                    <a:srgbClr val="000000">
                      <a:alpha val="43137"/>
                    </a:srgbClr>
                  </a:outerShdw>
                </a:effectLst>
              </a:rPr>
              <a:t>enfekte</a:t>
            </a:r>
            <a:r>
              <a:rPr lang="tr-TR" sz="2400" dirty="0">
                <a:effectLst>
                  <a:outerShdw blurRad="38100" dist="38100" dir="2700000" algn="tl">
                    <a:srgbClr val="000000">
                      <a:alpha val="43137"/>
                    </a:srgbClr>
                  </a:outerShdw>
                </a:effectLst>
              </a:rPr>
              <a:t> patojen ve patolojik atıklara </a:t>
            </a:r>
            <a:r>
              <a:rPr lang="tr-TR" sz="2400" b="1" dirty="0">
                <a:solidFill>
                  <a:srgbClr val="FF0000"/>
                </a:solidFill>
                <a:effectLst>
                  <a:outerShdw blurRad="38100" dist="38100" dir="2700000" algn="tl">
                    <a:srgbClr val="000000">
                      <a:alpha val="43137"/>
                    </a:srgbClr>
                  </a:outerShdw>
                </a:effectLst>
              </a:rPr>
              <a:t>hastane atıkları </a:t>
            </a:r>
            <a:r>
              <a:rPr lang="tr-TR" sz="2400" dirty="0">
                <a:effectLst>
                  <a:outerShdw blurRad="38100" dist="38100" dir="2700000" algn="tl">
                    <a:srgbClr val="000000">
                      <a:alpha val="43137"/>
                    </a:srgbClr>
                  </a:outerShdw>
                </a:effectLst>
              </a:rPr>
              <a:t>denmektedir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Hastane atıklarına kullanılan serum kordonları, ilaç ve kimyasal madde şişeleri, kan tüpleri, insan vücudundan alınan parçalar, metal ameliyat araç ve gereci, kullanılan enjektörleri örnek verebiliriz.</a:t>
            </a:r>
          </a:p>
        </p:txBody>
      </p:sp>
    </p:spTree>
    <p:extLst>
      <p:ext uri="{BB962C8B-B14F-4D97-AF65-F5344CB8AC3E}">
        <p14:creationId xmlns:p14="http://schemas.microsoft.com/office/powerpoint/2010/main" val="11554969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Radyoaktif </a:t>
            </a:r>
            <a:r>
              <a:rPr lang="tr-TR" sz="2400" b="1" dirty="0" smtClean="0">
                <a:solidFill>
                  <a:srgbClr val="FF0000"/>
                </a:solidFill>
                <a:effectLst>
                  <a:outerShdw blurRad="38100" dist="38100" dir="2700000" algn="tl">
                    <a:srgbClr val="000000">
                      <a:alpha val="43137"/>
                    </a:srgbClr>
                  </a:outerShdw>
                </a:effectLst>
              </a:rPr>
              <a:t>Atık</a:t>
            </a:r>
          </a:p>
          <a:p>
            <a:pPr marL="0" indent="0" algn="just">
              <a:buNone/>
            </a:pPr>
            <a:r>
              <a:rPr lang="tr-TR" sz="2400" dirty="0">
                <a:effectLst>
                  <a:outerShdw blurRad="38100" dist="38100" dir="2700000" algn="tl">
                    <a:srgbClr val="000000">
                      <a:alpha val="43137"/>
                    </a:srgbClr>
                  </a:outerShdw>
                </a:effectLst>
              </a:rPr>
              <a:t>İlgili mevzuat uyarınca yetkili kılınan kuruluşlar tarafından belirlenen serbest bırakma seviyelerinin üzerinde aktivite ve konsantrasyonda radyoizotopları bulunduran veya bu radyoizotoplarla bulaşmış ve tekrar kullanılması düşünülmeyen madde ve malzemelere </a:t>
            </a:r>
            <a:r>
              <a:rPr lang="tr-TR" sz="2400" b="1" dirty="0">
                <a:solidFill>
                  <a:srgbClr val="FF0000"/>
                </a:solidFill>
                <a:effectLst>
                  <a:outerShdw blurRad="38100" dist="38100" dir="2700000" algn="tl">
                    <a:srgbClr val="000000">
                      <a:alpha val="43137"/>
                    </a:srgbClr>
                  </a:outerShdw>
                </a:effectLst>
              </a:rPr>
              <a:t>radyoaktif atık </a:t>
            </a:r>
            <a:r>
              <a:rPr lang="tr-TR" sz="2400" dirty="0">
                <a:effectLst>
                  <a:outerShdw blurRad="38100" dist="38100" dir="2700000" algn="tl">
                    <a:srgbClr val="000000">
                      <a:alpha val="43137"/>
                    </a:srgbClr>
                  </a:outerShdw>
                </a:effectLst>
              </a:rPr>
              <a:t>denir</a:t>
            </a:r>
            <a:r>
              <a:rPr lang="tr-TR" sz="2400" dirty="0" smtClean="0">
                <a:effectLst>
                  <a:outerShdw blurRad="38100" dist="38100" dir="2700000" algn="tl">
                    <a:srgbClr val="000000">
                      <a:alpha val="43137"/>
                    </a:srgbClr>
                  </a:outerShdw>
                </a:effectLst>
              </a:rPr>
              <a:t>.</a:t>
            </a:r>
          </a:p>
          <a:p>
            <a:pPr marL="0" indent="0" algn="just">
              <a:buNone/>
            </a:pPr>
            <a:r>
              <a:rPr lang="tr-TR" sz="2400" b="1" dirty="0" smtClean="0">
                <a:solidFill>
                  <a:srgbClr val="FF0000"/>
                </a:solidFill>
                <a:effectLst>
                  <a:outerShdw blurRad="38100" dist="38100" dir="2700000" algn="tl">
                    <a:srgbClr val="000000">
                      <a:alpha val="43137"/>
                    </a:srgbClr>
                  </a:outerShdw>
                </a:effectLst>
              </a:rPr>
              <a:t>Piller</a:t>
            </a:r>
          </a:p>
          <a:p>
            <a:pPr marL="0" indent="0" algn="just">
              <a:buNone/>
            </a:pPr>
            <a:r>
              <a:rPr lang="tr-TR" sz="2400" dirty="0">
                <a:solidFill>
                  <a:schemeClr val="tx1"/>
                </a:solidFill>
                <a:effectLst>
                  <a:outerShdw blurRad="38100" dist="38100" dir="2700000" algn="tl">
                    <a:srgbClr val="000000">
                      <a:alpha val="43137"/>
                    </a:srgbClr>
                  </a:outerShdw>
                </a:effectLst>
              </a:rPr>
              <a:t>Doğru akımda düşük bir güç veren, içerisinde kadmiyum, cıva, kurşun, çinko gibi zehirli maddeleri bulunduran, sağladıkları enerji şebeke enerjisinden pahalı olan, özerk üreteç olma özelliğine sahip, kolayca taşınabilir enerji kaynağına </a:t>
            </a:r>
            <a:r>
              <a:rPr lang="tr-TR" sz="2400" b="1" dirty="0">
                <a:solidFill>
                  <a:srgbClr val="FF0000"/>
                </a:solidFill>
                <a:effectLst>
                  <a:outerShdw blurRad="38100" dist="38100" dir="2700000" algn="tl">
                    <a:srgbClr val="000000">
                      <a:alpha val="43137"/>
                    </a:srgbClr>
                  </a:outerShdw>
                </a:effectLst>
              </a:rPr>
              <a:t>pil </a:t>
            </a:r>
            <a:r>
              <a:rPr lang="tr-TR" sz="2400" dirty="0">
                <a:solidFill>
                  <a:schemeClr val="tx1"/>
                </a:solidFill>
                <a:effectLst>
                  <a:outerShdw blurRad="38100" dist="38100" dir="2700000" algn="tl">
                    <a:srgbClr val="000000">
                      <a:alpha val="43137"/>
                    </a:srgbClr>
                  </a:outerShdw>
                </a:effectLst>
              </a:rPr>
              <a:t>denir</a:t>
            </a:r>
            <a:r>
              <a:rPr lang="tr-TR" sz="2400" dirty="0" smtClean="0">
                <a:solidFill>
                  <a:schemeClr val="tx1"/>
                </a:solidFill>
                <a:effectLst>
                  <a:outerShdw blurRad="38100" dist="38100" dir="2700000" algn="tl">
                    <a:srgbClr val="000000">
                      <a:alpha val="43137"/>
                    </a:srgbClr>
                  </a:outerShdw>
                </a:effectLst>
              </a:rPr>
              <a:t>.</a:t>
            </a:r>
          </a:p>
          <a:p>
            <a:pPr marL="0" indent="0" algn="just">
              <a:buNone/>
            </a:pPr>
            <a:r>
              <a:rPr lang="tr-TR" sz="2400" b="1" dirty="0" smtClean="0">
                <a:solidFill>
                  <a:srgbClr val="FF0000"/>
                </a:solidFill>
                <a:effectLst>
                  <a:outerShdw blurRad="38100" dist="38100" dir="2700000" algn="tl">
                    <a:srgbClr val="000000">
                      <a:alpha val="43137"/>
                    </a:srgbClr>
                  </a:outerShdw>
                </a:effectLst>
              </a:rPr>
              <a:t>Arıtma</a:t>
            </a:r>
          </a:p>
          <a:p>
            <a:pPr marL="0" indent="0" algn="just">
              <a:buNone/>
            </a:pPr>
            <a:r>
              <a:rPr lang="tr-TR" sz="2400" dirty="0">
                <a:solidFill>
                  <a:schemeClr val="tx1"/>
                </a:solidFill>
                <a:effectLst>
                  <a:outerShdw blurRad="38100" dist="38100" dir="2700000" algn="tl">
                    <a:srgbClr val="000000">
                      <a:alpha val="43137"/>
                    </a:srgbClr>
                  </a:outerShdw>
                </a:effectLst>
              </a:rPr>
              <a:t>Atık su veya gazların kirleticilerden temizlenmesi işlemlerine </a:t>
            </a:r>
            <a:r>
              <a:rPr lang="tr-TR" sz="2400" b="1" dirty="0">
                <a:solidFill>
                  <a:srgbClr val="FF0000"/>
                </a:solidFill>
                <a:effectLst>
                  <a:outerShdw blurRad="38100" dist="38100" dir="2700000" algn="tl">
                    <a:srgbClr val="000000">
                      <a:alpha val="43137"/>
                    </a:srgbClr>
                  </a:outerShdw>
                </a:effectLst>
              </a:rPr>
              <a:t>arıtma</a:t>
            </a:r>
            <a:r>
              <a:rPr lang="tr-TR" sz="2400" dirty="0">
                <a:solidFill>
                  <a:schemeClr val="tx1"/>
                </a:solidFill>
                <a:effectLst>
                  <a:outerShdw blurRad="38100" dist="38100" dir="2700000" algn="tl">
                    <a:srgbClr val="000000">
                      <a:alpha val="43137"/>
                    </a:srgbClr>
                  </a:outerShdw>
                </a:effectLst>
              </a:rPr>
              <a:t> denir</a:t>
            </a:r>
            <a:r>
              <a:rPr lang="tr-TR" sz="2400" dirty="0" smtClean="0">
                <a:solidFill>
                  <a:schemeClr val="tx1"/>
                </a:solidFill>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Geri kazanım (Geri Dönüşüm</a:t>
            </a:r>
            <a:r>
              <a:rPr lang="tr-TR" sz="2400" b="1" dirty="0" smtClean="0">
                <a:solidFill>
                  <a:srgbClr val="FF0000"/>
                </a:solidFill>
                <a:effectLst>
                  <a:outerShdw blurRad="38100" dist="38100" dir="2700000" algn="tl">
                    <a:srgbClr val="000000">
                      <a:alpha val="43137"/>
                    </a:srgbClr>
                  </a:outerShdw>
                </a:effectLst>
              </a:rPr>
              <a:t>)</a:t>
            </a:r>
          </a:p>
          <a:p>
            <a:pPr marL="0" indent="0" algn="just">
              <a:buNone/>
            </a:pPr>
            <a:r>
              <a:rPr lang="tr-TR" sz="2400" dirty="0">
                <a:solidFill>
                  <a:schemeClr val="tx1"/>
                </a:solidFill>
                <a:effectLst>
                  <a:outerShdw blurRad="38100" dist="38100" dir="2700000" algn="tl">
                    <a:srgbClr val="000000">
                      <a:alpha val="43137"/>
                    </a:srgbClr>
                  </a:outerShdw>
                </a:effectLst>
              </a:rPr>
              <a:t>Demir, çelik, bakır, kurşun, kâğıt, plastik, kauçuk, cam gibi atık maddelerin, hammadde gibi kullanılarak, çeşitli işlemler sonucunda şişe, kutu, plastik, kâğıt, gübre gibi yeni bir maddeye dönüştürülerek kullanılır hale getirilmesine </a:t>
            </a:r>
            <a:r>
              <a:rPr lang="tr-TR" sz="2400" b="1" dirty="0">
                <a:solidFill>
                  <a:srgbClr val="FF0000"/>
                </a:solidFill>
                <a:effectLst>
                  <a:outerShdw blurRad="38100" dist="38100" dir="2700000" algn="tl">
                    <a:srgbClr val="000000">
                      <a:alpha val="43137"/>
                    </a:srgbClr>
                  </a:outerShdw>
                </a:effectLst>
              </a:rPr>
              <a:t>geri kazanım </a:t>
            </a:r>
            <a:r>
              <a:rPr lang="tr-TR" sz="2400" dirty="0">
                <a:solidFill>
                  <a:schemeClr val="tx1"/>
                </a:solidFill>
                <a:effectLst>
                  <a:outerShdw blurRad="38100" dist="38100" dir="2700000" algn="tl">
                    <a:srgbClr val="000000">
                      <a:alpha val="43137"/>
                    </a:srgbClr>
                  </a:outerShdw>
                </a:effectLst>
              </a:rPr>
              <a:t>denir.</a:t>
            </a:r>
          </a:p>
        </p:txBody>
      </p:sp>
    </p:spTree>
    <p:extLst>
      <p:ext uri="{BB962C8B-B14F-4D97-AF65-F5344CB8AC3E}">
        <p14:creationId xmlns:p14="http://schemas.microsoft.com/office/powerpoint/2010/main" val="3822623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Çevre Hakkı</a:t>
            </a:r>
          </a:p>
          <a:p>
            <a:pPr marL="0" indent="0" algn="just">
              <a:buNone/>
            </a:pPr>
            <a:r>
              <a:rPr lang="tr-TR" sz="2400" dirty="0">
                <a:effectLst>
                  <a:outerShdw blurRad="38100" dist="38100" dir="2700000" algn="tl">
                    <a:srgbClr val="000000">
                      <a:alpha val="43137"/>
                    </a:srgbClr>
                  </a:outerShdw>
                </a:effectLst>
              </a:rPr>
              <a:t>Bugün çevre politikaları alanında önemli ve belirleyici bir değer olarak karşımıza çıkmaktadır. Bu noktada çevre hakkı, konusu ve tarafları ile birlikte önem kazanmaktadır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Çevre hakkı çevrenin korunması ve </a:t>
            </a:r>
            <a:r>
              <a:rPr lang="tr-TR" sz="2400" b="1" dirty="0" smtClean="0">
                <a:solidFill>
                  <a:srgbClr val="FF0000"/>
                </a:solidFill>
                <a:effectLst>
                  <a:outerShdw blurRad="38100" dist="38100" dir="2700000" algn="tl">
                    <a:srgbClr val="000000">
                      <a:alpha val="43137"/>
                    </a:srgbClr>
                  </a:outerShdw>
                </a:effectLst>
              </a:rPr>
              <a:t>geliştirilmesidir.</a:t>
            </a:r>
          </a:p>
          <a:p>
            <a:pPr marL="0" indent="0" algn="just">
              <a:buNone/>
            </a:pPr>
            <a:r>
              <a:rPr lang="tr-TR" sz="2400" dirty="0">
                <a:solidFill>
                  <a:schemeClr val="tx1"/>
                </a:solidFill>
                <a:effectLst>
                  <a:outerShdw blurRad="38100" dist="38100" dir="2700000" algn="tl">
                    <a:srgbClr val="000000">
                      <a:alpha val="43137"/>
                    </a:srgbClr>
                  </a:outerShdw>
                </a:effectLst>
              </a:rPr>
              <a:t>Bu açıdan, çevre hukuku ve hakkının konusu, çevre kavramının tanımı ile açıklığa kavuşturulmuştur</a:t>
            </a:r>
            <a:r>
              <a:rPr lang="tr-TR" sz="2400" dirty="0" smtClean="0">
                <a:solidFill>
                  <a:schemeClr val="tx1"/>
                </a:solidFill>
                <a:effectLst>
                  <a:outerShdw blurRad="38100" dist="38100" dir="2700000" algn="tl">
                    <a:srgbClr val="000000">
                      <a:alpha val="43137"/>
                    </a:srgbClr>
                  </a:outerShdw>
                </a:effectLst>
              </a:rPr>
              <a:t>.</a:t>
            </a:r>
          </a:p>
          <a:p>
            <a:pPr marL="0" indent="0" algn="just">
              <a:buNone/>
            </a:pPr>
            <a:endParaRPr lang="tr-TR" sz="2400" dirty="0">
              <a:solidFill>
                <a:schemeClr val="tx1"/>
              </a:solidFill>
              <a:effectLst>
                <a:outerShdw blurRad="38100" dist="38100" dir="2700000" algn="tl">
                  <a:srgbClr val="000000">
                    <a:alpha val="43137"/>
                  </a:srgbClr>
                </a:outerShdw>
              </a:effectLst>
            </a:endParaRPr>
          </a:p>
          <a:p>
            <a:pPr marL="0" indent="0" algn="ctr">
              <a:buNone/>
            </a:pPr>
            <a:r>
              <a:rPr lang="tr-TR" sz="2800" b="1" dirty="0">
                <a:solidFill>
                  <a:srgbClr val="00B0F0"/>
                </a:solidFill>
                <a:effectLst>
                  <a:outerShdw blurRad="38100" dist="38100" dir="2700000" algn="tl">
                    <a:srgbClr val="000000">
                      <a:alpha val="43137"/>
                    </a:srgbClr>
                  </a:outerShdw>
                </a:effectLst>
              </a:rPr>
              <a:t>Çevre Sorunlarının </a:t>
            </a:r>
            <a:r>
              <a:rPr lang="tr-TR" sz="2800" b="1" dirty="0" smtClean="0">
                <a:solidFill>
                  <a:srgbClr val="00B0F0"/>
                </a:solidFill>
                <a:effectLst>
                  <a:outerShdw blurRad="38100" dist="38100" dir="2700000" algn="tl">
                    <a:srgbClr val="000000">
                      <a:alpha val="43137"/>
                    </a:srgbClr>
                  </a:outerShdw>
                </a:effectLst>
              </a:rPr>
              <a:t>Çözümünde Kullanılan Yaklaşımlar</a:t>
            </a:r>
          </a:p>
          <a:p>
            <a:pPr marL="0" indent="0" algn="just">
              <a:buNone/>
            </a:pPr>
            <a:r>
              <a:rPr lang="tr-TR" sz="2400" dirty="0">
                <a:solidFill>
                  <a:schemeClr val="tx1"/>
                </a:solidFill>
                <a:effectLst>
                  <a:outerShdw blurRad="38100" dist="38100" dir="2700000" algn="tl">
                    <a:srgbClr val="000000">
                      <a:alpha val="43137"/>
                    </a:srgbClr>
                  </a:outerShdw>
                </a:effectLst>
              </a:rPr>
              <a:t>Çevre sorunlarının çözümünden önce sorunların çözümünde kullanılan yolların yaklaşımlarının görülmesi gerekir. Bu yaklaşımları saptayabilmek için değer yargılarının işin içerisine katılması gerekir. İnsanın doğaya müdahalesinde herhangi bir sınır konulmaması öncelikle sorgulanmalı ve getirilecek çözümde şöyle bir değer yargısı oluşmalıdır</a:t>
            </a:r>
            <a:r>
              <a:rPr lang="tr-TR" sz="2400" dirty="0" smtClean="0">
                <a:solidFill>
                  <a:schemeClr val="tx1"/>
                </a:solidFill>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Siyasal iktidarlar, doğaya müdahalenin sınırlarını belirlemiş ve önlem almış mıdır? İnsan-doğa ilişkisinin önemi kavranmış mıdır?</a:t>
            </a:r>
          </a:p>
        </p:txBody>
      </p:sp>
    </p:spTree>
    <p:extLst>
      <p:ext uri="{BB962C8B-B14F-4D97-AF65-F5344CB8AC3E}">
        <p14:creationId xmlns:p14="http://schemas.microsoft.com/office/powerpoint/2010/main" val="3732892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975" y="119129"/>
            <a:ext cx="11445025" cy="666482"/>
          </a:xfrm>
        </p:spPr>
        <p:txBody>
          <a:bodyPr>
            <a:noAutofit/>
          </a:bodyPr>
          <a:lstStyle/>
          <a:p>
            <a:pPr algn="ctr"/>
            <a:r>
              <a:rPr lang="tr-TR" b="1" dirty="0"/>
              <a:t>Egosantrik Yaklaşım</a:t>
            </a:r>
          </a:p>
        </p:txBody>
      </p:sp>
      <p:sp>
        <p:nvSpPr>
          <p:cNvPr id="3" name="İçerik Yer Tutucusu 2"/>
          <p:cNvSpPr>
            <a:spLocks noGrp="1"/>
          </p:cNvSpPr>
          <p:nvPr>
            <p:ph idx="1"/>
          </p:nvPr>
        </p:nvSpPr>
        <p:spPr>
          <a:xfrm>
            <a:off x="746975" y="914400"/>
            <a:ext cx="11445025" cy="5821251"/>
          </a:xfrm>
        </p:spPr>
        <p:txBody>
          <a:bodyPr>
            <a:normAutofit/>
          </a:bodyPr>
          <a:lstStyle/>
          <a:p>
            <a:pPr marL="0" indent="0" algn="just">
              <a:buNone/>
            </a:pPr>
            <a:r>
              <a:rPr lang="tr-TR" sz="2400" dirty="0">
                <a:effectLst>
                  <a:outerShdw blurRad="38100" dist="38100" dir="2700000" algn="tl">
                    <a:srgbClr val="000000">
                      <a:alpha val="43137"/>
                    </a:srgbClr>
                  </a:outerShdw>
                </a:effectLst>
              </a:rPr>
              <a:t>1970’e kadar insan, doğanın kendisi için var olduğunu, doğanın sınırsız olduğunu düşünerek kendisini ön plana çıkarmıştır. Doğaya istediği gibi müdahale ederek fayda sağlayabileceğini düşünmüştür. “Ben” kavramı ortaya çıkmıştır. 1970 sonrasında egosantrik anlayış teorik çerçevede yıkılacak; insanların diğer canlılardan üstün olmadığı benimsenecektir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Egosantrik yaklaşımın ortaya çıkışında Hıristiyanlık ve Yahudiliğin (Musevilik) de büyük önemi vardır. Bütün dinler gibi Hıristiyanlığın da evrene bakış açısının olumlu birtakım davranış kurallarına dayalı olduğu genellikle benimsenen bir görüştür. Buna karşılık </a:t>
            </a:r>
            <a:r>
              <a:rPr lang="tr-TR" sz="2400" dirty="0" err="1">
                <a:effectLst>
                  <a:outerShdw blurRad="38100" dist="38100" dir="2700000" algn="tl">
                    <a:srgbClr val="000000">
                      <a:alpha val="43137"/>
                    </a:srgbClr>
                  </a:outerShdw>
                </a:effectLst>
              </a:rPr>
              <a:t>Lynn</a:t>
            </a:r>
            <a:r>
              <a:rPr lang="tr-TR" sz="2400" dirty="0">
                <a:effectLst>
                  <a:outerShdw blurRad="38100" dist="38100" dir="2700000" algn="tl">
                    <a:srgbClr val="000000">
                      <a:alpha val="43137"/>
                    </a:srgbClr>
                  </a:outerShdw>
                </a:effectLst>
              </a:rPr>
              <a:t> White gibi kimi düşünürler, Musevilik ve Hıristiyanlık etiğinin insanı doğasına yabancılaştırdığını, doğal değerleri ve süreçleri “</a:t>
            </a:r>
            <a:r>
              <a:rPr lang="tr-TR" sz="2400" dirty="0" err="1">
                <a:effectLst>
                  <a:outerShdw blurRad="38100" dist="38100" dir="2700000" algn="tl">
                    <a:srgbClr val="000000">
                      <a:alpha val="43137"/>
                    </a:srgbClr>
                  </a:outerShdw>
                </a:effectLst>
              </a:rPr>
              <a:t>metalaştırdığı”nı</a:t>
            </a:r>
            <a:r>
              <a:rPr lang="tr-TR" sz="2400" dirty="0">
                <a:effectLst>
                  <a:outerShdw blurRad="38100" dist="38100" dir="2700000" algn="tl">
                    <a:srgbClr val="000000">
                      <a:alpha val="43137"/>
                    </a:srgbClr>
                  </a:outerShdw>
                </a:effectLst>
              </a:rPr>
              <a:t>, buna, bu dinlerin doğa karşısında insanı ön plana çıkarmalarının ve her ne pahasına olursa olsun gelişme ereğine öncelik vermelerinin yol açtığını öne sürmüşlerdir. White, bunları belirtmekle kalmamış, aynı zamanda, “Hıristiyanlığın, yeryüzündeki dinler arasında en çok </a:t>
            </a:r>
            <a:r>
              <a:rPr lang="tr-TR" sz="2400" dirty="0" err="1">
                <a:effectLst>
                  <a:outerShdw blurRad="38100" dist="38100" dir="2700000" algn="tl">
                    <a:srgbClr val="000000">
                      <a:alpha val="43137"/>
                    </a:srgbClr>
                  </a:outerShdw>
                </a:effectLst>
              </a:rPr>
              <a:t>insanözekli</a:t>
            </a:r>
            <a:r>
              <a:rPr lang="tr-TR" sz="2400" dirty="0">
                <a:effectLst>
                  <a:outerShdw blurRad="38100" dist="38100" dir="2700000" algn="tl">
                    <a:srgbClr val="000000">
                      <a:alpha val="43137"/>
                    </a:srgbClr>
                  </a:outerShdw>
                </a:effectLst>
              </a:rPr>
              <a:t> olduğunu ve doğayı sömürmenin Tanrı buyruğu olduğunu” da öne sürmüştür. Yorumculara göre bunun dayanağı İncil’de yer alan; “yeryüzüne hâkim olmak” emrine dayanmaktadır. </a:t>
            </a:r>
          </a:p>
        </p:txBody>
      </p:sp>
    </p:spTree>
    <p:extLst>
      <p:ext uri="{BB962C8B-B14F-4D97-AF65-F5344CB8AC3E}">
        <p14:creationId xmlns:p14="http://schemas.microsoft.com/office/powerpoint/2010/main" val="1555682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128790"/>
            <a:ext cx="11496541" cy="734096"/>
          </a:xfrm>
        </p:spPr>
        <p:txBody>
          <a:bodyPr>
            <a:normAutofit/>
          </a:bodyPr>
          <a:lstStyle/>
          <a:p>
            <a:pPr algn="ctr"/>
            <a:r>
              <a:rPr lang="tr-TR" b="1" dirty="0" err="1"/>
              <a:t>Antroposantrik</a:t>
            </a:r>
            <a:r>
              <a:rPr lang="tr-TR" b="1" dirty="0"/>
              <a:t> Yaklaşım</a:t>
            </a:r>
          </a:p>
        </p:txBody>
      </p:sp>
      <p:sp>
        <p:nvSpPr>
          <p:cNvPr id="3" name="İçerik Yer Tutucusu 2"/>
          <p:cNvSpPr>
            <a:spLocks noGrp="1"/>
          </p:cNvSpPr>
          <p:nvPr>
            <p:ph idx="1"/>
          </p:nvPr>
        </p:nvSpPr>
        <p:spPr>
          <a:xfrm>
            <a:off x="727656" y="1004552"/>
            <a:ext cx="11464344" cy="5853448"/>
          </a:xfrm>
        </p:spPr>
        <p:txBody>
          <a:bodyPr>
            <a:normAutofit/>
          </a:bodyPr>
          <a:lstStyle/>
          <a:p>
            <a:pPr marL="0" indent="0" algn="just">
              <a:buNone/>
            </a:pPr>
            <a:r>
              <a:rPr lang="tr-TR" sz="2400" dirty="0">
                <a:effectLst>
                  <a:outerShdw blurRad="38100" dist="38100" dir="2700000" algn="tl">
                    <a:srgbClr val="000000">
                      <a:alpha val="43137"/>
                    </a:srgbClr>
                  </a:outerShdw>
                </a:effectLst>
              </a:rPr>
              <a:t>İnsan merkezde olmak üzere, insanın doğa üzerindeki faaliyetlerine müdahale edilecektir. İnsanın gelecekte hayatını sürdürebilmesi için doğaya sınırlı bir biçimde müdahale etmesi gerektiği anlayışı benimsenmiştir.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1375" y="2853224"/>
            <a:ext cx="9221273" cy="4004776"/>
          </a:xfrm>
          <a:prstGeom prst="rect">
            <a:avLst/>
          </a:prstGeom>
        </p:spPr>
      </p:pic>
    </p:spTree>
    <p:extLst>
      <p:ext uri="{BB962C8B-B14F-4D97-AF65-F5344CB8AC3E}">
        <p14:creationId xmlns:p14="http://schemas.microsoft.com/office/powerpoint/2010/main" val="31447981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222160"/>
            <a:ext cx="11483662" cy="627845"/>
          </a:xfrm>
        </p:spPr>
        <p:txBody>
          <a:bodyPr>
            <a:noAutofit/>
          </a:bodyPr>
          <a:lstStyle/>
          <a:p>
            <a:pPr algn="ctr"/>
            <a:r>
              <a:rPr lang="tr-TR" b="1" dirty="0" err="1" smtClean="0"/>
              <a:t>Ekosantrik</a:t>
            </a:r>
            <a:r>
              <a:rPr lang="tr-TR" b="1" dirty="0" smtClean="0"/>
              <a:t> </a:t>
            </a:r>
            <a:r>
              <a:rPr lang="tr-TR" b="1" dirty="0"/>
              <a:t>(Ekolojik) Yaklaşım</a:t>
            </a:r>
          </a:p>
        </p:txBody>
      </p:sp>
      <p:sp>
        <p:nvSpPr>
          <p:cNvPr id="3" name="İçerik Yer Tutucusu 2"/>
          <p:cNvSpPr>
            <a:spLocks noGrp="1"/>
          </p:cNvSpPr>
          <p:nvPr>
            <p:ph idx="1"/>
          </p:nvPr>
        </p:nvSpPr>
        <p:spPr>
          <a:xfrm>
            <a:off x="708338" y="1017431"/>
            <a:ext cx="11483662" cy="5840569"/>
          </a:xfrm>
        </p:spPr>
        <p:txBody>
          <a:bodyPr>
            <a:normAutofit/>
          </a:bodyPr>
          <a:lstStyle/>
          <a:p>
            <a:pPr marL="0" indent="0" algn="just">
              <a:buNone/>
            </a:pPr>
            <a:r>
              <a:rPr lang="tr-TR" sz="2400" dirty="0">
                <a:effectLst>
                  <a:outerShdw blurRad="38100" dist="38100" dir="2700000" algn="tl">
                    <a:srgbClr val="000000">
                      <a:alpha val="43137"/>
                    </a:srgbClr>
                  </a:outerShdw>
                </a:effectLst>
              </a:rPr>
              <a:t>Bu yaklaşım diğer canlıları insanın önüne koymaktadır. Doğadaki dengenin eşitlik ilkesi çerçevesinde olduğu, çizdiğimiz tablonun tüm canlıların yararına olduğu kabul edilmiştir. “Doğaya, biyosfere saygı” ilkesi </a:t>
            </a:r>
            <a:r>
              <a:rPr lang="tr-TR" sz="2400" dirty="0" smtClean="0">
                <a:effectLst>
                  <a:outerShdw blurRad="38100" dist="38100" dir="2700000" algn="tl">
                    <a:srgbClr val="000000">
                      <a:alpha val="43137"/>
                    </a:srgbClr>
                  </a:outerShdw>
                </a:effectLst>
              </a:rPr>
              <a:t>geliştirilmiştir.</a:t>
            </a:r>
          </a:p>
          <a:p>
            <a:pPr marL="0" indent="0" algn="just">
              <a:buNone/>
            </a:pPr>
            <a:r>
              <a:rPr lang="tr-TR" sz="2400" dirty="0">
                <a:effectLst>
                  <a:outerShdw blurRad="38100" dist="38100" dir="2700000" algn="tl">
                    <a:srgbClr val="000000">
                      <a:alpha val="43137"/>
                    </a:srgbClr>
                  </a:outerShdw>
                </a:effectLst>
              </a:rPr>
              <a:t>Müslümanlık, Uzakdoğu, Çin ve Hint inancında (Budizm, </a:t>
            </a:r>
            <a:r>
              <a:rPr lang="tr-TR" sz="2400" dirty="0" err="1">
                <a:effectLst>
                  <a:outerShdw blurRad="38100" dist="38100" dir="2700000" algn="tl">
                    <a:srgbClr val="000000">
                      <a:alpha val="43137"/>
                    </a:srgbClr>
                  </a:outerShdw>
                </a:effectLst>
              </a:rPr>
              <a:t>Konfüçyizm</a:t>
            </a:r>
            <a:r>
              <a:rPr lang="tr-TR" sz="2400" dirty="0">
                <a:effectLst>
                  <a:outerShdw blurRad="38100" dist="38100" dir="2700000" algn="tl">
                    <a:srgbClr val="000000">
                      <a:alpha val="43137"/>
                    </a:srgbClr>
                  </a:outerShdw>
                </a:effectLst>
              </a:rPr>
              <a:t>, Hinduizm, Taoizm) ve Amerikan Yerlilerinin inanç biçiminde etik bir değer olarak çevreye saygıyı ön planda tutan bir tabiat anlayışı vardır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Uzakdoğu’da, Çin geleneğinde özellikle Taoizm ve Yeni </a:t>
            </a:r>
            <a:r>
              <a:rPr lang="tr-TR" sz="2400" dirty="0" err="1">
                <a:effectLst>
                  <a:outerShdw blurRad="38100" dist="38100" dir="2700000" algn="tl">
                    <a:srgbClr val="000000">
                      <a:alpha val="43137"/>
                    </a:srgbClr>
                  </a:outerShdw>
                </a:effectLst>
              </a:rPr>
              <a:t>Konfüçyizmde</a:t>
            </a:r>
            <a:r>
              <a:rPr lang="tr-TR" sz="2400" dirty="0">
                <a:effectLst>
                  <a:outerShdw blurRad="38100" dist="38100" dir="2700000" algn="tl">
                    <a:srgbClr val="000000">
                      <a:alpha val="43137"/>
                    </a:srgbClr>
                  </a:outerShdw>
                </a:effectLst>
              </a:rPr>
              <a:t> tabiata karşı bir bağlılık sezilir. Hindu geleneğinde de benzeri bir tabiat anlayışının varlığından bahsetmek mümkündür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Uzakdoğu dinlerinde insan doğayla bir tutularak onun içinde erimiştir. Zaman zaman da tabiattaki birtakım objelere ve nesnelere kutsallık yüklenerek insanların tabiat olaylarına ve nesnelerine tapınması emredilmiştir</a:t>
            </a:r>
            <a:r>
              <a:rPr lang="tr-TR" sz="2400" dirty="0" smtClean="0">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2634391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Müslümanlığın kutsal kitabı olan Kuran’da, evrenle ilgili ayetlerin başlıca şu dört amaca yönelmiş olduğu görülür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 </a:t>
            </a:r>
            <a:r>
              <a:rPr lang="tr-TR" sz="2400" dirty="0">
                <a:effectLst>
                  <a:outerShdw blurRad="38100" dist="38100" dir="2700000" algn="tl">
                    <a:srgbClr val="000000">
                      <a:alpha val="43137"/>
                    </a:srgbClr>
                  </a:outerShdw>
                </a:effectLst>
              </a:rPr>
              <a:t>Doğal varlıklara, olaylara, insanlara, Tanrının varlık ve birliğine, ölümden sonra dirilişin olabileceğine ilişkin kimi metafizik konuları açıklayabilmek.</a:t>
            </a:r>
          </a:p>
          <a:p>
            <a:pPr marL="0" indent="0" algn="just">
              <a:buNone/>
            </a:pPr>
            <a:r>
              <a:rPr lang="tr-TR" sz="2400" dirty="0">
                <a:effectLst>
                  <a:outerShdw blurRad="38100" dist="38100" dir="2700000" algn="tl">
                    <a:srgbClr val="000000">
                      <a:alpha val="43137"/>
                    </a:srgbClr>
                  </a:outerShdw>
                </a:effectLst>
              </a:rPr>
              <a:t>• Evrenin yapısı ve türlü doğal olayların meydana gelişine ilişkin olarak doğrudan doğruya bilgiler vermek.</a:t>
            </a:r>
          </a:p>
          <a:p>
            <a:pPr marL="0" indent="0" algn="just">
              <a:buNone/>
            </a:pPr>
            <a:r>
              <a:rPr lang="tr-TR" sz="2400" dirty="0">
                <a:effectLst>
                  <a:outerShdw blurRad="38100" dist="38100" dir="2700000" algn="tl">
                    <a:srgbClr val="000000">
                      <a:alpha val="43137"/>
                    </a:srgbClr>
                  </a:outerShdw>
                </a:effectLst>
              </a:rPr>
              <a:t>• Evrenin insanlar için yaratıldığını ve özdeksel gereksinmeleri için, evrenin insanların buyruğu altında olduğunu anlatmak.</a:t>
            </a:r>
          </a:p>
          <a:p>
            <a:pPr marL="0" indent="0" algn="just">
              <a:buNone/>
            </a:pPr>
            <a:r>
              <a:rPr lang="tr-TR" sz="2400" dirty="0">
                <a:effectLst>
                  <a:outerShdw blurRad="38100" dist="38100" dir="2700000" algn="tl">
                    <a:srgbClr val="000000">
                      <a:alpha val="43137"/>
                    </a:srgbClr>
                  </a:outerShdw>
                </a:effectLst>
              </a:rPr>
              <a:t>• Doğanın korunması gerektiğini öğretmek.</a:t>
            </a:r>
          </a:p>
        </p:txBody>
      </p:sp>
    </p:spTree>
    <p:extLst>
      <p:ext uri="{BB962C8B-B14F-4D97-AF65-F5344CB8AC3E}">
        <p14:creationId xmlns:p14="http://schemas.microsoft.com/office/powerpoint/2010/main" val="14221335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975" y="685800"/>
            <a:ext cx="10225825" cy="1485900"/>
          </a:xfrm>
        </p:spPr>
        <p:txBody>
          <a:bodyPr/>
          <a:lstStyle/>
          <a:p>
            <a:r>
              <a:rPr lang="tr-TR" b="1" dirty="0" smtClean="0"/>
              <a:t>KAYNAKÇA</a:t>
            </a:r>
            <a:endParaRPr lang="tr-TR" b="1" dirty="0"/>
          </a:p>
        </p:txBody>
      </p:sp>
      <p:sp>
        <p:nvSpPr>
          <p:cNvPr id="3" name="İçerik Yer Tutucusu 2"/>
          <p:cNvSpPr>
            <a:spLocks noGrp="1"/>
          </p:cNvSpPr>
          <p:nvPr>
            <p:ph idx="1"/>
          </p:nvPr>
        </p:nvSpPr>
        <p:spPr>
          <a:xfrm>
            <a:off x="746974" y="2171700"/>
            <a:ext cx="11445025"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a:t>
            </a:r>
            <a:r>
              <a:rPr lang="tr-TR" sz="2400" b="1" dirty="0" smtClean="0">
                <a:effectLst>
                  <a:outerShdw blurRad="38100" dist="38100" dir="2700000" algn="tl">
                    <a:srgbClr val="000000">
                      <a:alpha val="43137"/>
                    </a:srgbClr>
                  </a:outerShdw>
                </a:effectLst>
              </a:rPr>
              <a:t>,Turizm ve Çevre, </a:t>
            </a:r>
            <a:r>
              <a:rPr lang="tr-TR" sz="2400" b="1" dirty="0">
                <a:effectLst>
                  <a:outerShdw blurRad="38100" dist="38100" dir="2700000" algn="tl">
                    <a:srgbClr val="000000">
                      <a:alpha val="43137"/>
                    </a:srgbClr>
                  </a:outerShdw>
                </a:effectLst>
              </a:rPr>
              <a:t>Ankara </a:t>
            </a:r>
            <a:r>
              <a:rPr lang="tr-TR" sz="2400" b="1" dirty="0" smtClean="0">
                <a:effectLst>
                  <a:outerShdw blurRad="38100" dist="38100" dir="2700000" algn="tl">
                    <a:srgbClr val="000000">
                      <a:alpha val="43137"/>
                    </a:srgbClr>
                  </a:outerShdw>
                </a:effectLst>
              </a:rPr>
              <a:t>2011 </a:t>
            </a:r>
            <a:r>
              <a:rPr lang="tr-TR" sz="2400" b="1" dirty="0">
                <a:effectLst>
                  <a:outerShdw blurRad="38100" dist="38100" dir="2700000" algn="tl">
                    <a:srgbClr val="000000">
                      <a:alpha val="43137"/>
                    </a:srgbClr>
                  </a:outerShdw>
                </a:effectLst>
              </a:rPr>
              <a:t>, s. </a:t>
            </a:r>
            <a:r>
              <a:rPr lang="tr-TR" sz="2400" b="1" dirty="0" smtClean="0">
                <a:effectLst>
                  <a:outerShdw blurRad="38100" dist="38100" dir="2700000" algn="tl">
                    <a:srgbClr val="000000">
                      <a:alpha val="43137"/>
                    </a:srgbClr>
                  </a:outerShdw>
                </a:effectLst>
              </a:rPr>
              <a:t>1-528</a:t>
            </a:r>
            <a:endParaRPr lang="tr-TR" sz="2400" b="1" dirty="0">
              <a:effectLst>
                <a:outerShdw blurRad="38100" dist="38100" dir="2700000" algn="tl">
                  <a:srgbClr val="000000">
                    <a:alpha val="43137"/>
                  </a:srgbClr>
                </a:outerShdw>
              </a:effectLst>
            </a:endParaRPr>
          </a:p>
          <a:p>
            <a:pPr marL="0" indent="0">
              <a:buNone/>
            </a:pPr>
            <a:endParaRPr lang="tr-TR"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908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6" y="0"/>
            <a:ext cx="1145146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Teknik nitelikli genel literatüre bakıldığı zaman bir takım alt ayırımları görmek mümkün olabilmektedir. Bu ayırım Şekil 1’de görülmektedir.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536" y="965915"/>
            <a:ext cx="11451463" cy="5892085"/>
          </a:xfrm>
          <a:prstGeom prst="rect">
            <a:avLst/>
          </a:prstGeom>
        </p:spPr>
      </p:pic>
    </p:spTree>
    <p:extLst>
      <p:ext uri="{BB962C8B-B14F-4D97-AF65-F5344CB8AC3E}">
        <p14:creationId xmlns:p14="http://schemas.microsoft.com/office/powerpoint/2010/main" val="239535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8338" y="0"/>
            <a:ext cx="1148366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Şekil 1 ele alındığında kaynakların ön planda olduğu görülmektedir. Bunlardan</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Sürekli kaynaklar; hiçbir amaç ve niyetle sona erdirilemeyen kaynaklardır.</a:t>
            </a:r>
          </a:p>
          <a:p>
            <a:pPr marL="0" indent="0" algn="just">
              <a:buNone/>
            </a:pPr>
            <a:r>
              <a:rPr lang="tr-TR" sz="2400" dirty="0">
                <a:effectLst>
                  <a:outerShdw blurRad="38100" dist="38100" dir="2700000" algn="tl">
                    <a:srgbClr val="000000">
                      <a:alpha val="43137"/>
                    </a:srgbClr>
                  </a:outerShdw>
                </a:effectLst>
              </a:rPr>
              <a:t>• Yenilenebilir kaynaklar; yenileme kapasiteleri doğal afetler ya da insan faaliyetleriyle tamir edilemez şekilde tahrip edilmedikçe, kendilerini doğal olarak yenileyebilen kaynaklardır.</a:t>
            </a:r>
          </a:p>
          <a:p>
            <a:pPr marL="0" indent="0" algn="just">
              <a:buNone/>
            </a:pPr>
            <a:r>
              <a:rPr lang="tr-TR" sz="2400" dirty="0">
                <a:effectLst>
                  <a:outerShdw blurRad="38100" dist="38100" dir="2700000" algn="tl">
                    <a:srgbClr val="000000">
                      <a:alpha val="43137"/>
                    </a:srgbClr>
                  </a:outerShdw>
                </a:effectLst>
              </a:rPr>
              <a:t>• Yenilenemeyen kaynaklar ise aslında yenilenebilir oldukları halde yenilenme oranları insan faaliyetlerinin zaman ölçeği esas alındığında olağanüstü yavaş olduğu için, ancak sınırlı miktarlarda ve belirli yörelerde bulunan kaynaklardır.</a:t>
            </a:r>
          </a:p>
          <a:p>
            <a:pPr marL="0" indent="0" algn="just">
              <a:buNone/>
            </a:pPr>
            <a:r>
              <a:rPr lang="tr-TR" sz="2400" dirty="0">
                <a:effectLst>
                  <a:outerShdw blurRad="38100" dist="38100" dir="2700000" algn="tl">
                    <a:srgbClr val="000000">
                      <a:alpha val="43137"/>
                    </a:srgbClr>
                  </a:outerShdw>
                </a:effectLst>
              </a:rPr>
              <a:t>Sosyal nitelikli genel literatüre bakıldığı zaman ise Şekil 2’de görüldüğü gibi bir ayırım yapılmaktadır.</a:t>
            </a:r>
          </a:p>
        </p:txBody>
      </p:sp>
    </p:spTree>
    <p:extLst>
      <p:ext uri="{BB962C8B-B14F-4D97-AF65-F5344CB8AC3E}">
        <p14:creationId xmlns:p14="http://schemas.microsoft.com/office/powerpoint/2010/main" val="1316877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4096" y="-1"/>
            <a:ext cx="11457904" cy="2975020"/>
          </a:xfrm>
        </p:spPr>
      </p:pic>
      <p:sp>
        <p:nvSpPr>
          <p:cNvPr id="5" name="Dikdörtgen 4"/>
          <p:cNvSpPr/>
          <p:nvPr/>
        </p:nvSpPr>
        <p:spPr>
          <a:xfrm>
            <a:off x="734096" y="2975019"/>
            <a:ext cx="11457904" cy="3785652"/>
          </a:xfrm>
          <a:prstGeom prst="rect">
            <a:avLst/>
          </a:prstGeom>
        </p:spPr>
        <p:txBody>
          <a:bodyPr wrap="square">
            <a:spAutoFit/>
          </a:bodyPr>
          <a:lstStyle/>
          <a:p>
            <a:r>
              <a:rPr lang="tr-TR" sz="2400" dirty="0" smtClean="0">
                <a:effectLst>
                  <a:outerShdw blurRad="38100" dist="38100" dir="2700000" algn="tl">
                    <a:srgbClr val="000000">
                      <a:alpha val="43137"/>
                    </a:srgbClr>
                  </a:outerShdw>
                </a:effectLst>
              </a:rPr>
              <a:t>Bu açıdan düşünüldüğünde doğal çevre ile yapay çevre birbirinden bağımsız değildir. Bunlar, bir bütünlük arz eder ve iletişim halindedirler. Bu bütünlük çerçevesinde ‘peyzaj, estetik değerler’ gibi yeni kavramlar ortaya çıkmıştır.</a:t>
            </a:r>
          </a:p>
          <a:p>
            <a:r>
              <a:rPr lang="tr-TR" sz="2400" dirty="0" smtClean="0">
                <a:effectLst>
                  <a:outerShdw blurRad="38100" dist="38100" dir="2700000" algn="tl">
                    <a:srgbClr val="000000">
                      <a:alpha val="43137"/>
                    </a:srgbClr>
                  </a:outerShdw>
                </a:effectLst>
              </a:rPr>
              <a:t>Hukukçular ise, çevre kavramı konusunda genel bir tanım yapmamışlardır. Çünkü bazı şeylerin kavram dışında kalabileceği düşünülmüştür. Ayrıntılar fazlaca ele alınarak başlıklarla açıklandığı zaman da bir genellik söz konusu olacaktır. Kısacası, herhangi bir tanım yapıldığında aşağıda yer alan konularda sorunlar çıkabileceği düşünülmüştür;</a:t>
            </a:r>
          </a:p>
          <a:p>
            <a:r>
              <a:rPr lang="tr-TR" sz="2400" dirty="0" smtClean="0">
                <a:effectLst>
                  <a:outerShdw blurRad="38100" dist="38100" dir="2700000" algn="tl">
                    <a:srgbClr val="000000">
                      <a:alpha val="43137"/>
                    </a:srgbClr>
                  </a:outerShdw>
                </a:effectLst>
              </a:rPr>
              <a:t>• Tanımlamaların dar kapsamlı olması.</a:t>
            </a:r>
          </a:p>
          <a:p>
            <a:r>
              <a:rPr lang="tr-TR" sz="2400" dirty="0" smtClean="0">
                <a:effectLst>
                  <a:outerShdw blurRad="38100" dist="38100" dir="2700000" algn="tl">
                    <a:srgbClr val="000000">
                      <a:alpha val="43137"/>
                    </a:srgbClr>
                  </a:outerShdw>
                </a:effectLst>
              </a:rPr>
              <a:t>• Tanımlamaların çok fazla yapılması halinde kavramın genelleşmesi ve uygulamada problem yaşanması.</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39328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157766"/>
            <a:ext cx="11457904" cy="821028"/>
          </a:xfrm>
        </p:spPr>
        <p:txBody>
          <a:bodyPr/>
          <a:lstStyle/>
          <a:p>
            <a:pPr algn="ctr"/>
            <a:r>
              <a:rPr lang="tr-TR" b="1" dirty="0"/>
              <a:t>Çevre Biliminin Tarihsel Gelişimi</a:t>
            </a:r>
          </a:p>
        </p:txBody>
      </p:sp>
      <p:sp>
        <p:nvSpPr>
          <p:cNvPr id="3" name="İçerik Yer Tutucusu 2"/>
          <p:cNvSpPr>
            <a:spLocks noGrp="1"/>
          </p:cNvSpPr>
          <p:nvPr>
            <p:ph idx="1"/>
          </p:nvPr>
        </p:nvSpPr>
        <p:spPr>
          <a:xfrm>
            <a:off x="734096" y="1210614"/>
            <a:ext cx="11457904" cy="5647386"/>
          </a:xfrm>
        </p:spPr>
        <p:txBody>
          <a:bodyPr>
            <a:normAutofit/>
          </a:bodyPr>
          <a:lstStyle/>
          <a:p>
            <a:pPr marL="0" indent="0" algn="just">
              <a:buNone/>
            </a:pPr>
            <a:r>
              <a:rPr lang="tr-TR" sz="2400" dirty="0">
                <a:effectLst>
                  <a:outerShdw blurRad="38100" dist="38100" dir="2700000" algn="tl">
                    <a:srgbClr val="000000">
                      <a:alpha val="43137"/>
                    </a:srgbClr>
                  </a:outerShdw>
                </a:effectLst>
              </a:rPr>
              <a:t>Dünyanın oluşumu ve bugünkü haline dönüşümünde, temel maddeler diye tanımlanan elementler ve türlü kimyasal bileşiklerin, belirli bir olasılıkla belirli yörelerde toplanmış jeolojik değişimlere de bağlı olarak birikimleri veya dağılımları ortaya çıkmıştır. Bu şekilde insan ölçüsü ve zaman idraki sınırları içinde milyonlarca yıllık oluşum süreci sonunda “doğal denge” adı verilen bir denge oluşmuştur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effectLst>
                  <a:outerShdw blurRad="38100" dist="38100" dir="2700000" algn="tl">
                    <a:srgbClr val="000000">
                      <a:alpha val="43137"/>
                    </a:srgbClr>
                  </a:outerShdw>
                </a:effectLst>
              </a:rPr>
              <a:t>Çevrebilimi</a:t>
            </a:r>
            <a:r>
              <a:rPr lang="tr-TR" sz="2400" dirty="0">
                <a:effectLst>
                  <a:outerShdw blurRad="38100" dist="38100" dir="2700000" algn="tl">
                    <a:srgbClr val="000000">
                      <a:alpha val="43137"/>
                    </a:srgbClr>
                  </a:outerShdw>
                </a:effectLst>
              </a:rPr>
              <a:t>, kendisi tam olarak anlaşılmadığı dönemlerden beri insanlar tarafından yararlanılan bir bilim dalıdır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Tarım ile uğraşan ilk toplumların tahılı uygun toprak ve iklim koşullarında yetiştirmeleri, zararlı böcekleri ve yılanları yiyen kuşlardan olan leyleklerin uğurlu sayılması ve hızlı akan sularda insanların balık aramaları çevre bilgisine önemli örneklerdendir. </a:t>
            </a:r>
          </a:p>
        </p:txBody>
      </p:sp>
      <p:sp>
        <p:nvSpPr>
          <p:cNvPr id="4" name="Sağ Ok 3"/>
          <p:cNvSpPr/>
          <p:nvPr/>
        </p:nvSpPr>
        <p:spPr>
          <a:xfrm>
            <a:off x="734096" y="3116687"/>
            <a:ext cx="386366" cy="5151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734096" y="4391696"/>
            <a:ext cx="386366" cy="4378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80611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İnsanoğlu, dünyada 1,5 milyon yıl önce yaşamaya başlamıştır. Oysa yer küre 5,5 milyar yaşındadır. Son 1,5 milyon yıl içinde insanoğlu, doğayı büyük ölçüde zorlamış, doğal varlıkları aşırı ölçüde değiştirmiş, kaynakları büyük boyutlarda sömürmüş, tüketmiş ve günümüzün en önemli sorunu olan çevre (ortam) kirlenmesine giden yolu açmıştır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Çevrebilimin tarihsel süreçte yerini alması, Yunanlı bilim adamı </a:t>
            </a:r>
            <a:r>
              <a:rPr lang="tr-TR" sz="2400" dirty="0" err="1">
                <a:effectLst>
                  <a:outerShdw blurRad="38100" dist="38100" dir="2700000" algn="tl">
                    <a:srgbClr val="000000">
                      <a:alpha val="43137"/>
                    </a:srgbClr>
                  </a:outerShdw>
                </a:effectLst>
              </a:rPr>
              <a:t>Teofrostus'tan</a:t>
            </a:r>
            <a:r>
              <a:rPr lang="tr-TR" sz="2400" dirty="0">
                <a:effectLst>
                  <a:outerShdw blurRad="38100" dist="38100" dir="2700000" algn="tl">
                    <a:srgbClr val="000000">
                      <a:alpha val="43137"/>
                    </a:srgbClr>
                  </a:outerShdw>
                </a:effectLst>
              </a:rPr>
              <a:t> kalan yazılarla başlar. Eski yunanlar dönemindeki çevre ile yazılar, ancak Rönesans sonrasında ortaya çıkmıştır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Linneaus’un</a:t>
            </a:r>
            <a:r>
              <a:rPr lang="tr-TR" sz="2400" dirty="0">
                <a:effectLst>
                  <a:outerShdw blurRad="38100" dist="38100" dir="2700000" algn="tl">
                    <a:srgbClr val="000000">
                      <a:alpha val="43137"/>
                    </a:srgbClr>
                  </a:outerShdw>
                </a:effectLst>
              </a:rPr>
              <a:t> bitkilerin büyümesi üzerinde çevrenin etkisi hakkındaki yazısı önemli bir örnektir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Yine karıncalar üzerine gözlem yapan </a:t>
            </a:r>
            <a:r>
              <a:rPr lang="tr-TR" sz="2400" dirty="0" err="1">
                <a:effectLst>
                  <a:outerShdw blurRad="38100" dist="38100" dir="2700000" algn="tl">
                    <a:srgbClr val="000000">
                      <a:alpha val="43137"/>
                    </a:srgbClr>
                  </a:outerShdw>
                </a:effectLst>
              </a:rPr>
              <a:t>Reanmur</a:t>
            </a:r>
            <a:r>
              <a:rPr lang="tr-TR" sz="2400" dirty="0">
                <a:effectLst>
                  <a:outerShdw blurRad="38100" dist="38100" dir="2700000" algn="tl">
                    <a:srgbClr val="000000">
                      <a:alpha val="43137"/>
                    </a:srgbClr>
                  </a:outerShdw>
                </a:effectLst>
              </a:rPr>
              <a:t> ve insan popülasyonları üzerine analizler yapan </a:t>
            </a:r>
            <a:r>
              <a:rPr lang="tr-TR" sz="2400" dirty="0" err="1">
                <a:effectLst>
                  <a:outerShdw blurRad="38100" dist="38100" dir="2700000" algn="tl">
                    <a:srgbClr val="000000">
                      <a:alpha val="43137"/>
                    </a:srgbClr>
                  </a:outerShdw>
                </a:effectLst>
              </a:rPr>
              <a:t>Malthus’un</a:t>
            </a:r>
            <a:r>
              <a:rPr lang="tr-TR" sz="2400" dirty="0">
                <a:effectLst>
                  <a:outerShdw blurRad="38100" dist="38100" dir="2700000" algn="tl">
                    <a:srgbClr val="000000">
                      <a:alpha val="43137"/>
                    </a:srgbClr>
                  </a:outerShdw>
                </a:effectLst>
              </a:rPr>
              <a:t> çalışmaları 18 yüzyılın çevrebilimi ile ilgili önemli örneklerindendir. </a:t>
            </a: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Çevrebiliminin </a:t>
            </a:r>
            <a:r>
              <a:rPr lang="tr-TR" sz="2400" dirty="0">
                <a:effectLst>
                  <a:outerShdw blurRad="38100" dist="38100" dir="2700000" algn="tl">
                    <a:srgbClr val="000000">
                      <a:alpha val="43137"/>
                    </a:srgbClr>
                  </a:outerShdw>
                </a:effectLst>
              </a:rPr>
              <a:t>ana kavramı olan "ekoloji", ilk kez Alman bilim adamı Zoolog </a:t>
            </a:r>
            <a:r>
              <a:rPr lang="tr-TR" sz="2400" dirty="0" err="1">
                <a:effectLst>
                  <a:outerShdw blurRad="38100" dist="38100" dir="2700000" algn="tl">
                    <a:srgbClr val="000000">
                      <a:alpha val="43137"/>
                    </a:srgbClr>
                  </a:outerShdw>
                </a:effectLst>
              </a:rPr>
              <a:t>Ernst</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Haeckel</a:t>
            </a:r>
            <a:r>
              <a:rPr lang="tr-TR" sz="2400" dirty="0">
                <a:effectLst>
                  <a:outerShdw blurRad="38100" dist="38100" dir="2700000" algn="tl">
                    <a:srgbClr val="000000">
                      <a:alpha val="43137"/>
                    </a:srgbClr>
                  </a:outerShdw>
                </a:effectLst>
              </a:rPr>
              <a:t> tarafından kullanılmıştır.</a:t>
            </a:r>
          </a:p>
        </p:txBody>
      </p:sp>
      <p:sp>
        <p:nvSpPr>
          <p:cNvPr id="4" name="Sağ Ok 3"/>
          <p:cNvSpPr/>
          <p:nvPr/>
        </p:nvSpPr>
        <p:spPr>
          <a:xfrm>
            <a:off x="714778" y="3210059"/>
            <a:ext cx="566670" cy="4378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714778" y="4563949"/>
            <a:ext cx="566670" cy="373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17427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Haeckel</a:t>
            </a:r>
            <a:r>
              <a:rPr lang="tr-TR" sz="2400" dirty="0">
                <a:effectLst>
                  <a:outerShdw blurRad="38100" dist="38100" dir="2700000" algn="tl">
                    <a:srgbClr val="000000">
                      <a:alpha val="43137"/>
                    </a:srgbClr>
                  </a:outerShdw>
                </a:effectLst>
              </a:rPr>
              <a:t> (1894), ekoloji kavramını </a:t>
            </a:r>
            <a:r>
              <a:rPr lang="tr-TR" sz="2400" b="1" dirty="0">
                <a:effectLst>
                  <a:outerShdw blurRad="38100" dist="38100" dir="2700000" algn="tl">
                    <a:srgbClr val="000000">
                      <a:alpha val="43137"/>
                    </a:srgbClr>
                  </a:outerShdw>
                </a:effectLst>
              </a:rPr>
              <a:t>kısaca canlı organizmanın çevresiyle </a:t>
            </a:r>
            <a:r>
              <a:rPr lang="tr-TR" sz="2400" dirty="0">
                <a:effectLst>
                  <a:outerShdw blurRad="38100" dist="38100" dir="2700000" algn="tl">
                    <a:srgbClr val="000000">
                      <a:alpha val="43137"/>
                    </a:srgbClr>
                  </a:outerShdw>
                </a:effectLst>
              </a:rPr>
              <a:t>olan ilişkisi olarak tanımlamıştır. Ayrıca bu ortamlarda maddelerin değişime uğradığını belirtmiştir. Çevrebilimindeki kavramsallaşma </a:t>
            </a:r>
            <a:r>
              <a:rPr lang="tr-TR" sz="2400" dirty="0" err="1">
                <a:effectLst>
                  <a:outerShdw blurRad="38100" dist="38100" dir="2700000" algn="tl">
                    <a:srgbClr val="000000">
                      <a:alpha val="43137"/>
                    </a:srgbClr>
                  </a:outerShdw>
                </a:effectLst>
              </a:rPr>
              <a:t>Haeckel</a:t>
            </a:r>
            <a:r>
              <a:rPr lang="tr-TR" sz="2400" dirty="0">
                <a:effectLst>
                  <a:outerShdw blurRad="38100" dist="38100" dir="2700000" algn="tl">
                    <a:srgbClr val="000000">
                      <a:alpha val="43137"/>
                    </a:srgbClr>
                  </a:outerShdw>
                </a:effectLst>
              </a:rPr>
              <a:t> ile </a:t>
            </a:r>
            <a:r>
              <a:rPr lang="tr-TR" sz="2400" dirty="0" smtClean="0">
                <a:effectLst>
                  <a:outerShdw blurRad="38100" dist="38100" dir="2700000" algn="tl">
                    <a:srgbClr val="000000">
                      <a:alpha val="43137"/>
                    </a:srgbClr>
                  </a:outerShdw>
                </a:effectLst>
              </a:rPr>
              <a:t>sağlanmıştır.</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Çevre konusunun gelişim süreci asıl olarak 1960’lı yıllarda başlamıştır. 1960’lı yıllar bu nedenle bir dönüm noktasıdır. Bu yıllarda çevre sorunları ile ilgili olarak bilim adamları tarafından çeşitli çalışmalar yapılmıştır. Filozoflar ise, bu çalışmalara </a:t>
            </a:r>
            <a:r>
              <a:rPr lang="tr-TR" sz="2400" dirty="0" err="1">
                <a:effectLst>
                  <a:outerShdw blurRad="38100" dist="38100" dir="2700000" algn="tl">
                    <a:srgbClr val="000000">
                      <a:alpha val="43137"/>
                    </a:srgbClr>
                  </a:outerShdw>
                </a:effectLst>
              </a:rPr>
              <a:t>etiksel</a:t>
            </a:r>
            <a:r>
              <a:rPr lang="tr-TR" sz="2400" dirty="0">
                <a:effectLst>
                  <a:outerShdw blurRad="38100" dist="38100" dir="2700000" algn="tl">
                    <a:srgbClr val="000000">
                      <a:alpha val="43137"/>
                    </a:srgbClr>
                  </a:outerShdw>
                </a:effectLst>
              </a:rPr>
              <a:t> açıdan katılmıştır. Siyasal bilimciler ise, insanın kapitalist süreçleri birlikte değişim gösteren değerlerini (aşırı - kâr gibi) incelemişlerdir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Kapitalizm Ekoloji Sosyalizm siyasal bilimciler tarafından kaleme alınan bir kitaptır.</a:t>
            </a:r>
          </a:p>
          <a:p>
            <a:pPr marL="0" indent="0" algn="just">
              <a:buNone/>
            </a:pPr>
            <a:r>
              <a:rPr lang="tr-TR" sz="2400" dirty="0">
                <a:effectLst>
                  <a:outerShdw blurRad="38100" dist="38100" dir="2700000" algn="tl">
                    <a:srgbClr val="000000">
                      <a:alpha val="43137"/>
                    </a:srgbClr>
                  </a:outerShdw>
                </a:effectLst>
              </a:rPr>
              <a:t>Bu çalışmalar içerisinde yer alan bir başka kitap ise Ortak </a:t>
            </a:r>
            <a:r>
              <a:rPr lang="tr-TR" sz="2400" dirty="0" err="1">
                <a:effectLst>
                  <a:outerShdw blurRad="38100" dist="38100" dir="2700000" algn="tl">
                    <a:srgbClr val="000000">
                      <a:alpha val="43137"/>
                    </a:srgbClr>
                  </a:outerShdw>
                </a:effectLst>
              </a:rPr>
              <a:t>Geleceğimiz’dir</a:t>
            </a:r>
            <a:r>
              <a:rPr lang="tr-TR" sz="2400" dirty="0">
                <a:effectLst>
                  <a:outerShdw blurRad="38100" dist="38100" dir="2700000" algn="tl">
                    <a:srgbClr val="000000">
                      <a:alpha val="43137"/>
                    </a:srgbClr>
                  </a:outerShdw>
                </a:effectLst>
              </a:rPr>
              <a:t>. Bu çalışma Kalkınma Komisyonu tarafından birkaç yıl süren bir çalışmanın ürünü olarak ortaya çıkarılmış bir rapordur. Bu eserin orijinal adı </a:t>
            </a:r>
            <a:r>
              <a:rPr lang="tr-TR" sz="2400" dirty="0" err="1">
                <a:effectLst>
                  <a:outerShdw blurRad="38100" dist="38100" dir="2700000" algn="tl">
                    <a:srgbClr val="000000">
                      <a:alpha val="43137"/>
                    </a:srgbClr>
                  </a:outerShdw>
                </a:effectLst>
              </a:rPr>
              <a:t>Our</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Common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Future</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Brundtland</a:t>
            </a:r>
            <a:r>
              <a:rPr lang="tr-TR" sz="2400" dirty="0">
                <a:effectLst>
                  <a:outerShdw blurRad="38100" dist="38100" dir="2700000" algn="tl">
                    <a:srgbClr val="000000">
                      <a:alpha val="43137"/>
                    </a:srgbClr>
                  </a:outerShdw>
                </a:effectLst>
              </a:rPr>
              <a:t> Raporu)’dur. Bu kitapta, daha önceden yayınlanan çeşitli araştırma ve kitaplarda ön plana çıkarılan kısımlar tek tek ele alınmış ve tüm sorunlara bir bütünlük içerisinde yaklaşılmıştır.</a:t>
            </a:r>
          </a:p>
        </p:txBody>
      </p:sp>
      <p:sp>
        <p:nvSpPr>
          <p:cNvPr id="4" name="Sağ Ok 3"/>
          <p:cNvSpPr/>
          <p:nvPr/>
        </p:nvSpPr>
        <p:spPr>
          <a:xfrm>
            <a:off x="727656" y="0"/>
            <a:ext cx="450760" cy="3863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740534" y="1738648"/>
            <a:ext cx="450760" cy="4378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3110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106251"/>
            <a:ext cx="11470783" cy="859665"/>
          </a:xfrm>
        </p:spPr>
        <p:txBody>
          <a:bodyPr/>
          <a:lstStyle/>
          <a:p>
            <a:pPr algn="ctr"/>
            <a:r>
              <a:rPr lang="tr-TR" b="1" dirty="0"/>
              <a:t>Çevreci Hareketler</a:t>
            </a:r>
          </a:p>
        </p:txBody>
      </p:sp>
      <p:sp>
        <p:nvSpPr>
          <p:cNvPr id="3" name="İçerik Yer Tutucusu 2"/>
          <p:cNvSpPr>
            <a:spLocks noGrp="1"/>
          </p:cNvSpPr>
          <p:nvPr>
            <p:ph idx="1"/>
          </p:nvPr>
        </p:nvSpPr>
        <p:spPr>
          <a:xfrm>
            <a:off x="721216" y="965916"/>
            <a:ext cx="11470783" cy="5892084"/>
          </a:xfrm>
        </p:spPr>
        <p:txBody>
          <a:bodyPr>
            <a:normAutofit/>
          </a:bodyPr>
          <a:lstStyle/>
          <a:p>
            <a:pPr marL="0" indent="0" algn="just">
              <a:buNone/>
            </a:pPr>
            <a:r>
              <a:rPr lang="tr-TR" sz="2400" dirty="0">
                <a:effectLst>
                  <a:outerShdw blurRad="38100" dist="38100" dir="2700000" algn="tl">
                    <a:srgbClr val="000000">
                      <a:alpha val="43137"/>
                    </a:srgbClr>
                  </a:outerShdw>
                </a:effectLst>
              </a:rPr>
              <a:t>Çevreci hareket, değişik algılamalarla değişik şekillerde adlandırılmıştır.</a:t>
            </a:r>
          </a:p>
          <a:p>
            <a:pPr marL="0" indent="0" algn="just">
              <a:buNone/>
            </a:pPr>
            <a:r>
              <a:rPr lang="tr-TR" sz="2400" dirty="0">
                <a:effectLst>
                  <a:outerShdw blurRad="38100" dist="38100" dir="2700000" algn="tl">
                    <a:srgbClr val="000000">
                      <a:alpha val="43137"/>
                    </a:srgbClr>
                  </a:outerShdw>
                </a:effectLst>
              </a:rPr>
              <a:t>Çevreci hareket, 1968 öğrenci hareketlerinden de etkilenmiştir. 1968 öğrenci hareketleri, öğrencilerin yaşadığı bir takım sorunlar nedeniyle kendisini göstermiştir. Bu sorunların bir kısmı harçların artması, öğretim üyelerinin yaşlı olması ve öğrencilere anlayış göstermemesi vs. şeklindedir. Öğrenciler, ilk etapta hocaları eleştirmişlerse de zamanla bazı gerçeklerin farkına varmışlardır. Yani başlangıçta hocalar eleştirilirken kısa bir süre sonra eleştirdikleri hocaların fakülte yönetiminden bağımsız olmadığı; fakülte yönetiminin ülkedeki eğitim sisteminden; eğitim sisteminin ise yine ülke genelindeki sosyoekonomik bütün politikalardan (hükümet politikaları) farklı/bağımsız olmadığı görülmüştür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Yani görüldüğü gibi özel bir sorundan genel bir soruna yöneliş söz konusu olmuş, tüm yerleşik sistemler (kapitalizm, o zamanki reel sosyalizm) eleştirilmiştir. Çevreci hareketler de özel bir sorundan genel soruna yönelen bir yol izlemiştir. Çevreci hareket içerisinde yer alan kişi ve topluluklar, iki olay arasındaki benzerlikleri görerek öğrencilerin kullandığı strateji ve yöntemleri esas olarak </a:t>
            </a:r>
            <a:r>
              <a:rPr lang="tr-TR" sz="2400" dirty="0" smtClean="0">
                <a:effectLst>
                  <a:outerShdw blurRad="38100" dist="38100" dir="2700000" algn="tl">
                    <a:srgbClr val="000000">
                      <a:alpha val="43137"/>
                    </a:srgbClr>
                  </a:outerShdw>
                </a:effectLst>
              </a:rPr>
              <a:t>kullanmışlardır.</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871682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90</TotalTime>
  <Words>2833</Words>
  <Application>Microsoft Office PowerPoint</Application>
  <PresentationFormat>Özel</PresentationFormat>
  <Paragraphs>155</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Crop</vt:lpstr>
      <vt:lpstr>Turizm ve çevre</vt:lpstr>
      <vt:lpstr>Çevre ve Çevrenin Gelişim Süreci</vt:lpstr>
      <vt:lpstr>PowerPoint Sunusu</vt:lpstr>
      <vt:lpstr>PowerPoint Sunusu</vt:lpstr>
      <vt:lpstr>PowerPoint Sunusu</vt:lpstr>
      <vt:lpstr>Çevre Biliminin Tarihsel Gelişimi</vt:lpstr>
      <vt:lpstr>PowerPoint Sunusu</vt:lpstr>
      <vt:lpstr>PowerPoint Sunusu</vt:lpstr>
      <vt:lpstr>Çevreci Hareketler</vt:lpstr>
      <vt:lpstr>PowerPoint Sunusu</vt:lpstr>
      <vt:lpstr>Çevreyle İlgili Kavramlar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Egosantrik Yaklaşım</vt:lpstr>
      <vt:lpstr>Antroposantrik Yaklaşım</vt:lpstr>
      <vt:lpstr>Ekosantrik (Ekolojik) Yaklaşım</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kemal</dc:creator>
  <cp:lastModifiedBy>kumsaal</cp:lastModifiedBy>
  <cp:revision>9</cp:revision>
  <dcterms:created xsi:type="dcterms:W3CDTF">2018-09-24T11:07:34Z</dcterms:created>
  <dcterms:modified xsi:type="dcterms:W3CDTF">2019-03-13T20:20:33Z</dcterms:modified>
</cp:coreProperties>
</file>