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9"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0" d="100"/>
          <a:sy n="40" d="100"/>
        </p:scale>
        <p:origin x="-108" y="-67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p14="http://schemas.microsoft.com/office/powerpoint/2010/main" xmlns="" val="1514967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p14="http://schemas.microsoft.com/office/powerpoint/2010/main" xmlns="" val="12384644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p14="http://schemas.microsoft.com/office/powerpoint/2010/main" xmlns="" val="11889909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p14="http://schemas.microsoft.com/office/powerpoint/2010/main" xmlns="" val="12126774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p14="http://schemas.microsoft.com/office/powerpoint/2010/main" xmlns="" val="31415127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p14="http://schemas.microsoft.com/office/powerpoint/2010/main" xmlns="" val="14776529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p14="http://schemas.microsoft.com/office/powerpoint/2010/main" xmlns="" val="9123355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p14="http://schemas.microsoft.com/office/powerpoint/2010/main" xmlns="" val="3004370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p14="http://schemas.microsoft.com/office/powerpoint/2010/main" xmlns="" val="10319621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p14="http://schemas.microsoft.com/office/powerpoint/2010/main" xmlns="" val="3999641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p14="http://schemas.microsoft.com/office/powerpoint/2010/main" xmlns="" val="31281371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A2A036-C763-4837-B2DC-5C5CAFB80D8D}" type="datetimeFigureOut">
              <a:rPr lang="tr-TR" smtClean="0"/>
              <a:pPr/>
              <a:t>23.12.2017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CF8753-6B14-4E18-BAAD-927CA834E7A1}" type="slidenum">
              <a:rPr lang="tr-TR" smtClean="0"/>
              <a:pPr/>
              <a:t>‹#›</a:t>
            </a:fld>
            <a:endParaRPr lang="tr-TR"/>
          </a:p>
        </p:txBody>
      </p:sp>
    </p:spTree>
    <p:extLst>
      <p:ext uri="{BB962C8B-B14F-4D97-AF65-F5344CB8AC3E}">
        <p14:creationId xmlns:p14="http://schemas.microsoft.com/office/powerpoint/2010/main" xmlns="" val="3469923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657621"/>
            <a:ext cx="9144000" cy="3275325"/>
          </a:xfrm>
        </p:spPr>
        <p:txBody>
          <a:bodyPr>
            <a:normAutofit fontScale="90000"/>
          </a:bodyPr>
          <a:lstStyle/>
          <a:p>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sz="4400" dirty="0" smtClean="0"/>
              <a:t>Ankara Üniversitesi </a:t>
            </a:r>
            <a:br>
              <a:rPr lang="tr-TR" sz="4400" dirty="0" smtClean="0"/>
            </a:br>
            <a:r>
              <a:rPr lang="tr-TR" sz="4400" dirty="0" smtClean="0"/>
              <a:t>Sağlık Bilimleri Fakültesi</a:t>
            </a:r>
            <a:br>
              <a:rPr lang="tr-TR" sz="4400" dirty="0" smtClean="0"/>
            </a:br>
            <a:r>
              <a:rPr lang="tr-TR" sz="4400" dirty="0" smtClean="0"/>
              <a:t>Sosyal Hizmet Bölümü</a:t>
            </a:r>
            <a:br>
              <a:rPr lang="tr-TR" sz="4400" dirty="0" smtClean="0"/>
            </a:br>
            <a:r>
              <a:rPr lang="tr-TR" sz="4400" dirty="0" smtClean="0"/>
              <a:t/>
            </a:r>
            <a:br>
              <a:rPr lang="tr-TR" sz="4400" dirty="0" smtClean="0"/>
            </a:br>
            <a:r>
              <a:rPr lang="tr-TR" sz="4400" dirty="0" smtClean="0"/>
              <a:t/>
            </a:r>
            <a:br>
              <a:rPr lang="tr-TR" sz="4400" dirty="0" smtClean="0"/>
            </a:br>
            <a:endParaRPr lang="tr-TR" sz="4400" dirty="0"/>
          </a:p>
        </p:txBody>
      </p:sp>
      <p:sp>
        <p:nvSpPr>
          <p:cNvPr id="3" name="Alt Başlık 2"/>
          <p:cNvSpPr>
            <a:spLocks noGrp="1"/>
          </p:cNvSpPr>
          <p:nvPr>
            <p:ph type="subTitle" idx="1"/>
          </p:nvPr>
        </p:nvSpPr>
        <p:spPr>
          <a:xfrm>
            <a:off x="1524000" y="4271111"/>
            <a:ext cx="9144000" cy="1655762"/>
          </a:xfrm>
        </p:spPr>
        <p:txBody>
          <a:bodyPr>
            <a:noAutofit/>
          </a:bodyPr>
          <a:lstStyle/>
          <a:p>
            <a:pPr algn="just"/>
            <a:r>
              <a:rPr lang="tr-TR" sz="3200" dirty="0" smtClean="0"/>
              <a:t>Dersin Adı: Klinik Sosyal Hizmet</a:t>
            </a:r>
          </a:p>
          <a:p>
            <a:pPr algn="just"/>
            <a:r>
              <a:rPr lang="tr-TR" sz="3200" dirty="0" smtClean="0">
                <a:latin typeface="Calibri" pitchFamily="34" charset="0"/>
                <a:cs typeface="Calibri" pitchFamily="34" charset="0"/>
              </a:rPr>
              <a:t>Sorumlu Öğretim Üyesi: Prof. Dr. Veli DUYAN</a:t>
            </a:r>
          </a:p>
          <a:p>
            <a:pPr algn="just"/>
            <a:r>
              <a:rPr lang="tr-TR" sz="3200" dirty="0" smtClean="0">
                <a:latin typeface="Calibri" pitchFamily="34" charset="0"/>
                <a:cs typeface="Calibri" pitchFamily="34" charset="0"/>
              </a:rPr>
              <a:t>Konu: </a:t>
            </a:r>
            <a:r>
              <a:rPr lang="tr-TR" sz="3200" dirty="0" smtClean="0"/>
              <a:t>Ünite 9 KLİNİK SOSYAL HİZMET UYGULAMASINDA BİLİŞSEL, DAVRANIŞSAL YAKLAŞIM II</a:t>
            </a:r>
            <a:endParaRPr lang="tr-TR" sz="3200" dirty="0" smtClean="0"/>
          </a:p>
        </p:txBody>
      </p:sp>
    </p:spTree>
    <p:extLst>
      <p:ext uri="{BB962C8B-B14F-4D97-AF65-F5344CB8AC3E}">
        <p14:creationId xmlns:p14="http://schemas.microsoft.com/office/powerpoint/2010/main" xmlns="" val="32460062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lvl="0"/>
            <a:r>
              <a:rPr lang="tr-TR" dirty="0" smtClean="0"/>
              <a:t>Tedaviye, eşler, ebeveynler, öğretmenler, komşular ve arkadaşlar gibi bireyin hayatında önemli olan diğer kişilerin de katılması. </a:t>
            </a:r>
          </a:p>
          <a:p>
            <a:pPr lvl="0"/>
            <a:r>
              <a:rPr lang="tr-TR" dirty="0" smtClean="0"/>
              <a:t>Sosyal hizmet uzmanları, ya davranışçı ya da </a:t>
            </a:r>
            <a:r>
              <a:rPr lang="tr-TR" dirty="0" err="1" smtClean="0"/>
              <a:t>psikodinamik</a:t>
            </a:r>
            <a:r>
              <a:rPr lang="tr-TR" dirty="0" smtClean="0"/>
              <a:t> yönelimlilerdir. Sosyal hizmet, görev-merkezli yaklaşım, problem çözme metodu gibi kısa süreli müdahaleler ve krize müdahale gibi yaklaşımları kullanır; fakat sosyal hizmet müdahalelerinin çoğu modeli, ya </a:t>
            </a:r>
            <a:r>
              <a:rPr lang="tr-TR" dirty="0" err="1" smtClean="0"/>
              <a:t>psikodinamik</a:t>
            </a:r>
            <a:r>
              <a:rPr lang="tr-TR" dirty="0" smtClean="0"/>
              <a:t> ve </a:t>
            </a:r>
            <a:r>
              <a:rPr lang="tr-TR" dirty="0" err="1" smtClean="0"/>
              <a:t>içgörü</a:t>
            </a:r>
            <a:r>
              <a:rPr lang="tr-TR" dirty="0" smtClean="0"/>
              <a:t>-yönelimli ya da davranışsal yaklaşımı kullanır. 1970ler ve 1980 yılları arasında sosyal hizmet uzmanları kendilerini iki temel yaklaşım arasında seçim yapmak zorunda hissediyorlardı.</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İleri genelci sosyal hizmet uzmanları birçok yaklaşım arasından seçim yapabilirler. Fakat seçim yapmada birkaç temel ilkeyi göz önünde bulundurmaları gerekmektedir. Davranışçı ve </a:t>
            </a:r>
            <a:r>
              <a:rPr lang="tr-TR" dirty="0" err="1" smtClean="0"/>
              <a:t>psikodinamik</a:t>
            </a:r>
            <a:r>
              <a:rPr lang="tr-TR" dirty="0" smtClean="0"/>
              <a:t> yaklaşım arasında farklılaşan birkaç yön bulunmaktadır.</a:t>
            </a:r>
          </a:p>
          <a:p>
            <a:r>
              <a:rPr lang="tr-TR" dirty="0" err="1" smtClean="0"/>
              <a:t>Psikodinamik</a:t>
            </a:r>
            <a:r>
              <a:rPr lang="tr-TR" dirty="0" smtClean="0"/>
              <a:t> ve iç görü yönelimli psikoterapi ya da müdahalelerde, problemler bilinçdışı ve çözümlenmemiş ya da bastırılmış konularla ilgilidir. Bu bilinçdışı konular anlaşılmalıdır ve problemlerin bilinçdışı kaynağı ve bastırılmış duygular çözümlenmelidir. İlk çocukluk deneyimleri, problemin kaynağını ve duygu, düşünce ve davranışları belirlemede önemlidir. </a:t>
            </a:r>
          </a:p>
          <a:p>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Diğer taraftan davranışçılar problemin kaynağını belirli durumlara verilen öğrenilmiş cevaplar olarak görürler. Davranışçılar, bilinçdışı ve bastırılmış duygu ve düşünce gibi kavramları kabul etmezler.</a:t>
            </a:r>
          </a:p>
          <a:p>
            <a:r>
              <a:rPr lang="tr-TR" dirty="0" smtClean="0"/>
              <a:t>Davranışçı sosyal hizmet uzmanları ise problem üzerinde çok detaylı bir şekilde düşünmezler. Davranışçıların ilk değerlendirme aşaması oldukça nettir. Davranışçılar geçmişi detaylı bir şekilde incelemezler ve daha çok şimdi-burada üzerinde dururlar.</a:t>
            </a:r>
          </a:p>
          <a:p>
            <a:r>
              <a:rPr lang="tr-TR" dirty="0" smtClean="0"/>
              <a:t>Davranışçılar müdahalenin odağı olarak semptomları görürler. Bir davranışçı obsesif-</a:t>
            </a:r>
            <a:r>
              <a:rPr lang="tr-TR" dirty="0" err="1" smtClean="0"/>
              <a:t>kompülsif</a:t>
            </a:r>
            <a:r>
              <a:rPr lang="tr-TR" dirty="0" smtClean="0"/>
              <a:t> bir müracaatçıyı aşırı el yıkama davranışından sistematik duyarsızlaştırma tekniği ile kurtarabilir. </a:t>
            </a:r>
          </a:p>
          <a:p>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Davranışçılar geçmiş travmaları tedavi planına çok fazla dahil etmezler. </a:t>
            </a:r>
            <a:r>
              <a:rPr lang="tr-TR" dirty="0" err="1" smtClean="0"/>
              <a:t>Psikodinamik</a:t>
            </a:r>
            <a:r>
              <a:rPr lang="tr-TR" dirty="0" smtClean="0"/>
              <a:t> yönelimli terapistler ise davranışçıların tam tersi olarak geçmiş yaşantıları tedavi planına dahil ederler. Çünkü problemler bireyin geçmiş, bilinç dışı ve bastırılmış tutum ve davranışlarından kaynaklanmaktadır. Öncelikle bunların çözüme kavuşturulması gerekmektedir.  </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DAVRANIŞSAL MÜDAHALELER</a:t>
            </a:r>
            <a:endParaRPr lang="tr-TR" dirty="0"/>
          </a:p>
        </p:txBody>
      </p:sp>
      <p:sp>
        <p:nvSpPr>
          <p:cNvPr id="3" name="2 İçerik Yer Tutucusu"/>
          <p:cNvSpPr>
            <a:spLocks noGrp="1"/>
          </p:cNvSpPr>
          <p:nvPr>
            <p:ph idx="1"/>
          </p:nvPr>
        </p:nvSpPr>
        <p:spPr/>
        <p:txBody>
          <a:bodyPr/>
          <a:lstStyle/>
          <a:p>
            <a:pPr algn="just"/>
            <a:r>
              <a:rPr lang="tr-TR" dirty="0" smtClean="0"/>
              <a:t>Davranışçı modeller şunu öngörür: önceki davranışlar gözlemlendiğinde ve kontrol altına alındığında davranışlar kontrol altına alınabilir ve tahmin edilebilir. </a:t>
            </a:r>
          </a:p>
          <a:p>
            <a:pPr algn="just"/>
            <a:r>
              <a:rPr lang="tr-TR" dirty="0" smtClean="0"/>
              <a:t>Bu model davranışların öğrenildiğini ve koşullara bağlı olduğunu ve bilinçaltıyla ya da bastırılmış materyallerle ilgili gözlemlenemeyen teoriler ya da yapıların, semptomları hafifletme ya da davranışı değiştirmedeki uygun tedavi planıyla ilgilisiz olduğunu söylemektedir. Davranış, içsel ve dışsal uyaranlara verilen bir cevap olarak görülebilir.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err="1" smtClean="0"/>
              <a:t>Ivan</a:t>
            </a:r>
            <a:r>
              <a:rPr lang="tr-TR" dirty="0" smtClean="0"/>
              <a:t> </a:t>
            </a:r>
            <a:r>
              <a:rPr lang="tr-TR" dirty="0" err="1" smtClean="0"/>
              <a:t>Pavlov’un</a:t>
            </a:r>
            <a:r>
              <a:rPr lang="tr-TR" dirty="0" smtClean="0"/>
              <a:t> klasik yaklaşımı tedavi uygulamaları için bir temel oluşturur. Daha sonra </a:t>
            </a:r>
            <a:r>
              <a:rPr lang="tr-TR" dirty="0" err="1" smtClean="0"/>
              <a:t>Skinner</a:t>
            </a:r>
            <a:r>
              <a:rPr lang="tr-TR" dirty="0" smtClean="0"/>
              <a:t> davranış değişikliği için bir model geliştirmiştir. </a:t>
            </a:r>
            <a:r>
              <a:rPr lang="tr-TR" dirty="0" err="1" smtClean="0"/>
              <a:t>Skinner</a:t>
            </a:r>
            <a:r>
              <a:rPr lang="tr-TR" dirty="0" smtClean="0"/>
              <a:t>, öngörülen bilinçaltı hisler ve yapılardan ziyade ölçülebilir ve gözlenebilir davranışa odaklandı.</a:t>
            </a:r>
          </a:p>
          <a:p>
            <a:r>
              <a:rPr lang="tr-TR" dirty="0" err="1" smtClean="0"/>
              <a:t>Skinner</a:t>
            </a:r>
            <a:r>
              <a:rPr lang="tr-TR" dirty="0" smtClean="0"/>
              <a:t> bilinçdışı güçlerin olası varlığı üzerine odaklanmadı, o insan davranışı bilimi ve terapinin gözlenebilir olgular üzerine temellenmesi gerektiğini savundu. </a:t>
            </a:r>
            <a:r>
              <a:rPr lang="tr-TR" dirty="0" err="1" smtClean="0"/>
              <a:t>Skinner’in</a:t>
            </a:r>
            <a:r>
              <a:rPr lang="tr-TR" dirty="0" smtClean="0"/>
              <a:t> </a:t>
            </a:r>
            <a:r>
              <a:rPr lang="tr-TR" dirty="0" err="1" smtClean="0"/>
              <a:t>operant</a:t>
            </a:r>
            <a:r>
              <a:rPr lang="tr-TR" dirty="0" smtClean="0"/>
              <a:t> davranış teorisi, belli davranışların pekiştirilerek artırıldığını bazı davranışların ise negatif pekiştirme yoluyla azaltıldığını ifade eder. O, cezanın etkilerini ölçme çalışmaları da yaptı. </a:t>
            </a:r>
            <a:r>
              <a:rPr lang="tr-TR" dirty="0" err="1" smtClean="0"/>
              <a:t>Skinner’in</a:t>
            </a:r>
            <a:r>
              <a:rPr lang="tr-TR" dirty="0" smtClean="0"/>
              <a:t> odağı daha çok çevresel olaylardır. </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Davranışçı </a:t>
            </a:r>
            <a:r>
              <a:rPr lang="tr-TR" dirty="0" err="1" smtClean="0"/>
              <a:t>psikoterapinin</a:t>
            </a:r>
            <a:r>
              <a:rPr lang="tr-TR" dirty="0" smtClean="0"/>
              <a:t> gelişimindeki diğer bir önemli figür Joseph </a:t>
            </a:r>
            <a:r>
              <a:rPr lang="tr-TR" dirty="0" err="1" smtClean="0"/>
              <a:t>Wolpe’dur</a:t>
            </a:r>
            <a:r>
              <a:rPr lang="tr-TR" dirty="0" smtClean="0"/>
              <a:t>. O sistematik duyarsızlaştırma olarak bilinen tekniğin öncülerindendir. </a:t>
            </a:r>
          </a:p>
          <a:p>
            <a:r>
              <a:rPr lang="tr-TR" dirty="0" smtClean="0"/>
              <a:t>1960’larda beş klinik araştırma standardı kabul edilmiştir: a) </a:t>
            </a:r>
            <a:r>
              <a:rPr lang="tr-TR" dirty="0" err="1" smtClean="0"/>
              <a:t>semptomatik</a:t>
            </a:r>
            <a:r>
              <a:rPr lang="tr-TR" dirty="0" smtClean="0"/>
              <a:t> gelişme, b) artan verimlilik, c) uyumun gelişmesi, d) kişilerarası ilişkilerin gelişmesi, e) olağan psikolojik çatışmaları idare etme yeteneği. </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err="1" smtClean="0"/>
              <a:t>Wolpe’un</a:t>
            </a:r>
            <a:r>
              <a:rPr lang="tr-TR" dirty="0" smtClean="0"/>
              <a:t> sistematik duyarsızlaştırma yaklaşımı, </a:t>
            </a:r>
            <a:r>
              <a:rPr lang="tr-TR" dirty="0" err="1" smtClean="0"/>
              <a:t>anksiteye</a:t>
            </a:r>
            <a:r>
              <a:rPr lang="tr-TR" dirty="0" smtClean="0"/>
              <a:t> ile ilişkili durumlar ve fobilerin tedavisi için bir buluştu. Bu teknik, uzun süreli </a:t>
            </a:r>
            <a:r>
              <a:rPr lang="tr-TR" dirty="0" err="1" smtClean="0"/>
              <a:t>psikodinamik</a:t>
            </a:r>
            <a:r>
              <a:rPr lang="tr-TR" dirty="0" smtClean="0"/>
              <a:t> müdahalelerin tam tersiydi. Sistematik duyarsızlaştırma, davranışsal ilkelere temel oluşturur. </a:t>
            </a:r>
          </a:p>
          <a:p>
            <a:r>
              <a:rPr lang="tr-TR" dirty="0" smtClean="0"/>
              <a:t>Güç ve davranış değişikliğinin ortaya çıkması, mantıksal bir çerçevededir ve tutarlılık gösterir. Birçok uygulama, öğrenme teorisi ya da koşullama üzerine temellenmektedir. Öğrenme teorisi, insanların belli durumlara karşısında bu durumlara verilecek cevapları öğrendiklerini; fakat bazen bu cevapların uygun olmayabildiğini ve ters tepki yaratabildiğini ifade eder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DAVRANIŞSAL ODAKLAR</a:t>
            </a:r>
            <a:endParaRPr lang="tr-TR" dirty="0"/>
          </a:p>
        </p:txBody>
      </p:sp>
      <p:sp>
        <p:nvSpPr>
          <p:cNvPr id="3" name="2 İçerik Yer Tutucusu"/>
          <p:cNvSpPr>
            <a:spLocks noGrp="1"/>
          </p:cNvSpPr>
          <p:nvPr>
            <p:ph idx="1"/>
          </p:nvPr>
        </p:nvSpPr>
        <p:spPr/>
        <p:txBody>
          <a:bodyPr/>
          <a:lstStyle/>
          <a:p>
            <a:r>
              <a:rPr lang="tr-TR" dirty="0" smtClean="0"/>
              <a:t>Davranışçı inançlarla ilgili olarak uygulayıcılar arasında büyük bir çeşitlilik olmasına rağmen aşağıdaki sekiz madde temeldir:</a:t>
            </a:r>
          </a:p>
          <a:p>
            <a:r>
              <a:rPr lang="tr-TR" dirty="0" smtClean="0"/>
              <a:t>Belirsiz duygu ve hislerin üzerinde net, gözlenebilir ve ölçülebilir davranışlar üzerinde bir odak. Davranışçı sosyal hizmet uzmanları davranışın sonuçları ve çevreyi tanımlayarak müdahalenin hedefleri olarak spesifik davranışların işaretlerine güvenir. Netlik, gözlenebilirlik ve davranışlara göre işaret ve kartlar, davranış değişikliğini ölçmek için müdahale süresince geliştirilir.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pPr lvl="0"/>
            <a:r>
              <a:rPr lang="tr-TR" dirty="0" smtClean="0"/>
              <a:t>Davranışın sonuçları ve geçmiş olaylar gibi, nedensel olaylara ve şimdiye odaklanmak. Davranışçılar davranışı sıklıkla uyaran, tepki (cevap), etki ve nedene göre kavramsallaştırırlar. Hedef davranışın ortaya çıktığı çevresel ortamı anlamak oldukça önemlidir. </a:t>
            </a:r>
          </a:p>
          <a:p>
            <a:pPr lvl="0"/>
            <a:r>
              <a:rPr lang="tr-TR" dirty="0" err="1" smtClean="0"/>
              <a:t>Felsefik</a:t>
            </a:r>
            <a:r>
              <a:rPr lang="tr-TR" dirty="0" smtClean="0"/>
              <a:t> olmaktan ziyade deneysel, mantıklı ve nesnel bir şekilde davranışı betimlemeye olan odak. </a:t>
            </a:r>
            <a:r>
              <a:rPr lang="tr-TR" dirty="0" err="1" smtClean="0"/>
              <a:t>Psikodinamik</a:t>
            </a:r>
            <a:r>
              <a:rPr lang="tr-TR" dirty="0" smtClean="0"/>
              <a:t> ve davranışçı yaklaşım arasındaki farklılık bir dereceye kadar, ‘’gözlem yapma’’ ile açıklanabilir. </a:t>
            </a:r>
            <a:r>
              <a:rPr lang="tr-TR" dirty="0" err="1" smtClean="0"/>
              <a:t>Skinner</a:t>
            </a:r>
            <a:r>
              <a:rPr lang="tr-TR" dirty="0" smtClean="0"/>
              <a:t> döneminde yazdığı kitaplarla çığır açtı. O, tüm davranışların  mantıklı, tutarlı, gözlemlenebilir ve kontrol edilebilir olduğunu savunmuştur. Bu görüş, davranışın bilinç dışı duygu ve düşüncelerin bir sonucu olduğunu savunan </a:t>
            </a:r>
            <a:r>
              <a:rPr lang="tr-TR" dirty="0" err="1" smtClean="0"/>
              <a:t>psikanalitik</a:t>
            </a:r>
            <a:r>
              <a:rPr lang="tr-TR" dirty="0" smtClean="0"/>
              <a:t> görüşün tam tersidir. </a:t>
            </a:r>
          </a:p>
          <a:p>
            <a:pPr lvl="0"/>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r>
              <a:rPr lang="tr-TR" dirty="0" smtClean="0"/>
              <a:t>Davranışlar pozitif ve negatif koşullama yolu ile değiştirilebilir. Davranışçılığın merkezindeki inanç, pozitif tepkilerin (cevapların) doğru kullanımı yoluyla davranışların değiştirilebildiğidir</a:t>
            </a:r>
          </a:p>
          <a:p>
            <a:pPr lvl="0"/>
            <a:r>
              <a:rPr lang="tr-TR" dirty="0" smtClean="0"/>
              <a:t>Davranışsal amaçları başarmak için aşamalı olarak genişletilen kısa süreli, kolay görevler.</a:t>
            </a:r>
          </a:p>
          <a:p>
            <a:r>
              <a:rPr lang="tr-TR" dirty="0" smtClean="0"/>
              <a:t>Davranışçı sosyal hizmet uzmanları başlangıçta kolay başarılabilir görevlerle başlayarak başarıyı garantilemeye çalışırlar. </a:t>
            </a:r>
          </a:p>
          <a:p>
            <a:r>
              <a:rPr lang="tr-TR" dirty="0" smtClean="0"/>
              <a:t>Davranışçıların temel becerilerinden biri sistematik duyarsızlaştırma olarak adlandırılan tekniktir. Özellikle fobilerin ortadan kaldırılmasında etkindir. Ayrıca </a:t>
            </a:r>
            <a:r>
              <a:rPr lang="tr-TR" dirty="0" err="1" smtClean="0"/>
              <a:t>psikotik</a:t>
            </a:r>
            <a:r>
              <a:rPr lang="tr-TR" dirty="0" smtClean="0"/>
              <a:t> bozukluklar sonucu ortaya çıkan davranışlar üzerinde de etkilidir. </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lvl="0"/>
            <a:r>
              <a:rPr lang="tr-TR" dirty="0" smtClean="0"/>
              <a:t>İlk değerlendirme üzerine odaklanma. </a:t>
            </a:r>
          </a:p>
          <a:p>
            <a:r>
              <a:rPr lang="tr-TR" dirty="0" smtClean="0"/>
              <a:t>Tüm yaklaşımlar ilk yaklaşımın önemine ayrı bir anlam yüklerken, davranışçılar 3 şekilde diğerlerinden ayrılır. İlk olarak onlar müracaatçının probleminin ifadesi temelinde müdahalede bulunurlar. Davranışçılar müracaatçının algısını kabul ederler. Davranışçılar, müracaatçılar problemlerini tanımlarken müracaatçının kapasitesini de göz önünde bulundururlar. </a:t>
            </a:r>
          </a:p>
          <a:p>
            <a:endParaRPr lang="tr-TR" dirty="0"/>
          </a:p>
        </p:txBody>
      </p:sp>
    </p:spTree>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TotalTime>
  <Words>924</Words>
  <Application>Microsoft Office PowerPoint</Application>
  <PresentationFormat>Özel</PresentationFormat>
  <Paragraphs>32</Paragraphs>
  <Slides>13</Slides>
  <Notes>0</Notes>
  <HiddenSlides>0</HiddenSlides>
  <MMClips>0</MMClips>
  <ScaleCrop>false</ScaleCrop>
  <HeadingPairs>
    <vt:vector size="4" baseType="variant">
      <vt:variant>
        <vt:lpstr>Tema</vt:lpstr>
      </vt:variant>
      <vt:variant>
        <vt:i4>1</vt:i4>
      </vt:variant>
      <vt:variant>
        <vt:lpstr>Slayt Başlıkları</vt:lpstr>
      </vt:variant>
      <vt:variant>
        <vt:i4>13</vt:i4>
      </vt:variant>
    </vt:vector>
  </HeadingPairs>
  <TitlesOfParts>
    <vt:vector size="14" baseType="lpstr">
      <vt:lpstr>Office Teması</vt:lpstr>
      <vt:lpstr>          Ankara Üniversitesi  Sağlık Bilimleri Fakültesi Sosyal Hizmet Bölümü   </vt:lpstr>
      <vt:lpstr>DAVRANIŞSAL MÜDAHALELER</vt:lpstr>
      <vt:lpstr>Slayt 3</vt:lpstr>
      <vt:lpstr>Slayt 4</vt:lpstr>
      <vt:lpstr>Slayt 5</vt:lpstr>
      <vt:lpstr>DAVRANIŞSAL ODAKLAR</vt:lpstr>
      <vt:lpstr>Slayt 7</vt:lpstr>
      <vt:lpstr>Slayt 8</vt:lpstr>
      <vt:lpstr>Slayt 9</vt:lpstr>
      <vt:lpstr>Slayt 10</vt:lpstr>
      <vt:lpstr>Slayt 11</vt:lpstr>
      <vt:lpstr>Slayt 12</vt:lpstr>
      <vt:lpstr>Slayt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SHB 301 GRUPLARLA SOSYAL HİZMET Ünite 10 Gruplarda Çatışma ve Sorun Çözme</dc:title>
  <dc:creator>Ezgi</dc:creator>
  <cp:lastModifiedBy>toshiba pc</cp:lastModifiedBy>
  <cp:revision>7</cp:revision>
  <dcterms:created xsi:type="dcterms:W3CDTF">2016-12-04T13:02:32Z</dcterms:created>
  <dcterms:modified xsi:type="dcterms:W3CDTF">2017-12-23T13:55:20Z</dcterms:modified>
</cp:coreProperties>
</file>