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dirty="0">
                <a:latin typeface="Verdana" pitchFamily="34" charset="0"/>
              </a:rPr>
              <a:t> CGM312 DİL VE KONUŞMA BOZUKLUKLARI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Çocuk Gelişimi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Grafik" r:id="rId5" imgW="4038777" imgH="2190495" progId="MSGraph.Chart.8">
                  <p:embed followColorScheme="full"/>
                </p:oleObj>
              </mc:Choice>
              <mc:Fallback>
                <p:oleObj name="Grafik" r:id="rId5" imgW="4038777" imgH="2190495" progId="MSGraph.Chart.8">
                  <p:embed followColorScheme="full"/>
                  <p:pic>
                    <p:nvPicPr>
                      <p:cNvPr id="10245" name="Object 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933825"/>
                        <a:ext cx="4035425" cy="218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7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>
                <a:latin typeface="Comic Sans MS" pitchFamily="66" charset="0"/>
              </a:rPr>
              <a:t>Asha. </a:t>
            </a:r>
            <a:r>
              <a:rPr lang="tr-TR" altLang="tr-TR" sz="160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>
                <a:latin typeface="Comic Sans MS" pitchFamily="66" charset="0"/>
              </a:rPr>
              <a:t>Cellular and Molecular Life Sciences, 64</a:t>
            </a:r>
            <a:r>
              <a:rPr lang="tr-TR" altLang="tr-TR" sz="1600">
                <a:latin typeface="Comic Sans MS" pitchFamily="66" charset="0"/>
              </a:rPr>
              <a:t>(5)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>
                <a:latin typeface="Comic Sans MS" pitchFamily="66" charset="0"/>
              </a:rPr>
              <a:t>Audiology Today, 19</a:t>
            </a:r>
            <a:r>
              <a:rPr lang="tr-TR" altLang="tr-TR" sz="1600">
                <a:latin typeface="Comic Sans MS" pitchFamily="66" charset="0"/>
              </a:rPr>
              <a:t>(4)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15-19.</a:t>
            </a:r>
          </a:p>
          <a:p>
            <a:r>
              <a:rPr lang="tr-TR" altLang="tr-TR" sz="160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>
                <a:latin typeface="Comic Sans MS" pitchFamily="66" charset="0"/>
              </a:rPr>
              <a:t> </a:t>
            </a:r>
            <a:r>
              <a:rPr lang="tr-TR" altLang="tr-TR" sz="160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>
              <a:latin typeface="Comic Sans MS" pitchFamily="66" charset="0"/>
            </a:endParaRPr>
          </a:p>
          <a:p>
            <a:endParaRPr lang="tr-TR" altLang="tr-TR" sz="160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en-US" sz="3200">
                <a:latin typeface="Comic Sans MS" pitchFamily="66" charset="0"/>
              </a:rPr>
              <a:t>İŞİTME KAYBI DERECESİNE GÖRE </a:t>
            </a:r>
            <a:endParaRPr lang="en-US" altLang="en-US" sz="3200">
              <a:latin typeface="Comic Sans MS" pitchFamily="66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UYGUN EĞİTİM PROGRAMLARI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95776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en-US" sz="2800">
              <a:solidFill>
                <a:srgbClr val="000000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Sınıf içinde uygun oturma düzeni sağlanmalıdır.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Sınıf ortamı çok gürültülü veya yankılı ise, işitme cihazı ve yardımcı işitme cihazı (FM sistem) önerilebilir.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Eğer uzman gerekli görürse, işitme kaybının konfigürasyonuna uygun işitme cihazı önerilebilir.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Sınıf öğretmeni, işitme kaybının dil gelişimi ve öğrenme üzerine bilgilendirilmelidir.</a:t>
            </a:r>
          </a:p>
        </p:txBody>
      </p:sp>
      <p:sp>
        <p:nvSpPr>
          <p:cNvPr id="88067" name="Text Box 3"/>
          <p:cNvSpPr>
            <a:spLocks noGrp="1" noChangeArrowheads="1"/>
          </p:cNvSpPr>
          <p:nvPr>
            <p:ph type="title"/>
          </p:nvPr>
        </p:nvSpPr>
        <p:spPr>
          <a:xfrm>
            <a:off x="0" y="836613"/>
            <a:ext cx="8856663" cy="850900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tr-TR" sz="4000" dirty="0"/>
            </a:br>
            <a:r>
              <a:rPr lang="tr-TR" sz="3600" u="sng" dirty="0">
                <a:latin typeface="Comic Sans MS" panose="030F0702030302020204" pitchFamily="66" charset="0"/>
              </a:rPr>
              <a:t>16-25 dB Çok Hafif Derecede İşitme Kaybı</a:t>
            </a:r>
            <a:br>
              <a:rPr lang="tr-TR" sz="3600" dirty="0">
                <a:latin typeface="Comic Sans MS" panose="030F0702030302020204" pitchFamily="66" charset="0"/>
              </a:rPr>
            </a:br>
            <a:br>
              <a:rPr lang="tr-TR" sz="3600" dirty="0">
                <a:latin typeface="Comic Sans MS" panose="030F0702030302020204" pitchFamily="66" charset="0"/>
              </a:rPr>
            </a:br>
            <a:endParaRPr lang="tr-TR" sz="36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2"/>
          <p:cNvSpPr>
            <a:spLocks noGrp="1" noChangeArrowheads="1"/>
          </p:cNvSpPr>
          <p:nvPr>
            <p:ph type="title"/>
          </p:nvPr>
        </p:nvSpPr>
        <p:spPr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tr-TR" sz="4000" dirty="0"/>
            </a:br>
            <a:r>
              <a:rPr lang="tr-TR" sz="3600" u="sng" dirty="0">
                <a:latin typeface="Comic Sans MS" panose="030F0702030302020204" pitchFamily="66" charset="0"/>
              </a:rPr>
              <a:t>26-40 dB Hafif Derecede İşitme Kaybı</a:t>
            </a:r>
            <a:br>
              <a:rPr lang="tr-TR" sz="3600" u="sng" dirty="0">
                <a:latin typeface="Comic Sans MS" panose="030F0702030302020204" pitchFamily="66" charset="0"/>
              </a:rPr>
            </a:br>
            <a:endParaRPr lang="tr-TR" sz="3600" u="sng" dirty="0">
              <a:latin typeface="Comic Sans MS" panose="030F0702030302020204" pitchFamily="66" charset="0"/>
            </a:endParaRPr>
          </a:p>
        </p:txBody>
      </p:sp>
      <p:sp>
        <p:nvSpPr>
          <p:cNvPr id="93187" name="Text Box 3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</a:rPr>
              <a:t>Sınıf içinde uygun oturma ve ışık düzeni sağlanmalıdır.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</a:rPr>
              <a:t>Özel eğitim ve dil gelişimi açısından değerlendirilmek üzere uygun merkezlere yönlendirilmelidir.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</a:rPr>
              <a:t>İşitme cihazından yararlanırlar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</a:rPr>
              <a:t>Gerekli görülürse yardımcı işitme cihazı da önerilir.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</a:rPr>
              <a:t>İşitsel becerilerin geliştirilmesi gerekir.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</a:rPr>
              <a:t>Dil ve kelime dağarcığı gelişimi uygun merkezler tarafından izlenmelidir.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</a:rPr>
              <a:t>Özel eğitim, konuşmayı okuma ve konuşma terapisi gerekebilir.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400">
                <a:solidFill>
                  <a:srgbClr val="000000"/>
                </a:solidFill>
                <a:latin typeface="Comic Sans MS" pitchFamily="66" charset="0"/>
              </a:rPr>
              <a:t>Sınıf öğretmeni, işitme kaybının dil gelişimi ve öğrenme üzerine  bilgilendirilmelidir.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2"/>
          <p:cNvSpPr>
            <a:spLocks noGrp="1" noChangeArrowheads="1"/>
          </p:cNvSpPr>
          <p:nvPr>
            <p:ph type="title"/>
          </p:nvPr>
        </p:nvSpPr>
        <p:spPr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tr-TR" sz="4000" dirty="0"/>
            </a:br>
            <a:r>
              <a:rPr lang="tr-TR" sz="3600" u="sng" dirty="0">
                <a:latin typeface="Comic Sans MS" panose="030F0702030302020204" pitchFamily="66" charset="0"/>
              </a:rPr>
              <a:t>41-55 dB Orta Derecede İşitme Kaybı</a:t>
            </a:r>
            <a:br>
              <a:rPr lang="tr-TR" sz="3600" u="sng" dirty="0">
                <a:latin typeface="Comic Sans MS" panose="030F0702030302020204" pitchFamily="66" charset="0"/>
              </a:rPr>
            </a:br>
            <a:br>
              <a:rPr lang="tr-TR" sz="3600" u="sng" dirty="0">
                <a:latin typeface="Comic Sans MS" panose="030F0702030302020204" pitchFamily="66" charset="0"/>
              </a:rPr>
            </a:br>
            <a:endParaRPr lang="tr-TR" sz="3600" u="sng" dirty="0">
              <a:latin typeface="Comic Sans MS" panose="030F0702030302020204" pitchFamily="66" charset="0"/>
            </a:endParaRPr>
          </a:p>
        </p:txBody>
      </p:sp>
      <p:sp>
        <p:nvSpPr>
          <p:cNvPr id="9421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856662" cy="452596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İşitme cihazı ve yardımcı işitme cihazı (FM sistem) uygulaması gerekir.</a:t>
            </a:r>
          </a:p>
          <a:p>
            <a:pPr eaLnBrk="1" hangingPunct="1">
              <a:lnSpc>
                <a:spcPct val="80000"/>
              </a:lnSpc>
            </a:pPr>
            <a:endParaRPr lang="tr-TR" altLang="en-US" sz="2800">
              <a:solidFill>
                <a:srgbClr val="000000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Dil gelişimi ve eğitimsel izlem için uygun olan özel eğitim merkezlerine yönlendirilmelidir.</a:t>
            </a:r>
          </a:p>
          <a:p>
            <a:pPr eaLnBrk="1" hangingPunct="1">
              <a:lnSpc>
                <a:spcPct val="80000"/>
              </a:lnSpc>
            </a:pPr>
            <a:endParaRPr lang="tr-TR" altLang="en-US" sz="2800">
              <a:solidFill>
                <a:srgbClr val="000000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İşitsel becerilerin gelişimini destekleyen özel eğitim programı ve konuşma terapisi gereklidir.</a:t>
            </a:r>
          </a:p>
          <a:p>
            <a:pPr eaLnBrk="1" hangingPunct="1">
              <a:lnSpc>
                <a:spcPct val="80000"/>
              </a:lnSpc>
            </a:pPr>
            <a:endParaRPr lang="tr-TR" altLang="en-US" sz="2800">
              <a:solidFill>
                <a:srgbClr val="000000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Sınıf öğretmeni, işitme kaybının dil gelişimi ve öğrenme üzerine etkileri konusunda bilgilendirilmelidir.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964612" cy="1143000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tr-TR" sz="4000" dirty="0"/>
            </a:br>
            <a:r>
              <a:rPr lang="tr-TR" sz="3600" u="sng" dirty="0">
                <a:latin typeface="Comic Sans MS" panose="030F0702030302020204" pitchFamily="66" charset="0"/>
              </a:rPr>
              <a:t>56-70 dB Orta-İleri Derecede İşitme Kaybı</a:t>
            </a:r>
            <a:br>
              <a:rPr lang="tr-TR" sz="3600" u="sng" dirty="0">
                <a:latin typeface="Comic Sans MS" panose="030F0702030302020204" pitchFamily="66" charset="0"/>
              </a:rPr>
            </a:br>
            <a:br>
              <a:rPr lang="tr-TR" sz="3600" u="sng" dirty="0">
                <a:latin typeface="Comic Sans MS" panose="030F0702030302020204" pitchFamily="66" charset="0"/>
              </a:rPr>
            </a:br>
            <a:endParaRPr lang="tr-TR" sz="3600" u="sng" dirty="0">
              <a:latin typeface="Comic Sans MS" panose="030F0702030302020204" pitchFamily="66" charset="0"/>
            </a:endParaRPr>
          </a:p>
        </p:txBody>
      </p:sp>
      <p:sp>
        <p:nvSpPr>
          <p:cNvPr id="9625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640763" cy="4852988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defRPr/>
            </a:pPr>
            <a:endParaRPr lang="tr-TR" altLang="en-US" sz="2400" dirty="0">
              <a:solidFill>
                <a:srgbClr val="000000"/>
              </a:solidFill>
            </a:endParaRPr>
          </a:p>
          <a:p>
            <a:pPr eaLnBrk="1" hangingPunct="1">
              <a:defRPr/>
            </a:pPr>
            <a:r>
              <a:rPr lang="tr-TR" altLang="en-US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İşitme cihazı ve gerekli durumlarda yardımcı işitme cihazı (FM sistem) uygulaması gerekir.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tr-TR" altLang="en-US" sz="2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defRPr/>
            </a:pPr>
            <a:r>
              <a:rPr lang="tr-TR" altLang="en-US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İşitsel becerilerin gelişimini destekleyen özel eğitim programı ve konuşma terapisi gereklidir.</a:t>
            </a:r>
          </a:p>
          <a:p>
            <a:pPr eaLnBrk="1" hangingPunct="1">
              <a:buFont typeface="Wingdings 3" pitchFamily="18" charset="2"/>
              <a:buNone/>
              <a:defRPr/>
            </a:pPr>
            <a:endParaRPr lang="tr-TR" altLang="en-US" sz="2800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pPr eaLnBrk="1" hangingPunct="1">
              <a:defRPr/>
            </a:pPr>
            <a:r>
              <a:rPr lang="tr-TR" altLang="en-US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Sınıf öğretmeni, işitme kaybının dil gelişimi ve öğrenme üzerine etkileri konusunda bilgilendirilmelidir.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/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/>
          </a:p>
        </p:txBody>
      </p:sp>
      <p:sp>
        <p:nvSpPr>
          <p:cNvPr id="92164" name="Text Box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35975" cy="1143000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tr-TR" sz="4000" dirty="0"/>
            </a:br>
            <a:r>
              <a:rPr lang="tr-TR" sz="3600" u="sng" dirty="0">
                <a:latin typeface="Comic Sans MS" panose="030F0702030302020204" pitchFamily="66" charset="0"/>
              </a:rPr>
              <a:t>71-90 dB İleri Derecede İşitme Kaybı </a:t>
            </a:r>
            <a:br>
              <a:rPr lang="tr-TR" sz="2400" dirty="0"/>
            </a:br>
            <a:br>
              <a:rPr lang="tr-TR" sz="2400" dirty="0"/>
            </a:br>
            <a:endParaRPr lang="tr-TR" sz="2400" dirty="0"/>
          </a:p>
        </p:txBody>
      </p:sp>
      <p:sp>
        <p:nvSpPr>
          <p:cNvPr id="96261" name="Text Box 5"/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İşitme cihazı ve yardımcı işitme cihazı (FM sistem) uygulaması gerekir.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Gerekli durumlarda koklear implant için aday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Özel eğitim programlarında ağırlıklı olarak işitsel algı becerileri,  tüm dil becerileri, kavram gelişimi alanları desteklenmelidir.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Konuşma terapisi verilmelidir.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Özel eğitim uzmanlarının denetimi altında, bireysel ve grup eğitimi almalıdır.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Çocuğun gelişimine uygun olarak entegrasyon programlarına dahil edilmelidir.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/>
          </a:p>
        </p:txBody>
      </p:sp>
      <p:sp>
        <p:nvSpPr>
          <p:cNvPr id="93187" name="Text Box 3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64613" cy="1143000"/>
          </a:xfrm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tr-TR" sz="4000" dirty="0"/>
            </a:br>
            <a:r>
              <a:rPr lang="tr-TR" sz="3600" u="sng" dirty="0">
                <a:latin typeface="Comic Sans MS" panose="030F0702030302020204" pitchFamily="66" charset="0"/>
              </a:rPr>
              <a:t>91 dB/üzeri Çok İleri Derecede İşitme Kaybı </a:t>
            </a:r>
            <a:br>
              <a:rPr lang="tr-TR" sz="3600" u="sng" dirty="0">
                <a:latin typeface="Comic Sans MS" panose="030F0702030302020204" pitchFamily="66" charset="0"/>
              </a:rPr>
            </a:br>
            <a:br>
              <a:rPr lang="tr-TR" sz="3600" u="sng" dirty="0">
                <a:latin typeface="Comic Sans MS" panose="030F0702030302020204" pitchFamily="66" charset="0"/>
              </a:rPr>
            </a:br>
            <a:br>
              <a:rPr lang="tr-TR" sz="2400" dirty="0"/>
            </a:br>
            <a:endParaRPr lang="tr-TR" sz="2400" dirty="0"/>
          </a:p>
        </p:txBody>
      </p:sp>
      <p:sp>
        <p:nvSpPr>
          <p:cNvPr id="97284" name="Text Box 4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964613" cy="452596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Koklear implant için aday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Özel eğitim programlarında ağırlıklı olarak işitsel algı ve tüm dil becerileri, kavram gelişimi   alanları desteklenmelidir.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Özel eğitim uzmanlarının denetimi altında, bireysel ve grup eğitimi almalıdır.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 İletişim becerilerini tam olarak kazanabilmesi için total iletişim yöntemleri (işitsel bilginin yanı sıra dudaktan okuma, konuşmayı okuma, gerekli durumlarda işaret dilinin kullanılması)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/>
          <p:cNvSpPr>
            <a:spLocks noGrp="1" noChangeArrowheads="1"/>
          </p:cNvSpPr>
          <p:nvPr>
            <p:ph type="title"/>
          </p:nvPr>
        </p:nvSpPr>
        <p:spPr>
          <a:solidFill>
            <a:schemeClr val="bg1">
              <a:alpha val="2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tr-TR" sz="3200" dirty="0"/>
            </a:br>
            <a:r>
              <a:rPr lang="tr-TR" sz="3600" u="sng" dirty="0">
                <a:latin typeface="Comic Sans MS" panose="030F0702030302020204" pitchFamily="66" charset="0"/>
              </a:rPr>
              <a:t>Tek Taraflı İşitme Kaybı </a:t>
            </a:r>
            <a:br>
              <a:rPr lang="tr-TR" sz="3600" u="sng" dirty="0">
                <a:latin typeface="Comic Sans MS" panose="030F0702030302020204" pitchFamily="66" charset="0"/>
              </a:rPr>
            </a:br>
            <a:endParaRPr lang="tr-TR" sz="3600" u="sng" dirty="0">
              <a:latin typeface="Comic Sans MS" panose="030F0702030302020204" pitchFamily="66" charset="0"/>
            </a:endParaRPr>
          </a:p>
        </p:txBody>
      </p:sp>
      <p:sp>
        <p:nvSpPr>
          <p:cNvPr id="98307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85225" cy="4525963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Sınıf içinde uygun oturma ve ışık düzeni sağlanmalıdır.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Özel hazırlanmış işitme cihazları (CROS) kullanılabilir.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Sınıf içinde yardımcı işitme cihazı (FM sistem) önerilebilir.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Eğitimsel takip önemlidir.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 sz="2800">
                <a:solidFill>
                  <a:srgbClr val="000000"/>
                </a:solidFill>
                <a:latin typeface="Comic Sans MS" pitchFamily="66" charset="0"/>
              </a:rPr>
              <a:t>Sınıf öğretmeni, işitme kaybının dil gelişimi ve öğrenme üzerine etkileri konusunda bilgilendirilmelidir.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750</Words>
  <Application>Microsoft Office PowerPoint</Application>
  <PresentationFormat>Ekran Gösterisi (4:3)</PresentationFormat>
  <Paragraphs>62</Paragraphs>
  <Slides>10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Comic Sans MS</vt:lpstr>
      <vt:lpstr>Verdana</vt:lpstr>
      <vt:lpstr>Wingdings 3</vt:lpstr>
      <vt:lpstr>Ofis Teması</vt:lpstr>
      <vt:lpstr>Grafik</vt:lpstr>
      <vt:lpstr> CGM312 DİL VE KONUŞMA BOZUKLUKLARI Çocuk Gelişimi Yrd. Doç. Suna YILMAZ</vt:lpstr>
      <vt:lpstr>İŞİTME KAYBI DERECESİNE GÖRE </vt:lpstr>
      <vt:lpstr> 16-25 dB Çok Hafif Derecede İşitme Kaybı  </vt:lpstr>
      <vt:lpstr> 26-40 dB Hafif Derecede İşitme Kaybı </vt:lpstr>
      <vt:lpstr> 41-55 dB Orta Derecede İşitme Kaybı  </vt:lpstr>
      <vt:lpstr> 56-70 dB Orta-İleri Derecede İşitme Kaybı  </vt:lpstr>
      <vt:lpstr> 71-90 dB İleri Derecede İşitme Kaybı   </vt:lpstr>
      <vt:lpstr> 91 dB/üzeri Çok İleri Derecede İşitme Kaybı    </vt:lpstr>
      <vt:lpstr> Tek Taraflı İşitme Kaybı 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Selim TOSUN</cp:lastModifiedBy>
  <cp:revision>14</cp:revision>
  <dcterms:created xsi:type="dcterms:W3CDTF">2019-03-14T14:20:54Z</dcterms:created>
  <dcterms:modified xsi:type="dcterms:W3CDTF">2021-12-06T04:57:50Z</dcterms:modified>
</cp:coreProperties>
</file>