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5" r:id="rId3"/>
    <p:sldId id="262" r:id="rId4"/>
    <p:sldId id="258" r:id="rId5"/>
    <p:sldId id="257" r:id="rId6"/>
    <p:sldId id="266" r:id="rId7"/>
    <p:sldId id="259" r:id="rId8"/>
    <p:sldId id="264" r:id="rId9"/>
    <p:sldId id="260" r:id="rId10"/>
    <p:sldId id="261" r:id="rId11"/>
    <p:sldId id="268"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58" y="-7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AE8DC-F039-4861-B9D2-30326991F31F}" type="datetimeFigureOut">
              <a:rPr lang="tr-TR" smtClean="0"/>
              <a:t>04.12.2014</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794D1-3163-4AD3-8D1F-EDECAF445411}" type="slidenum">
              <a:rPr lang="tr-TR" smtClean="0"/>
              <a:t>‹#›</a:t>
            </a:fld>
            <a:endParaRPr lang="tr-TR"/>
          </a:p>
        </p:txBody>
      </p:sp>
    </p:spTree>
    <p:extLst>
      <p:ext uri="{BB962C8B-B14F-4D97-AF65-F5344CB8AC3E}">
        <p14:creationId xmlns:p14="http://schemas.microsoft.com/office/powerpoint/2010/main" val="653104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76794D1-3163-4AD3-8D1F-EDECAF445411}" type="slidenum">
              <a:rPr lang="tr-TR" smtClean="0"/>
              <a:t>6</a:t>
            </a:fld>
            <a:endParaRPr lang="tr-TR"/>
          </a:p>
        </p:txBody>
      </p:sp>
    </p:spTree>
    <p:extLst>
      <p:ext uri="{BB962C8B-B14F-4D97-AF65-F5344CB8AC3E}">
        <p14:creationId xmlns:p14="http://schemas.microsoft.com/office/powerpoint/2010/main" val="272843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468F332-5944-4614-ABF1-9F2F96520624}" type="datetimeFigureOut">
              <a:rPr lang="tr-TR" smtClean="0"/>
              <a:t>04.12.2014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115123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68F332-5944-4614-ABF1-9F2F96520624}" type="datetimeFigureOut">
              <a:rPr lang="tr-TR" smtClean="0"/>
              <a:t>04.12.2014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4247515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68F332-5944-4614-ABF1-9F2F96520624}" type="datetimeFigureOut">
              <a:rPr lang="tr-TR" smtClean="0"/>
              <a:t>04.12.2014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2155556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68F332-5944-4614-ABF1-9F2F96520624}" type="datetimeFigureOut">
              <a:rPr lang="tr-TR" smtClean="0"/>
              <a:t>04.12.2014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2703173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468F332-5944-4614-ABF1-9F2F96520624}" type="datetimeFigureOut">
              <a:rPr lang="tr-TR" smtClean="0"/>
              <a:t>04.12.2014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2174493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468F332-5944-4614-ABF1-9F2F96520624}" type="datetimeFigureOut">
              <a:rPr lang="tr-TR" smtClean="0"/>
              <a:t>04.12.2014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1351175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468F332-5944-4614-ABF1-9F2F96520624}" type="datetimeFigureOut">
              <a:rPr lang="tr-TR" smtClean="0"/>
              <a:t>04.12.2014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1120844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468F332-5944-4614-ABF1-9F2F96520624}" type="datetimeFigureOut">
              <a:rPr lang="tr-TR" smtClean="0"/>
              <a:t>04.12.2014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3062478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468F332-5944-4614-ABF1-9F2F96520624}" type="datetimeFigureOut">
              <a:rPr lang="tr-TR" smtClean="0"/>
              <a:t>04.12.2014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3981606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468F332-5944-4614-ABF1-9F2F96520624}" type="datetimeFigureOut">
              <a:rPr lang="tr-TR" smtClean="0"/>
              <a:t>04.12.2014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345501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468F332-5944-4614-ABF1-9F2F96520624}" type="datetimeFigureOut">
              <a:rPr lang="tr-TR" smtClean="0"/>
              <a:t>04.12.2014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20BC2E-6053-41E5-B9C2-1B972AF6EB23}" type="slidenum">
              <a:rPr lang="tr-TR" smtClean="0"/>
              <a:t>‹#›</a:t>
            </a:fld>
            <a:endParaRPr lang="tr-TR"/>
          </a:p>
        </p:txBody>
      </p:sp>
    </p:spTree>
    <p:extLst>
      <p:ext uri="{BB962C8B-B14F-4D97-AF65-F5344CB8AC3E}">
        <p14:creationId xmlns:p14="http://schemas.microsoft.com/office/powerpoint/2010/main" val="240140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8F332-5944-4614-ABF1-9F2F96520624}" type="datetimeFigureOut">
              <a:rPr lang="tr-TR" smtClean="0"/>
              <a:t>04.12.2014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20BC2E-6053-41E5-B9C2-1B972AF6EB23}" type="slidenum">
              <a:rPr lang="tr-TR" smtClean="0"/>
              <a:t>‹#›</a:t>
            </a:fld>
            <a:endParaRPr lang="tr-TR"/>
          </a:p>
        </p:txBody>
      </p:sp>
    </p:spTree>
    <p:extLst>
      <p:ext uri="{BB962C8B-B14F-4D97-AF65-F5344CB8AC3E}">
        <p14:creationId xmlns:p14="http://schemas.microsoft.com/office/powerpoint/2010/main" val="1932862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umhuriyet.com.tr/?hn=32980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Orta Doğu’daki Son Gelişmelerde Mezhep Faktörü</a:t>
            </a:r>
            <a:endParaRPr lang="tr-TR" dirty="0"/>
          </a:p>
        </p:txBody>
      </p:sp>
      <p:sp>
        <p:nvSpPr>
          <p:cNvPr id="3" name="Alt Başlık 2"/>
          <p:cNvSpPr>
            <a:spLocks noGrp="1"/>
          </p:cNvSpPr>
          <p:nvPr>
            <p:ph type="subTitle" idx="1"/>
          </p:nvPr>
        </p:nvSpPr>
        <p:spPr/>
        <p:txBody>
          <a:bodyPr/>
          <a:lstStyle/>
          <a:p>
            <a:r>
              <a:rPr lang="tr-TR" dirty="0" smtClean="0"/>
              <a:t>Prof. Dr. Sönmez KUTLU</a:t>
            </a:r>
          </a:p>
          <a:p>
            <a:r>
              <a:rPr lang="tr-TR" dirty="0" smtClean="0"/>
              <a:t>Ankara Üniversitesi İlahiyat Fakültesi</a:t>
            </a:r>
          </a:p>
          <a:p>
            <a:r>
              <a:rPr lang="tr-TR" dirty="0" smtClean="0"/>
              <a:t>Hoca </a:t>
            </a:r>
            <a:r>
              <a:rPr lang="tr-TR" dirty="0" err="1" smtClean="0"/>
              <a:t>Ahmed</a:t>
            </a:r>
            <a:r>
              <a:rPr lang="tr-TR" dirty="0" smtClean="0"/>
              <a:t> </a:t>
            </a:r>
            <a:r>
              <a:rPr lang="tr-TR" dirty="0" err="1" smtClean="0"/>
              <a:t>Yesevi</a:t>
            </a:r>
            <a:r>
              <a:rPr lang="tr-TR" dirty="0" smtClean="0"/>
              <a:t> Üniversitesi Beşeri Bilimler Fakültesi</a:t>
            </a:r>
            <a:endParaRPr lang="tr-TR" dirty="0"/>
          </a:p>
        </p:txBody>
      </p:sp>
    </p:spTree>
    <p:extLst>
      <p:ext uri="{BB962C8B-B14F-4D97-AF65-F5344CB8AC3E}">
        <p14:creationId xmlns:p14="http://schemas.microsoft.com/office/powerpoint/2010/main" val="3848648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ROBERT BAER: Şİİ-SÜNNİ İÇ SAVAŞI</a:t>
            </a:r>
            <a:endParaRPr lang="tr-TR" dirty="0"/>
          </a:p>
        </p:txBody>
      </p:sp>
      <p:sp>
        <p:nvSpPr>
          <p:cNvPr id="3" name="İçerik Yer Tutucusu 2"/>
          <p:cNvSpPr>
            <a:spLocks noGrp="1"/>
          </p:cNvSpPr>
          <p:nvPr>
            <p:ph idx="1"/>
          </p:nvPr>
        </p:nvSpPr>
        <p:spPr/>
        <p:txBody>
          <a:bodyPr/>
          <a:lstStyle/>
          <a:p>
            <a:r>
              <a:rPr lang="tr-TR" dirty="0"/>
              <a:t>CIA’nın eski Ortadoğu bölge şefi Robert </a:t>
            </a:r>
            <a:r>
              <a:rPr lang="tr-TR" dirty="0" err="1"/>
              <a:t>Baer</a:t>
            </a:r>
            <a:r>
              <a:rPr lang="tr-TR" dirty="0"/>
              <a:t>, </a:t>
            </a:r>
            <a:endParaRPr lang="tr-TR" dirty="0" smtClean="0"/>
          </a:p>
          <a:p>
            <a:pPr marL="0" indent="0">
              <a:buNone/>
            </a:pPr>
            <a:r>
              <a:rPr lang="tr-TR" dirty="0" smtClean="0"/>
              <a:t>İran </a:t>
            </a:r>
            <a:r>
              <a:rPr lang="tr-TR" dirty="0"/>
              <a:t>ile ilgili yazdığı eserinde yeni Orta Doğu’yu kurabilmek için tek yolunun bölgede geniş çaplı bir “Şii-Sünni </a:t>
            </a:r>
            <a:r>
              <a:rPr lang="tr-TR" dirty="0" err="1"/>
              <a:t>içsavaşı”nı</a:t>
            </a:r>
            <a:r>
              <a:rPr lang="tr-TR" dirty="0"/>
              <a:t> tetiklemekten geçtiği fikrini ileri sürmüştür. </a:t>
            </a:r>
            <a:r>
              <a:rPr lang="tr-TR" u="sng" dirty="0">
                <a:hlinkClick r:id="rId2"/>
              </a:rPr>
              <a:t>http://www.cumhuriyet.com.tr/?hn=329804</a:t>
            </a:r>
            <a:r>
              <a:rPr lang="tr-TR" dirty="0"/>
              <a:t> (18.05.2013)</a:t>
            </a:r>
          </a:p>
          <a:p>
            <a:endParaRPr lang="tr-TR" dirty="0"/>
          </a:p>
        </p:txBody>
      </p:sp>
    </p:spTree>
    <p:extLst>
      <p:ext uri="{BB962C8B-B14F-4D97-AF65-F5344CB8AC3E}">
        <p14:creationId xmlns:p14="http://schemas.microsoft.com/office/powerpoint/2010/main" val="2607262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IŞİD DEKLARASYONU</a:t>
            </a:r>
            <a:endParaRPr lang="tr-TR" dirty="0"/>
          </a:p>
        </p:txBody>
      </p:sp>
      <p:sp>
        <p:nvSpPr>
          <p:cNvPr id="3" name="İçerik Yer Tutucusu 2"/>
          <p:cNvSpPr>
            <a:spLocks noGrp="1"/>
          </p:cNvSpPr>
          <p:nvPr>
            <p:ph idx="1"/>
          </p:nvPr>
        </p:nvSpPr>
        <p:spPr/>
        <p:txBody>
          <a:bodyPr>
            <a:normAutofit fontScale="62500" lnSpcReduction="20000"/>
          </a:bodyPr>
          <a:lstStyle/>
          <a:p>
            <a:pPr fontAlgn="t"/>
            <a:r>
              <a:rPr lang="tr-TR" dirty="0"/>
              <a:t>- Kadınlar zorunlu olmadıkça evlerinden ayrılmayacak. Evden çıkanlar ise, İslami kurallara göre giyinmek zorunda.</a:t>
            </a:r>
          </a:p>
          <a:p>
            <a:pPr fontAlgn="t"/>
            <a:r>
              <a:rPr lang="tr-TR" dirty="0"/>
              <a:t>- Hırsızlar şeriat kurallarına göre cezalandırılacak. Bu kural özellikle, kamuya ait para ve mallara el koyanlar için geçerli.</a:t>
            </a:r>
          </a:p>
          <a:p>
            <a:pPr fontAlgn="t"/>
            <a:r>
              <a:rPr lang="tr-TR" dirty="0"/>
              <a:t>- Savaştan elde edilen ganimetin kullanılma biçimi ve dağıtılmasında sadece Müslümanların imamı olan Ebu Bekir Bağdadi yetkilidir.</a:t>
            </a:r>
          </a:p>
          <a:p>
            <a:pPr fontAlgn="t"/>
            <a:r>
              <a:rPr lang="tr-TR" dirty="0"/>
              <a:t>- Müslümanlar 5 vakit namazını, namaz saatlerinde camilerde kılacak.</a:t>
            </a:r>
          </a:p>
          <a:p>
            <a:pPr fontAlgn="t"/>
            <a:r>
              <a:rPr lang="tr-TR" dirty="0"/>
              <a:t>- Musul ve çevresindeki aşiret liderleri, düşman ve hainlerle işbirliği içerisinde olmayacak.</a:t>
            </a:r>
          </a:p>
          <a:p>
            <a:pPr fontAlgn="t"/>
            <a:r>
              <a:rPr lang="tr-TR" dirty="0"/>
              <a:t>- 'Dinsiz' kurumlar adına şimdiye kadar görev yapmış polis, asker ve taraftarlar tövbe edecek, değilse idam edilecek.</a:t>
            </a:r>
          </a:p>
          <a:p>
            <a:pPr fontAlgn="t"/>
            <a:r>
              <a:rPr lang="tr-TR" dirty="0"/>
              <a:t>- Alkol, sigara ve uyuşturucu kullanılmayacak.</a:t>
            </a:r>
          </a:p>
          <a:p>
            <a:pPr fontAlgn="t"/>
            <a:r>
              <a:rPr lang="tr-TR" dirty="0"/>
              <a:t>- IŞİD organizasyonu dışındaki tüm toplantı ve gösteriler yasak.</a:t>
            </a:r>
          </a:p>
          <a:p>
            <a:pPr fontAlgn="t"/>
            <a:r>
              <a:rPr lang="tr-TR" dirty="0"/>
              <a:t>- IŞİD üyeleri dışında kimse silah taşımayacak.</a:t>
            </a:r>
          </a:p>
          <a:p>
            <a:pPr fontAlgn="t"/>
            <a:r>
              <a:rPr lang="tr-TR" dirty="0"/>
              <a:t>- Kentte ölüler için yapılan tüm türbeler, anıtlar ve mozoleler yıkılacak.    </a:t>
            </a:r>
          </a:p>
          <a:p>
            <a:pPr fontAlgn="t"/>
            <a:r>
              <a:rPr lang="tr-TR" dirty="0"/>
              <a:t>(DHA)</a:t>
            </a:r>
          </a:p>
          <a:p>
            <a:endParaRPr lang="tr-TR" dirty="0"/>
          </a:p>
        </p:txBody>
      </p:sp>
    </p:spTree>
    <p:extLst>
      <p:ext uri="{BB962C8B-B14F-4D97-AF65-F5344CB8AC3E}">
        <p14:creationId xmlns:p14="http://schemas.microsoft.com/office/powerpoint/2010/main" val="2832566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 VE DEĞERLENDİRME</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İslam Dünyası mezhepçilik çatışmasına  gidiyor.</a:t>
            </a:r>
          </a:p>
          <a:p>
            <a:r>
              <a:rPr lang="tr-TR" dirty="0" smtClean="0"/>
              <a:t>Tek tip bir Şiilik ve </a:t>
            </a:r>
            <a:r>
              <a:rPr lang="tr-TR" dirty="0" err="1" smtClean="0"/>
              <a:t>Selefiliğe</a:t>
            </a:r>
            <a:r>
              <a:rPr lang="tr-TR" dirty="0" smtClean="0"/>
              <a:t> indirgenen tek tip bir Sünnilik</a:t>
            </a:r>
          </a:p>
          <a:p>
            <a:r>
              <a:rPr lang="tr-TR" dirty="0" smtClean="0"/>
              <a:t>Müslümanlar çatışmaların derinleşmesiyle Şii veya Selefi cepheden birini seçmeye zorlanıyor.</a:t>
            </a:r>
          </a:p>
          <a:p>
            <a:r>
              <a:rPr lang="tr-TR" dirty="0" smtClean="0"/>
              <a:t>Şii Uyanış senaryosu oynanmakta</a:t>
            </a:r>
          </a:p>
          <a:p>
            <a:r>
              <a:rPr lang="tr-TR" dirty="0" smtClean="0"/>
              <a:t>Suriye olayları: Şii-Sünni nefretini derinleştiriyor ve kalıcılaştırıyor.</a:t>
            </a:r>
          </a:p>
          <a:p>
            <a:r>
              <a:rPr lang="tr-TR" dirty="0" smtClean="0"/>
              <a:t>Türkiye’ye Alevi-Sünni ayrışması olarak yansıyabilir.</a:t>
            </a:r>
          </a:p>
          <a:p>
            <a:r>
              <a:rPr lang="tr-TR" dirty="0" smtClean="0"/>
              <a:t>Türkiye, bu çatışmada asla yer almamalıdır. </a:t>
            </a:r>
          </a:p>
          <a:p>
            <a:r>
              <a:rPr lang="tr-TR" dirty="0" smtClean="0"/>
              <a:t>Mezhebi çatışmalar, Orta Asya’da </a:t>
            </a:r>
            <a:r>
              <a:rPr lang="tr-TR" dirty="0" err="1" smtClean="0"/>
              <a:t>Selefiliği</a:t>
            </a:r>
            <a:r>
              <a:rPr lang="tr-TR" dirty="0" smtClean="0"/>
              <a:t> güçlendirir.</a:t>
            </a:r>
          </a:p>
          <a:p>
            <a:r>
              <a:rPr lang="tr-TR" dirty="0" smtClean="0"/>
              <a:t>Suriye olayları, İran ve PKK’nın güçlenmesine sebep olmuştur.</a:t>
            </a:r>
            <a:endParaRPr lang="tr-TR" dirty="0"/>
          </a:p>
        </p:txBody>
      </p:sp>
    </p:spTree>
    <p:extLst>
      <p:ext uri="{BB962C8B-B14F-4D97-AF65-F5344CB8AC3E}">
        <p14:creationId xmlns:p14="http://schemas.microsoft.com/office/powerpoint/2010/main" val="1031946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Problemin Tanımı: Çatışmanın ana aktörü Mezhep veya Mezhepçilik mi?</a:t>
            </a:r>
            <a:endParaRPr lang="tr-TR" dirty="0"/>
          </a:p>
        </p:txBody>
      </p:sp>
      <p:sp>
        <p:nvSpPr>
          <p:cNvPr id="3" name="İçerik Yer Tutucusu 2"/>
          <p:cNvSpPr>
            <a:spLocks noGrp="1"/>
          </p:cNvSpPr>
          <p:nvPr>
            <p:ph idx="1"/>
          </p:nvPr>
        </p:nvSpPr>
        <p:spPr/>
        <p:txBody>
          <a:bodyPr>
            <a:normAutofit fontScale="92500" lnSpcReduction="10000"/>
          </a:bodyPr>
          <a:lstStyle/>
          <a:p>
            <a:r>
              <a:rPr lang="tr-TR" dirty="0"/>
              <a:t>Sosyal Bilimlerde sosyal, siyasi ve ekonomik hadiseler ve olgular tek bir sebeple  açıklanamaz.</a:t>
            </a:r>
          </a:p>
          <a:p>
            <a:r>
              <a:rPr lang="tr-TR" dirty="0"/>
              <a:t>PEK ÇOK SEBEP VARDIR</a:t>
            </a:r>
          </a:p>
          <a:p>
            <a:r>
              <a:rPr lang="tr-TR" dirty="0"/>
              <a:t>Orta </a:t>
            </a:r>
            <a:r>
              <a:rPr lang="tr-TR" dirty="0" smtClean="0"/>
              <a:t>Doğuda mezhep kimliği önemli bir kimliktir.</a:t>
            </a:r>
            <a:endParaRPr lang="tr-TR" dirty="0"/>
          </a:p>
          <a:p>
            <a:r>
              <a:rPr lang="tr-TR" dirty="0" smtClean="0"/>
              <a:t>Orta Doğu İslam kimliğinden mezhepçi kimliğe kaymakta </a:t>
            </a:r>
          </a:p>
          <a:p>
            <a:r>
              <a:rPr lang="tr-TR" dirty="0" smtClean="0"/>
              <a:t>Mezhebi Uyanış: Mezhepçilik</a:t>
            </a:r>
          </a:p>
          <a:p>
            <a:r>
              <a:rPr lang="tr-TR" dirty="0" smtClean="0"/>
              <a:t>Şiilik, bütün Şiileri; </a:t>
            </a:r>
            <a:r>
              <a:rPr lang="tr-TR" dirty="0" err="1" smtClean="0"/>
              <a:t>Selefilik</a:t>
            </a:r>
            <a:r>
              <a:rPr lang="tr-TR" dirty="0" smtClean="0"/>
              <a:t> Sünni </a:t>
            </a:r>
            <a:r>
              <a:rPr lang="tr-TR" dirty="0" err="1" smtClean="0"/>
              <a:t>gurpları</a:t>
            </a:r>
            <a:r>
              <a:rPr lang="tr-TR" dirty="0" smtClean="0"/>
              <a:t> etrafında toplamaya çalışmakta</a:t>
            </a:r>
          </a:p>
          <a:p>
            <a:r>
              <a:rPr lang="tr-TR" dirty="0" smtClean="0"/>
              <a:t>Mezhebi ve inancı dolayısıyla insanlar öldürülmekte</a:t>
            </a:r>
          </a:p>
          <a:p>
            <a:r>
              <a:rPr lang="tr-TR" dirty="0" smtClean="0"/>
              <a:t>Iranın </a:t>
            </a:r>
            <a:r>
              <a:rPr lang="tr-TR" dirty="0"/>
              <a:t>% 90’ı, İran Körfezini % 70’i </a:t>
            </a:r>
            <a:r>
              <a:rPr lang="tr-TR" dirty="0" err="1"/>
              <a:t>Şiidir</a:t>
            </a:r>
            <a:r>
              <a:rPr lang="tr-TR" dirty="0"/>
              <a:t>. Şiilerin % 50’si Lübnan-Pakistan kuşağında /kemerinde yaşar.</a:t>
            </a:r>
          </a:p>
        </p:txBody>
      </p:sp>
    </p:spTree>
    <p:extLst>
      <p:ext uri="{BB962C8B-B14F-4D97-AF65-F5344CB8AC3E}">
        <p14:creationId xmlns:p14="http://schemas.microsoft.com/office/powerpoint/2010/main" val="112321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Şİİ DAĞILIMI HARİTA ÜZERİNDEN</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87901" y="1825625"/>
            <a:ext cx="6216197" cy="4351338"/>
          </a:xfrm>
        </p:spPr>
      </p:pic>
    </p:spTree>
    <p:extLst>
      <p:ext uri="{BB962C8B-B14F-4D97-AF65-F5344CB8AC3E}">
        <p14:creationId xmlns:p14="http://schemas.microsoft.com/office/powerpoint/2010/main" val="4082298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Şİİ-SÜNNİ NÜFUS DAĞILIMI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45251247"/>
              </p:ext>
            </p:extLst>
          </p:nvPr>
        </p:nvGraphicFramePr>
        <p:xfrm>
          <a:off x="-1805940" y="1402088"/>
          <a:ext cx="9060182" cy="5868116"/>
        </p:xfrm>
        <a:graphic>
          <a:graphicData uri="http://schemas.openxmlformats.org/drawingml/2006/table">
            <a:tbl>
              <a:tblPr firstRow="1" firstCol="1" bandRow="1">
                <a:tableStyleId>{5C22544A-7EE6-4342-B048-85BDC9FD1C3A}</a:tableStyleId>
              </a:tblPr>
              <a:tblGrid>
                <a:gridCol w="4694333"/>
                <a:gridCol w="1455283"/>
                <a:gridCol w="1455283"/>
                <a:gridCol w="1455283"/>
              </a:tblGrid>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Ülke</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b"/>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Şii nüfusun oranı</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b"/>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Toplam nüfus</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b"/>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Şii nüfus</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b"/>
                </a:tc>
              </a:tr>
              <a:tr h="108523">
                <a:tc gridSpan="4">
                  <a:txBody>
                    <a:bodyPr/>
                    <a:lstStyle/>
                    <a:p>
                      <a:pPr>
                        <a:lnSpc>
                          <a:spcPct val="107000"/>
                        </a:lnSpc>
                      </a:pPr>
                      <a:endParaRPr lang="tr-TR" sz="1600" dirty="0">
                        <a:effectLst/>
                        <a:latin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a:effectLst/>
                          <a:latin typeface="Times New Roman" panose="02020603050405020304" pitchFamily="18" charset="0"/>
                          <a:cs typeface="Times New Roman" panose="02020603050405020304" pitchFamily="18" charset="0"/>
                        </a:rPr>
                        <a:t>İran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90%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68.7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61.8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08523">
                <a:tc gridSpan="4">
                  <a:txBody>
                    <a:bodyPr/>
                    <a:lstStyle/>
                    <a:p>
                      <a:pPr>
                        <a:lnSpc>
                          <a:spcPct val="107000"/>
                        </a:lnSpc>
                      </a:pPr>
                      <a:endParaRPr lang="tr-TR" sz="1600" dirty="0">
                        <a:effectLst/>
                        <a:latin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a:effectLst/>
                          <a:latin typeface="Times New Roman" panose="02020603050405020304" pitchFamily="18" charset="0"/>
                          <a:cs typeface="Times New Roman" panose="02020603050405020304" pitchFamily="18" charset="0"/>
                        </a:rPr>
                        <a:t>Pakistan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165.8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33.2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Irak</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65%</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26.8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17.4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Hindistan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dirty="0">
                          <a:effectLst/>
                          <a:latin typeface="Times New Roman" panose="02020603050405020304" pitchFamily="18" charset="0"/>
                          <a:cs typeface="Times New Roman" panose="02020603050405020304" pitchFamily="18" charset="0"/>
                        </a:rPr>
                        <a:t>1%</a:t>
                      </a:r>
                      <a:endParaRPr lang="tr-TR"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1,095.4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11.0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Azerbeycan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75%</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8.0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6.0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Afganistan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19%</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31.1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5.9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Suudi</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Arabistan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27.0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2.7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163223">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88694">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Lübnan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45%</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3.9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1.7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Kuveyt</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30%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2.4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730,000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Bahreyn</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75%</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700,000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520,000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Suriye</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18.9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190,000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a:txBody>
                    <a:bodyPr/>
                    <a:lstStyle/>
                    <a:p>
                      <a:pPr>
                        <a:lnSpc>
                          <a:spcPts val="1350"/>
                        </a:lnSpc>
                        <a:spcAft>
                          <a:spcPts val="0"/>
                        </a:spcAft>
                      </a:pPr>
                      <a:r>
                        <a:rPr lang="en-US" sz="1600" dirty="0">
                          <a:effectLst/>
                          <a:latin typeface="Times New Roman" panose="02020603050405020304" pitchFamily="18" charset="0"/>
                          <a:cs typeface="Times New Roman" panose="02020603050405020304" pitchFamily="18" charset="0"/>
                        </a:rPr>
                        <a:t>BAE</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2.6 milyon</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160,000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a:txBody>
                    <a:bodyPr/>
                    <a:lstStyle/>
                    <a:p>
                      <a:pPr>
                        <a:lnSpc>
                          <a:spcPts val="1350"/>
                        </a:lnSpc>
                        <a:spcAft>
                          <a:spcPts val="0"/>
                        </a:spcAft>
                      </a:pPr>
                      <a:r>
                        <a:rPr lang="en-US" sz="1600" dirty="0" err="1">
                          <a:effectLst/>
                          <a:latin typeface="Times New Roman" panose="02020603050405020304" pitchFamily="18" charset="0"/>
                          <a:cs typeface="Times New Roman" panose="02020603050405020304" pitchFamily="18" charset="0"/>
                        </a:rPr>
                        <a:t>Katar</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16%</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890,000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a:txBody>
                    <a:bodyPr/>
                    <a:lstStyle/>
                    <a:p>
                      <a:pPr>
                        <a:lnSpc>
                          <a:spcPts val="1350"/>
                        </a:lnSpc>
                        <a:spcAft>
                          <a:spcPts val="0"/>
                        </a:spcAft>
                      </a:pPr>
                      <a:r>
                        <a:rPr lang="en-US" sz="1200">
                          <a:effectLst/>
                          <a:latin typeface="Times New Roman" panose="02020603050405020304" pitchFamily="18" charset="0"/>
                          <a:cs typeface="Times New Roman" panose="02020603050405020304" pitchFamily="18" charset="0"/>
                        </a:rPr>
                        <a:t>140,000</a:t>
                      </a:r>
                      <a:endParaRPr lang="tr-TR"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r>
              <a:tr h="201507">
                <a:tc gridSpan="4">
                  <a:txBody>
                    <a:bodyPr/>
                    <a:lstStyle/>
                    <a:p>
                      <a:pPr algn="ctr">
                        <a:lnSpc>
                          <a:spcPts val="1150"/>
                        </a:lnSpc>
                        <a:spcAft>
                          <a:spcPts val="0"/>
                        </a:spcAft>
                      </a:pPr>
                      <a:endParaRPr lang="en-US" sz="16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201507">
                <a:tc gridSpan="4">
                  <a:txBody>
                    <a:bodyPr/>
                    <a:lstStyle/>
                    <a:p>
                      <a:pPr>
                        <a:lnSpc>
                          <a:spcPts val="1350"/>
                        </a:lnSpc>
                        <a:spcAft>
                          <a:spcPts val="0"/>
                        </a:spcAft>
                      </a:pPr>
                      <a:r>
                        <a:rPr lang="tr-TR" sz="1600" dirty="0">
                          <a:effectLst/>
                          <a:latin typeface="Times New Roman" panose="02020603050405020304" pitchFamily="18" charset="0"/>
                          <a:cs typeface="Times New Roman" panose="02020603050405020304" pitchFamily="18" charset="0"/>
                        </a:rPr>
                        <a:t>Not: "</a:t>
                      </a:r>
                      <a:r>
                        <a:rPr lang="tr-TR" sz="1600" dirty="0" err="1">
                          <a:effectLst/>
                          <a:latin typeface="Times New Roman" panose="02020603050405020304" pitchFamily="18" charset="0"/>
                          <a:cs typeface="Times New Roman" panose="02020603050405020304" pitchFamily="18" charset="0"/>
                        </a:rPr>
                        <a:t>Siiler</a:t>
                      </a:r>
                      <a:r>
                        <a:rPr lang="tr-TR" sz="1600" dirty="0">
                          <a:effectLst/>
                          <a:latin typeface="Times New Roman" panose="02020603050405020304" pitchFamily="18" charset="0"/>
                          <a:cs typeface="Times New Roman" panose="02020603050405020304" pitchFamily="18" charset="0"/>
                        </a:rPr>
                        <a:t>" </a:t>
                      </a:r>
                      <a:r>
                        <a:rPr lang="tr-TR" sz="1600" dirty="0" err="1">
                          <a:effectLst/>
                          <a:latin typeface="Times New Roman" panose="02020603050405020304" pitchFamily="18" charset="0"/>
                          <a:cs typeface="Times New Roman" panose="02020603050405020304" pitchFamily="18" charset="0"/>
                        </a:rPr>
                        <a:t>İmamiyye</a:t>
                      </a:r>
                      <a:r>
                        <a:rPr lang="tr-TR" sz="1600" dirty="0">
                          <a:effectLst/>
                          <a:latin typeface="Times New Roman" panose="02020603050405020304" pitchFamily="18" charset="0"/>
                          <a:cs typeface="Times New Roman" panose="02020603050405020304" pitchFamily="18" charset="0"/>
                        </a:rPr>
                        <a:t> </a:t>
                      </a:r>
                      <a:r>
                        <a:rPr lang="tr-TR" sz="1600" dirty="0" err="1">
                          <a:effectLst/>
                          <a:latin typeface="Times New Roman" panose="02020603050405020304" pitchFamily="18" charset="0"/>
                          <a:cs typeface="Times New Roman" panose="02020603050405020304" pitchFamily="18" charset="0"/>
                        </a:rPr>
                        <a:t>Şiası’dır</a:t>
                      </a:r>
                      <a:r>
                        <a:rPr lang="tr-TR" sz="1600" dirty="0">
                          <a:effectLst/>
                          <a:latin typeface="Times New Roman" panose="02020603050405020304" pitchFamily="18" charset="0"/>
                          <a:cs typeface="Times New Roman" panose="02020603050405020304" pitchFamily="18" charset="0"/>
                        </a:rPr>
                        <a:t>. Nusayri, </a:t>
                      </a:r>
                      <a:r>
                        <a:rPr lang="tr-TR" sz="1600" dirty="0" err="1">
                          <a:effectLst/>
                          <a:latin typeface="Times New Roman" panose="02020603050405020304" pitchFamily="18" charset="0"/>
                          <a:cs typeface="Times New Roman" panose="02020603050405020304" pitchFamily="18" charset="0"/>
                        </a:rPr>
                        <a:t>İsmaili</a:t>
                      </a:r>
                      <a:r>
                        <a:rPr lang="tr-TR" sz="1600" dirty="0">
                          <a:effectLst/>
                          <a:latin typeface="Times New Roman" panose="02020603050405020304" pitchFamily="18" charset="0"/>
                          <a:cs typeface="Times New Roman" panose="02020603050405020304" pitchFamily="18" charset="0"/>
                        </a:rPr>
                        <a:t> ve Zeydileri kapsamamaktadır. </a:t>
                      </a:r>
                      <a:r>
                        <a:rPr lang="en-US" sz="1600" dirty="0" err="1">
                          <a:effectLst/>
                          <a:latin typeface="Times New Roman" panose="02020603050405020304" pitchFamily="18" charset="0"/>
                          <a:cs typeface="Times New Roman" panose="02020603050405020304" pitchFamily="18" charset="0"/>
                        </a:rPr>
                        <a:t>Oranlar</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tahminidir</a:t>
                      </a:r>
                      <a:r>
                        <a:rPr lang="en-US" sz="1600" dirty="0">
                          <a:effectLst/>
                          <a:latin typeface="Times New Roman" panose="02020603050405020304" pitchFamily="18" charset="0"/>
                          <a:cs typeface="Times New Roman" panose="02020603050405020304" pitchFamily="18" charset="0"/>
                        </a:rPr>
                        <a:t>.</a:t>
                      </a:r>
                      <a:endParaRPr lang="tr-TR"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r h="108523">
                <a:tc gridSpan="4">
                  <a:txBody>
                    <a:bodyPr/>
                    <a:lstStyle/>
                    <a:p>
                      <a:pPr>
                        <a:lnSpc>
                          <a:spcPct val="107000"/>
                        </a:lnSpc>
                      </a:pPr>
                      <a:endParaRPr lang="tr-TR" sz="1200" dirty="0">
                        <a:effectLst/>
                        <a:latin typeface="Times New Roman" panose="02020603050405020304" pitchFamily="18" charset="0"/>
                        <a:cs typeface="Times New Roman" panose="02020603050405020304" pitchFamily="18" charset="0"/>
                      </a:endParaRPr>
                    </a:p>
                  </a:txBody>
                  <a:tcPr marL="5182" marR="5182" marT="5182" marB="5182" anchor="ct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
        <p:nvSpPr>
          <p:cNvPr id="5" name="Rectangle 1"/>
          <p:cNvSpPr>
            <a:spLocks noChangeArrowheads="1"/>
          </p:cNvSpPr>
          <p:nvPr/>
        </p:nvSpPr>
        <p:spPr bwMode="auto">
          <a:xfrm>
            <a:off x="-3118738" y="-195453"/>
            <a:ext cx="24514501" cy="33339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101568"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rgbClr val="333333"/>
                </a:solidFill>
                <a:effectLst/>
                <a:latin typeface="Calibri" panose="020F0502020204030204" pitchFamily="34" charset="0"/>
                <a:ea typeface="Times New Roman" panose="02020603050405020304" pitchFamily="18" charset="0"/>
                <a:cs typeface="Arial" panose="020B0604020202020204" pitchFamily="34" charset="0"/>
              </a:rPr>
              <a:t>verebilir diye düşünüyoruz:</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7062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Şİİ HİLAL: LÜBNAN –İRAN-IRAK- SURİYE</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43400" y="1939131"/>
            <a:ext cx="3505200" cy="4124325"/>
          </a:xfrm>
        </p:spPr>
      </p:pic>
    </p:spTree>
    <p:extLst>
      <p:ext uri="{BB962C8B-B14F-4D97-AF65-F5344CB8AC3E}">
        <p14:creationId xmlns:p14="http://schemas.microsoft.com/office/powerpoint/2010/main" val="1083890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İslamî</a:t>
            </a:r>
            <a:r>
              <a:rPr lang="tr-TR" dirty="0" smtClean="0"/>
              <a:t> Uyanıştan </a:t>
            </a:r>
            <a:r>
              <a:rPr lang="tr-TR" dirty="0" err="1" smtClean="0"/>
              <a:t>Mezhebî</a:t>
            </a:r>
            <a:r>
              <a:rPr lang="tr-TR" dirty="0" smtClean="0"/>
              <a:t> Uyanışa</a:t>
            </a:r>
            <a:endParaRPr lang="tr-TR" dirty="0"/>
          </a:p>
        </p:txBody>
      </p:sp>
      <p:sp>
        <p:nvSpPr>
          <p:cNvPr id="3" name="İçerik Yer Tutucusu 2"/>
          <p:cNvSpPr>
            <a:spLocks noGrp="1"/>
          </p:cNvSpPr>
          <p:nvPr>
            <p:ph idx="1"/>
          </p:nvPr>
        </p:nvSpPr>
        <p:spPr/>
        <p:txBody>
          <a:bodyPr/>
          <a:lstStyle/>
          <a:p>
            <a:r>
              <a:rPr lang="sk-SK" dirty="0"/>
              <a:t>“Şii uyanış</a:t>
            </a:r>
            <a:r>
              <a:rPr lang="sk-SK" dirty="0" smtClean="0"/>
              <a:t>“</a:t>
            </a:r>
            <a:r>
              <a:rPr lang="tr-TR" dirty="0" smtClean="0"/>
              <a:t>- </a:t>
            </a:r>
            <a:r>
              <a:rPr lang="sk-SK" dirty="0" smtClean="0"/>
              <a:t>“</a:t>
            </a:r>
            <a:r>
              <a:rPr lang="sk-SK" dirty="0"/>
              <a:t>Şii hilal“, </a:t>
            </a:r>
            <a:endParaRPr lang="tr-TR" dirty="0" smtClean="0"/>
          </a:p>
          <a:p>
            <a:r>
              <a:rPr lang="tr-TR" dirty="0" smtClean="0"/>
              <a:t>«</a:t>
            </a:r>
            <a:r>
              <a:rPr lang="sk-SK" dirty="0" smtClean="0"/>
              <a:t>Sünni </a:t>
            </a:r>
            <a:r>
              <a:rPr lang="sk-SK" dirty="0"/>
              <a:t>uyanış</a:t>
            </a:r>
            <a:r>
              <a:rPr lang="sk-SK" dirty="0" smtClean="0"/>
              <a:t>“</a:t>
            </a:r>
            <a:r>
              <a:rPr lang="tr-TR" dirty="0" smtClean="0"/>
              <a:t>-</a:t>
            </a:r>
            <a:r>
              <a:rPr lang="sk-SK" dirty="0" smtClean="0"/>
              <a:t>“</a:t>
            </a:r>
            <a:r>
              <a:rPr lang="sk-SK" dirty="0"/>
              <a:t>Sünni hilal“, </a:t>
            </a:r>
            <a:endParaRPr lang="tr-TR" dirty="0" smtClean="0"/>
          </a:p>
          <a:p>
            <a:r>
              <a:rPr lang="sk-SK" dirty="0" smtClean="0"/>
              <a:t>“</a:t>
            </a:r>
            <a:r>
              <a:rPr lang="sk-SK" dirty="0"/>
              <a:t>Şii eksen</a:t>
            </a:r>
            <a:r>
              <a:rPr lang="sk-SK" dirty="0" smtClean="0"/>
              <a:t>“</a:t>
            </a:r>
            <a:r>
              <a:rPr lang="tr-TR" dirty="0" smtClean="0"/>
              <a:t>-</a:t>
            </a:r>
            <a:r>
              <a:rPr lang="sk-SK" dirty="0" smtClean="0"/>
              <a:t>“</a:t>
            </a:r>
            <a:r>
              <a:rPr lang="sk-SK" dirty="0"/>
              <a:t>Sünni eksen“, </a:t>
            </a:r>
            <a:endParaRPr lang="tr-TR" dirty="0" smtClean="0"/>
          </a:p>
          <a:p>
            <a:r>
              <a:rPr lang="sk-SK" dirty="0" smtClean="0"/>
              <a:t>“</a:t>
            </a:r>
            <a:r>
              <a:rPr lang="sk-SK" dirty="0"/>
              <a:t>Sünni Fundamentalizm“, </a:t>
            </a:r>
            <a:endParaRPr lang="tr-TR" dirty="0" smtClean="0"/>
          </a:p>
          <a:p>
            <a:r>
              <a:rPr lang="sk-SK" dirty="0" smtClean="0"/>
              <a:t>“</a:t>
            </a:r>
            <a:r>
              <a:rPr lang="sk-SK" dirty="0"/>
              <a:t>Hizbullah“  ve “Hizbu’ş-Şeytan“, “Mehdinin </a:t>
            </a:r>
            <a:r>
              <a:rPr lang="sk-SK" dirty="0" smtClean="0"/>
              <a:t>ordusu</a:t>
            </a:r>
            <a:r>
              <a:rPr lang="tr-TR" dirty="0" smtClean="0"/>
              <a:t>»</a:t>
            </a:r>
          </a:p>
          <a:p>
            <a:r>
              <a:rPr lang="tr-TR" dirty="0" smtClean="0"/>
              <a:t>Şii ve Sünni Nüfus dağılımı Ne şekildedir.</a:t>
            </a:r>
            <a:endParaRPr lang="tr-TR" dirty="0"/>
          </a:p>
        </p:txBody>
      </p:sp>
    </p:spTree>
    <p:extLst>
      <p:ext uri="{BB962C8B-B14F-4D97-AF65-F5344CB8AC3E}">
        <p14:creationId xmlns:p14="http://schemas.microsoft.com/office/powerpoint/2010/main" val="4261255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Şİİ-SÜNNİ İLİŞKİLERİ: BİRLİKTE YAŞAMAKTAN ÇATIŞMAYA GİDEN SÜREÇ</a:t>
            </a:r>
            <a:endParaRPr lang="tr-TR" dirty="0"/>
          </a:p>
        </p:txBody>
      </p:sp>
      <p:sp>
        <p:nvSpPr>
          <p:cNvPr id="3" name="İçerik Yer Tutucusu 2"/>
          <p:cNvSpPr>
            <a:spLocks noGrp="1"/>
          </p:cNvSpPr>
          <p:nvPr>
            <p:ph idx="1"/>
          </p:nvPr>
        </p:nvSpPr>
        <p:spPr/>
        <p:txBody>
          <a:bodyPr>
            <a:normAutofit lnSpcReduction="10000"/>
          </a:bodyPr>
          <a:lstStyle/>
          <a:p>
            <a:r>
              <a:rPr lang="tr-TR" dirty="0"/>
              <a:t>1970’li yıllarda Irak’ta şehirli elitler arasında orta okullardaki öğrencilerin % 50’ye yakını Şiî-Sünnî evliliği ile kurulu ailelerden gelirken, </a:t>
            </a:r>
            <a:endParaRPr lang="tr-TR" dirty="0" smtClean="0"/>
          </a:p>
          <a:p>
            <a:r>
              <a:rPr lang="tr-TR" dirty="0" smtClean="0"/>
              <a:t>2002’de </a:t>
            </a:r>
            <a:r>
              <a:rPr lang="tr-TR" dirty="0"/>
              <a:t>% 5’lere düştü, </a:t>
            </a:r>
            <a:endParaRPr lang="tr-TR" dirty="0" smtClean="0"/>
          </a:p>
          <a:p>
            <a:r>
              <a:rPr lang="tr-TR" dirty="0" smtClean="0"/>
              <a:t>2005 </a:t>
            </a:r>
            <a:r>
              <a:rPr lang="tr-TR" dirty="0"/>
              <a:t>yılında ise dikkate değer bir rakama ulaşmadı. </a:t>
            </a:r>
            <a:endParaRPr lang="tr-TR" dirty="0" smtClean="0"/>
          </a:p>
          <a:p>
            <a:r>
              <a:rPr lang="tr-TR" dirty="0" smtClean="0"/>
              <a:t>Irak’ta </a:t>
            </a:r>
            <a:r>
              <a:rPr lang="tr-TR" dirty="0"/>
              <a:t>geçiş hükümeti için oluşturulan parlamentoda sandalye dağılımı din, mezhep ve ırk ayrımına göre yapıldı.</a:t>
            </a:r>
          </a:p>
          <a:p>
            <a:r>
              <a:rPr lang="tr-TR" i="1" dirty="0" err="1"/>
              <a:t>The</a:t>
            </a:r>
            <a:r>
              <a:rPr lang="tr-TR" i="1" dirty="0"/>
              <a:t> New York Times</a:t>
            </a:r>
            <a:r>
              <a:rPr lang="tr-TR" dirty="0"/>
              <a:t>, 18 </a:t>
            </a:r>
            <a:r>
              <a:rPr lang="tr-TR" dirty="0" err="1"/>
              <a:t>February</a:t>
            </a:r>
            <a:r>
              <a:rPr lang="tr-TR" dirty="0"/>
              <a:t> 2006; “</a:t>
            </a:r>
            <a:r>
              <a:rPr lang="tr-TR" dirty="0" err="1"/>
              <a:t>The</a:t>
            </a:r>
            <a:r>
              <a:rPr lang="tr-TR" dirty="0"/>
              <a:t> </a:t>
            </a:r>
            <a:r>
              <a:rPr lang="tr-TR" dirty="0" err="1"/>
              <a:t>Next</a:t>
            </a:r>
            <a:r>
              <a:rPr lang="tr-TR" dirty="0"/>
              <a:t> </a:t>
            </a:r>
            <a:r>
              <a:rPr lang="tr-TR" dirty="0" err="1"/>
              <a:t>Iraqi</a:t>
            </a:r>
            <a:r>
              <a:rPr lang="tr-TR" dirty="0"/>
              <a:t> </a:t>
            </a:r>
            <a:r>
              <a:rPr lang="tr-TR" dirty="0" err="1"/>
              <a:t>war</a:t>
            </a:r>
            <a:r>
              <a:rPr lang="tr-TR" dirty="0"/>
              <a:t>? </a:t>
            </a:r>
            <a:r>
              <a:rPr lang="tr-TR" dirty="0" err="1"/>
              <a:t>Sectarianism</a:t>
            </a:r>
            <a:r>
              <a:rPr lang="tr-TR" dirty="0"/>
              <a:t> </a:t>
            </a:r>
            <a:r>
              <a:rPr lang="tr-TR" dirty="0" err="1"/>
              <a:t>and</a:t>
            </a:r>
            <a:r>
              <a:rPr lang="tr-TR" dirty="0"/>
              <a:t> </a:t>
            </a:r>
            <a:r>
              <a:rPr lang="tr-TR" dirty="0" err="1"/>
              <a:t>civil</a:t>
            </a:r>
            <a:r>
              <a:rPr lang="tr-TR" dirty="0"/>
              <a:t> </a:t>
            </a:r>
            <a:r>
              <a:rPr lang="tr-TR" dirty="0" err="1"/>
              <a:t>conflict</a:t>
            </a:r>
            <a:r>
              <a:rPr lang="tr-TR" dirty="0"/>
              <a:t>”,</a:t>
            </a:r>
            <a:r>
              <a:rPr lang="tr-TR" b="1" dirty="0"/>
              <a:t> </a:t>
            </a:r>
            <a:r>
              <a:rPr lang="tr-TR" dirty="0"/>
              <a:t>s. 11, </a:t>
            </a:r>
            <a:r>
              <a:rPr lang="tr-TR" dirty="0" err="1"/>
              <a:t>Dipnote</a:t>
            </a:r>
            <a:r>
              <a:rPr lang="tr-TR" dirty="0"/>
              <a:t>: 32.</a:t>
            </a:r>
          </a:p>
          <a:p>
            <a:r>
              <a:rPr lang="tr-TR" dirty="0" err="1"/>
              <a:t>The</a:t>
            </a:r>
            <a:r>
              <a:rPr lang="tr-TR" dirty="0"/>
              <a:t> </a:t>
            </a:r>
            <a:r>
              <a:rPr lang="tr-TR" dirty="0" err="1"/>
              <a:t>Next</a:t>
            </a:r>
            <a:r>
              <a:rPr lang="tr-TR" dirty="0"/>
              <a:t> </a:t>
            </a:r>
            <a:r>
              <a:rPr lang="tr-TR" dirty="0" err="1"/>
              <a:t>Iraqi</a:t>
            </a:r>
            <a:r>
              <a:rPr lang="tr-TR" dirty="0"/>
              <a:t> </a:t>
            </a:r>
            <a:r>
              <a:rPr lang="tr-TR" dirty="0" err="1"/>
              <a:t>war</a:t>
            </a:r>
            <a:r>
              <a:rPr lang="tr-TR" dirty="0"/>
              <a:t>? </a:t>
            </a:r>
            <a:r>
              <a:rPr lang="tr-TR" dirty="0" err="1"/>
              <a:t>Sectarianism</a:t>
            </a:r>
            <a:r>
              <a:rPr lang="tr-TR" dirty="0"/>
              <a:t> </a:t>
            </a:r>
            <a:r>
              <a:rPr lang="tr-TR" dirty="0" err="1"/>
              <a:t>and</a:t>
            </a:r>
            <a:r>
              <a:rPr lang="tr-TR" dirty="0"/>
              <a:t> </a:t>
            </a:r>
            <a:r>
              <a:rPr lang="tr-TR" dirty="0" err="1"/>
              <a:t>civil</a:t>
            </a:r>
            <a:r>
              <a:rPr lang="tr-TR" dirty="0"/>
              <a:t> </a:t>
            </a:r>
            <a:r>
              <a:rPr lang="tr-TR" dirty="0" err="1"/>
              <a:t>conflict</a:t>
            </a:r>
            <a:r>
              <a:rPr lang="tr-TR" dirty="0"/>
              <a:t>”,</a:t>
            </a:r>
            <a:r>
              <a:rPr lang="tr-TR" b="1" i="1" dirty="0"/>
              <a:t> </a:t>
            </a:r>
            <a:r>
              <a:rPr lang="tr-TR" dirty="0"/>
              <a:t>s. 16.</a:t>
            </a:r>
          </a:p>
          <a:p>
            <a:endParaRPr lang="tr-TR" dirty="0"/>
          </a:p>
        </p:txBody>
      </p:sp>
    </p:spTree>
    <p:extLst>
      <p:ext uri="{BB962C8B-B14F-4D97-AF65-F5344CB8AC3E}">
        <p14:creationId xmlns:p14="http://schemas.microsoft.com/office/powerpoint/2010/main" val="1540775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KİMLİKLER YENİDEN İNŞA EDİLİYOR: ÇATIMA  MI KİMLİKLERİ, KİMLİKLER Mİ ÇATIŞMAYI DOĞURUR</a:t>
            </a:r>
            <a:endParaRPr lang="tr-TR" dirty="0"/>
          </a:p>
        </p:txBody>
      </p:sp>
      <p:sp>
        <p:nvSpPr>
          <p:cNvPr id="3" name="İçerik Yer Tutucusu 2"/>
          <p:cNvSpPr>
            <a:spLocks noGrp="1"/>
          </p:cNvSpPr>
          <p:nvPr>
            <p:ph idx="1"/>
          </p:nvPr>
        </p:nvSpPr>
        <p:spPr/>
        <p:txBody>
          <a:bodyPr>
            <a:normAutofit/>
          </a:bodyPr>
          <a:lstStyle/>
          <a:p>
            <a:r>
              <a:rPr lang="tr-TR" dirty="0"/>
              <a:t>KİMLİKLER YENİDEN OLUŞTURULUYOR</a:t>
            </a:r>
          </a:p>
          <a:p>
            <a:r>
              <a:rPr lang="sk-SK" dirty="0"/>
              <a:t>Şiî-Sünnî ya da Şiî-Selefî cepheleşmesi</a:t>
            </a:r>
            <a:endParaRPr lang="tr-TR" dirty="0"/>
          </a:p>
          <a:p>
            <a:r>
              <a:rPr lang="sk-SK" dirty="0"/>
              <a:t>Şii cephenin </a:t>
            </a:r>
            <a:r>
              <a:rPr lang="sk-SK" dirty="0" smtClean="0"/>
              <a:t>lideri </a:t>
            </a:r>
            <a:r>
              <a:rPr lang="sk-SK" dirty="0"/>
              <a:t>ve </a:t>
            </a:r>
            <a:r>
              <a:rPr lang="sk-SK" dirty="0" smtClean="0"/>
              <a:t>hami</a:t>
            </a:r>
            <a:r>
              <a:rPr lang="tr-TR" dirty="0" smtClean="0"/>
              <a:t>s</a:t>
            </a:r>
            <a:r>
              <a:rPr lang="sk-SK" dirty="0" smtClean="0"/>
              <a:t>i </a:t>
            </a:r>
            <a:r>
              <a:rPr lang="sk-SK" dirty="0"/>
              <a:t>İran, </a:t>
            </a:r>
            <a:endParaRPr lang="tr-TR" dirty="0"/>
          </a:p>
          <a:p>
            <a:r>
              <a:rPr lang="sk-SK" dirty="0"/>
              <a:t>Sünni-Selefi </a:t>
            </a:r>
            <a:r>
              <a:rPr lang="sk-SK" dirty="0" smtClean="0"/>
              <a:t>cephe</a:t>
            </a:r>
            <a:r>
              <a:rPr lang="tr-TR" dirty="0" err="1" smtClean="0"/>
              <a:t>nin</a:t>
            </a:r>
            <a:r>
              <a:rPr lang="tr-TR" dirty="0" smtClean="0"/>
              <a:t> hamisi</a:t>
            </a:r>
            <a:r>
              <a:rPr lang="sk-SK" dirty="0" smtClean="0"/>
              <a:t> </a:t>
            </a:r>
            <a:r>
              <a:rPr lang="sk-SK" dirty="0"/>
              <a:t>Suudi Arabistan </a:t>
            </a:r>
            <a:endParaRPr lang="tr-TR" dirty="0" smtClean="0"/>
          </a:p>
          <a:p>
            <a:r>
              <a:rPr lang="sk-SK" dirty="0" smtClean="0"/>
              <a:t>İran</a:t>
            </a:r>
            <a:r>
              <a:rPr lang="sk-SK" dirty="0"/>
              <a:t>, Hamaney, Sistani ve Nasrallah etrafında bir Şii eksen veya Şiî hilal </a:t>
            </a:r>
            <a:endParaRPr lang="tr-TR" dirty="0"/>
          </a:p>
          <a:p>
            <a:r>
              <a:rPr lang="sk-SK" dirty="0" smtClean="0"/>
              <a:t>Suudi </a:t>
            </a:r>
            <a:r>
              <a:rPr lang="sk-SK" dirty="0"/>
              <a:t>Arabistan </a:t>
            </a:r>
            <a:r>
              <a:rPr lang="tr-TR" dirty="0" smtClean="0"/>
              <a:t>önderliğinde bir</a:t>
            </a:r>
            <a:r>
              <a:rPr lang="sk-SK" dirty="0" smtClean="0"/>
              <a:t> </a:t>
            </a:r>
            <a:r>
              <a:rPr lang="sk-SK" dirty="0"/>
              <a:t>Sünni-Selefi eksen veya Sünni-Selefi hilal </a:t>
            </a:r>
            <a:endParaRPr lang="tr-TR" dirty="0"/>
          </a:p>
          <a:p>
            <a:r>
              <a:rPr lang="sk-SK" dirty="0"/>
              <a:t> Sünnî aşırı grupları Selefilik etrafında </a:t>
            </a:r>
            <a:r>
              <a:rPr lang="sk-SK" dirty="0" smtClean="0"/>
              <a:t>top</a:t>
            </a:r>
            <a:r>
              <a:rPr lang="tr-TR" dirty="0" err="1" smtClean="0"/>
              <a:t>lanmakta</a:t>
            </a:r>
            <a:endParaRPr lang="tr-TR" dirty="0"/>
          </a:p>
        </p:txBody>
      </p:sp>
    </p:spTree>
    <p:extLst>
      <p:ext uri="{BB962C8B-B14F-4D97-AF65-F5344CB8AC3E}">
        <p14:creationId xmlns:p14="http://schemas.microsoft.com/office/powerpoint/2010/main" val="2641269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Şİİ-SÜNNİ KİMLİKLERİNİ YENİDEN İNŞA ETMEK</a:t>
            </a:r>
            <a:endParaRPr lang="tr-TR" dirty="0"/>
          </a:p>
        </p:txBody>
      </p:sp>
      <p:sp>
        <p:nvSpPr>
          <p:cNvPr id="3" name="İçerik Yer Tutucusu 2"/>
          <p:cNvSpPr>
            <a:spLocks noGrp="1"/>
          </p:cNvSpPr>
          <p:nvPr>
            <p:ph idx="1"/>
          </p:nvPr>
        </p:nvSpPr>
        <p:spPr/>
        <p:txBody>
          <a:bodyPr>
            <a:normAutofit fontScale="85000" lnSpcReduction="20000"/>
          </a:bodyPr>
          <a:lstStyle/>
          <a:p>
            <a:r>
              <a:rPr lang="tr-TR" dirty="0"/>
              <a:t>25 Mart 2006’da Türkiye’de bir açıklama yapan Iraklı Hacı Ali </a:t>
            </a:r>
            <a:r>
              <a:rPr lang="tr-TR" dirty="0" err="1"/>
              <a:t>Kaysi</a:t>
            </a:r>
            <a:r>
              <a:rPr lang="tr-TR" dirty="0"/>
              <a:t>,  Irak’ta işgalcilerin sistematik bir şekilde mezhepçiliği nasıl körüklediklerini şu şekilde anlattı: </a:t>
            </a:r>
            <a:endParaRPr lang="tr-TR" dirty="0" smtClean="0"/>
          </a:p>
          <a:p>
            <a:r>
              <a:rPr lang="tr-TR" dirty="0" smtClean="0"/>
              <a:t>“</a:t>
            </a:r>
            <a:r>
              <a:rPr lang="tr-TR" dirty="0"/>
              <a:t>Ben, 2003 yılının 12. ayında tutuklandım. Camiye giderken, mescidin yanında, arandığımı söyleyerek tutukladılar. Ebu </a:t>
            </a:r>
            <a:r>
              <a:rPr lang="tr-TR" dirty="0" err="1"/>
              <a:t>Gureyb</a:t>
            </a:r>
            <a:r>
              <a:rPr lang="tr-TR" dirty="0"/>
              <a:t> hapishanesine götürüldüğümde bana sorulan ilk soru </a:t>
            </a:r>
            <a:r>
              <a:rPr lang="tr-TR" dirty="0" err="1"/>
              <a:t>Şii'misin</a:t>
            </a:r>
            <a:r>
              <a:rPr lang="tr-TR" dirty="0"/>
              <a:t>, </a:t>
            </a:r>
            <a:r>
              <a:rPr lang="tr-TR" dirty="0" err="1" smtClean="0"/>
              <a:t>Sünni'misin</a:t>
            </a:r>
            <a:r>
              <a:rPr lang="tr-TR" dirty="0" smtClean="0"/>
              <a:t> </a:t>
            </a:r>
            <a:r>
              <a:rPr lang="tr-TR" dirty="0"/>
              <a:t>oldu. Oysa ben tüm ömrüm boyunca böyle bir soruya muhatap olmamıştım. Irak'ta kimse size böyle bir soru sormaz, gündemimizde yoktur yani... Ebu </a:t>
            </a:r>
            <a:r>
              <a:rPr lang="tr-TR" dirty="0" err="1"/>
              <a:t>Gureyb’de</a:t>
            </a:r>
            <a:r>
              <a:rPr lang="tr-TR" dirty="0"/>
              <a:t> kaldığım dönemde 400 tutuklu ile beraberdik. Bu tutukluların içinde Şii, Sünni, Irak’ın orta kesiminden insanlar vardı. Biz aramızda tutuklu olan Şii imamı namaz kıldırması için önümüze geçirdik. Namazdan sonra askerler onu dışarı çıkarıp aramızdan ayırdılar. Ona ‘Senin mezhebin farklı, nasıl onlara namaz kıldırırsın’ demişler. … Sünni ve Şii kanaat önderi ve fikir adamlarından öldürülenlerin önemli bir kısmı “mezhep </a:t>
            </a:r>
            <a:r>
              <a:rPr lang="tr-TR" dirty="0" err="1"/>
              <a:t>çatışması”nın</a:t>
            </a:r>
            <a:r>
              <a:rPr lang="tr-TR" dirty="0"/>
              <a:t> meşruiyetine inanmayıp her fırsatta Iraklıları bu konuda uyaranlardı.”</a:t>
            </a:r>
          </a:p>
        </p:txBody>
      </p:sp>
    </p:spTree>
    <p:extLst>
      <p:ext uri="{BB962C8B-B14F-4D97-AF65-F5344CB8AC3E}">
        <p14:creationId xmlns:p14="http://schemas.microsoft.com/office/powerpoint/2010/main" val="27923434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875</Words>
  <Application>Microsoft Office PowerPoint</Application>
  <PresentationFormat>Geniş ekran</PresentationFormat>
  <Paragraphs>125</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Orta Doğu’daki Son Gelişmelerde Mezhep Faktörü</vt:lpstr>
      <vt:lpstr>Problemin Tanımı: Çatışmanın ana aktörü Mezhep veya Mezhepçilik mi?</vt:lpstr>
      <vt:lpstr>Şİİ DAĞILIMI HARİTA ÜZERİNDEN</vt:lpstr>
      <vt:lpstr>Şİİ-SÜNNİ NÜFUS DAĞILIMI</vt:lpstr>
      <vt:lpstr>Şİİ HİLAL: LÜBNAN –İRAN-IRAK- SURİYE</vt:lpstr>
      <vt:lpstr>İslamî Uyanıştan Mezhebî Uyanışa</vt:lpstr>
      <vt:lpstr>Şİİ-SÜNNİ İLİŞKİLERİ: BİRLİKTE YAŞAMAKTAN ÇATIŞMAYA GİDEN SÜREÇ</vt:lpstr>
      <vt:lpstr>KİMLİKLER YENİDEN İNŞA EDİLİYOR: ÇATIMA  MI KİMLİKLERİ, KİMLİKLER Mİ ÇATIŞMAYI DOĞURUR</vt:lpstr>
      <vt:lpstr>Şİİ-SÜNNİ KİMLİKLERİNİ YENİDEN İNŞA ETMEK</vt:lpstr>
      <vt:lpstr>ROBERT BAER: Şİİ-SÜNNİ İÇ SAVAŞI</vt:lpstr>
      <vt:lpstr>IŞİD DEKLARASYONU</vt:lpstr>
      <vt:lpstr>SONUÇ VE DEĞERLENDİRME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Orta Doğu’daki Son Gelişmelerde Mezhep Faktörü</dc:title>
  <dc:creator>skutlu</dc:creator>
  <cp:lastModifiedBy>skutlu</cp:lastModifiedBy>
  <cp:revision>12</cp:revision>
  <dcterms:created xsi:type="dcterms:W3CDTF">2014-12-04T06:02:14Z</dcterms:created>
  <dcterms:modified xsi:type="dcterms:W3CDTF">2014-12-04T07:10:31Z</dcterms:modified>
</cp:coreProperties>
</file>