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58" r:id="rId5"/>
    <p:sldId id="259" r:id="rId6"/>
    <p:sldId id="260" r:id="rId7"/>
    <p:sldId id="262" r:id="rId8"/>
    <p:sldId id="263" r:id="rId9"/>
    <p:sldId id="264" r:id="rId10"/>
    <p:sldId id="265" r:id="rId11"/>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28.02.2019</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28.02.2019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28.02.2019</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28.02.2019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28.02.2019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28.02.2019</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28.02.2019</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u="sng" dirty="0">
                <a:solidFill>
                  <a:srgbClr val="FF0000"/>
                </a:solidFill>
                <a:latin typeface="Calibri" panose="020F0502020204030204" pitchFamily="34" charset="0"/>
              </a:rPr>
              <a:t>«</a:t>
            </a:r>
            <a:r>
              <a:rPr lang="tr-TR" sz="2800" b="1" u="sng" dirty="0" err="1">
                <a:solidFill>
                  <a:srgbClr val="FF0000"/>
                </a:solidFill>
                <a:latin typeface="Calibri" panose="020F0502020204030204" pitchFamily="34" charset="0"/>
              </a:rPr>
              <a:t>Suf</a:t>
            </a:r>
            <a:r>
              <a:rPr lang="tr-TR" sz="2800" b="1" u="sng" dirty="0">
                <a:solidFill>
                  <a:srgbClr val="FF0000"/>
                </a:solidFill>
                <a:latin typeface="Calibri" panose="020F0502020204030204" pitchFamily="34" charset="0"/>
              </a:rPr>
              <a:t>» Kelimesinin </a:t>
            </a:r>
            <a:r>
              <a:rPr lang="tr-TR" sz="2800" b="1" u="sng" dirty="0" smtClean="0">
                <a:solidFill>
                  <a:srgbClr val="FF0000"/>
                </a:solidFill>
                <a:latin typeface="Calibri" panose="020F0502020204030204" pitchFamily="34" charset="0"/>
              </a:rPr>
              <a:t>İslâm’dan </a:t>
            </a:r>
            <a:r>
              <a:rPr lang="tr-TR" sz="2800" b="1" u="sng" dirty="0">
                <a:solidFill>
                  <a:srgbClr val="FF0000"/>
                </a:solidFill>
                <a:latin typeface="Calibri" panose="020F0502020204030204" pitchFamily="34" charset="0"/>
              </a:rPr>
              <a:t>Önce İfade Ettiği Manalar</a:t>
            </a:r>
            <a:endParaRPr lang="tr-TR" sz="2800" dirty="0"/>
          </a:p>
        </p:txBody>
      </p:sp>
      <p:sp>
        <p:nvSpPr>
          <p:cNvPr id="3" name="İçerik Yer Tutucusu 2"/>
          <p:cNvSpPr>
            <a:spLocks noGrp="1"/>
          </p:cNvSpPr>
          <p:nvPr>
            <p:ph idx="1"/>
          </p:nvPr>
        </p:nvSpPr>
        <p:spPr>
          <a:xfrm>
            <a:off x="509954" y="2286001"/>
            <a:ext cx="11104684" cy="4255476"/>
          </a:xfrm>
        </p:spPr>
        <p:txBody>
          <a:bodyPr>
            <a:normAutofit fontScale="85000" lnSpcReduction="20000"/>
          </a:bodyPr>
          <a:lstStyle/>
          <a:p>
            <a:pPr algn="just"/>
            <a:endParaRPr lang="tr-TR" dirty="0" smtClean="0"/>
          </a:p>
          <a:p>
            <a:pPr algn="just"/>
            <a:r>
              <a:rPr lang="tr-TR" dirty="0" smtClean="0"/>
              <a:t>Hz. </a:t>
            </a:r>
            <a:r>
              <a:rPr lang="tr-TR" dirty="0" err="1" smtClean="0"/>
              <a:t>İsâ</a:t>
            </a:r>
            <a:r>
              <a:rPr lang="tr-TR" dirty="0" smtClean="0"/>
              <a:t> (as) ile ilgili yapılan nakillerde onun yün elbise giydiği özellikle ifade edilmektedir. </a:t>
            </a:r>
          </a:p>
          <a:p>
            <a:pPr algn="just"/>
            <a:r>
              <a:rPr lang="tr-TR" dirty="0" err="1" smtClean="0"/>
              <a:t>Cahiliyye</a:t>
            </a:r>
            <a:r>
              <a:rPr lang="tr-TR" dirty="0" smtClean="0"/>
              <a:t> döneminde yünün en güzel sembolik manasını taşıyanlar </a:t>
            </a:r>
            <a:r>
              <a:rPr lang="tr-TR" dirty="0" err="1" smtClean="0"/>
              <a:t>Benû</a:t>
            </a:r>
            <a:r>
              <a:rPr lang="tr-TR" dirty="0" smtClean="0"/>
              <a:t> </a:t>
            </a:r>
            <a:r>
              <a:rPr lang="tr-TR" dirty="0" err="1" smtClean="0"/>
              <a:t>Sûfe</a:t>
            </a:r>
            <a:r>
              <a:rPr lang="tr-TR" dirty="0" smtClean="0"/>
              <a:t> mensubu kabiledir. Onlar Allah’a ibadetle meşgul olup Kabe’nin hizmetlerine bakan ve </a:t>
            </a:r>
            <a:r>
              <a:rPr lang="tr-TR" dirty="0" err="1" smtClean="0"/>
              <a:t>Hacc</a:t>
            </a:r>
            <a:r>
              <a:rPr lang="tr-TR" dirty="0" smtClean="0"/>
              <a:t> organizasyonu yapan bir kabile idi. </a:t>
            </a:r>
            <a:r>
              <a:rPr lang="tr-TR" dirty="0" err="1" smtClean="0"/>
              <a:t>Benû</a:t>
            </a:r>
            <a:r>
              <a:rPr lang="tr-TR" dirty="0" smtClean="0"/>
              <a:t> </a:t>
            </a:r>
            <a:r>
              <a:rPr lang="tr-TR" dirty="0" err="1" smtClean="0"/>
              <a:t>Sûfe</a:t>
            </a:r>
            <a:r>
              <a:rPr lang="tr-TR" dirty="0" smtClean="0"/>
              <a:t> </a:t>
            </a:r>
            <a:r>
              <a:rPr lang="tr-TR" dirty="0" err="1" smtClean="0"/>
              <a:t>Gavs</a:t>
            </a:r>
            <a:r>
              <a:rPr lang="tr-TR" dirty="0" smtClean="0"/>
              <a:t> b. </a:t>
            </a:r>
            <a:r>
              <a:rPr lang="tr-TR" dirty="0" err="1" smtClean="0"/>
              <a:t>Mürr</a:t>
            </a:r>
            <a:r>
              <a:rPr lang="tr-TR" dirty="0" smtClean="0"/>
              <a:t> b. </a:t>
            </a:r>
            <a:r>
              <a:rPr lang="tr-TR" dirty="0" err="1" smtClean="0"/>
              <a:t>Üdd’ün</a:t>
            </a:r>
            <a:r>
              <a:rPr lang="tr-TR" dirty="0" smtClean="0"/>
              <a:t> çocuklarıdır. Bu kişinin </a:t>
            </a:r>
            <a:r>
              <a:rPr lang="tr-TR" dirty="0" err="1" smtClean="0"/>
              <a:t>rabît</a:t>
            </a:r>
            <a:r>
              <a:rPr lang="tr-TR" dirty="0" smtClean="0"/>
              <a:t> (</a:t>
            </a:r>
            <a:r>
              <a:rPr lang="ar-SA" dirty="0" smtClean="0"/>
              <a:t>ربيط</a:t>
            </a:r>
            <a:r>
              <a:rPr lang="tr-TR" dirty="0" smtClean="0"/>
              <a:t>) ve </a:t>
            </a:r>
            <a:r>
              <a:rPr lang="tr-TR" dirty="0" err="1" smtClean="0"/>
              <a:t>Sûfe</a:t>
            </a:r>
            <a:r>
              <a:rPr lang="tr-TR" dirty="0" smtClean="0"/>
              <a:t> (</a:t>
            </a:r>
            <a:r>
              <a:rPr lang="ar-SA" dirty="0" smtClean="0"/>
              <a:t>صوفة</a:t>
            </a:r>
            <a:r>
              <a:rPr lang="tr-TR" dirty="0" smtClean="0"/>
              <a:t>) şeklinde lakapları vardır. Bu lakaplara sahip olmasının sebebi annesini onu Kabe’ye adamasındandır.</a:t>
            </a:r>
          </a:p>
          <a:p>
            <a:pPr algn="just"/>
            <a:r>
              <a:rPr lang="tr-TR" dirty="0" smtClean="0"/>
              <a:t>Annesi başına yünden bir sargı sararak onu Kabe’ye adamıştır. Buradaki yün adanmayı ifade etmektedir. </a:t>
            </a:r>
          </a:p>
          <a:p>
            <a:pPr algn="just"/>
            <a:r>
              <a:rPr lang="tr-TR" dirty="0" smtClean="0"/>
              <a:t>Burada asıl kastedilen mana adak geleneği ve bunun yün ile olan alakasıdır. </a:t>
            </a:r>
          </a:p>
          <a:p>
            <a:pPr algn="just"/>
            <a:r>
              <a:rPr lang="tr-TR" dirty="0" err="1" smtClean="0"/>
              <a:t>Cahiliyye</a:t>
            </a:r>
            <a:r>
              <a:rPr lang="tr-TR" dirty="0" smtClean="0"/>
              <a:t> döneminde ve </a:t>
            </a:r>
            <a:r>
              <a:rPr lang="tr-TR" dirty="0" err="1" smtClean="0"/>
              <a:t>İslamiyette</a:t>
            </a:r>
            <a:r>
              <a:rPr lang="tr-TR" dirty="0" smtClean="0"/>
              <a:t> devam eden bazı adetlerde yün ile kurban verme arasında </a:t>
            </a:r>
            <a:r>
              <a:rPr lang="tr-TR" smtClean="0"/>
              <a:t>bir irtibat </a:t>
            </a:r>
            <a:r>
              <a:rPr lang="tr-TR" dirty="0" smtClean="0"/>
              <a:t>vardır. </a:t>
            </a:r>
            <a:r>
              <a:rPr lang="tr-TR" dirty="0" err="1" smtClean="0"/>
              <a:t>Cahiliyyede</a:t>
            </a:r>
            <a:r>
              <a:rPr lang="tr-TR" dirty="0" smtClean="0"/>
              <a:t> kız çocukların gömülmeye giderken başlarına yünden bezlerin bağlanması bunun en güzel örneğidir. Bazı rivayetlerde Hz. Peygamber ve sahabenin miğferlerine yün takmaları onların kendilerini Allah yolunda feda ettiklerini sembolize eder.</a:t>
            </a:r>
          </a:p>
          <a:p>
            <a:pPr algn="just"/>
            <a:r>
              <a:rPr lang="tr-TR" dirty="0" smtClean="0"/>
              <a:t>Tüm bunlardan yola çıkarak </a:t>
            </a:r>
            <a:r>
              <a:rPr lang="tr-TR" dirty="0" err="1" smtClean="0"/>
              <a:t>sûf</a:t>
            </a:r>
            <a:r>
              <a:rPr lang="tr-TR" dirty="0" smtClean="0"/>
              <a:t> (yün)ün sadece bir giysi malzemesi olmadığı aynı zamanda kendi feda etme, kurban etme, Allah yolunda olma, dünyadan vazgeçme gibi manalar ifade ettiğini söyleyebiliriz. Yani yün simge haline gelmiştir. </a:t>
            </a:r>
          </a:p>
          <a:p>
            <a:pPr algn="just"/>
            <a:r>
              <a:rPr lang="tr-TR" dirty="0" smtClean="0"/>
              <a:t>Yün giymek madden kendini feda etmek manasını ifade ettiği gibi manen de kendini feda etme (nefsi öldürme) manasına gelmektedir. Maddî </a:t>
            </a:r>
            <a:r>
              <a:rPr lang="tr-TR" dirty="0" err="1" smtClean="0"/>
              <a:t>cihad</a:t>
            </a:r>
            <a:r>
              <a:rPr lang="tr-TR" dirty="0" smtClean="0"/>
              <a:t> ve manevî </a:t>
            </a:r>
            <a:r>
              <a:rPr lang="tr-TR" dirty="0" err="1" smtClean="0"/>
              <a:t>cihad</a:t>
            </a:r>
            <a:r>
              <a:rPr lang="tr-TR" dirty="0" smtClean="0"/>
              <a:t> manalarını taşımaktadır. </a:t>
            </a:r>
          </a:p>
          <a:p>
            <a:pPr algn="just"/>
            <a:endParaRPr lang="tr-TR" dirty="0"/>
          </a:p>
        </p:txBody>
      </p:sp>
    </p:spTree>
    <p:extLst>
      <p:ext uri="{BB962C8B-B14F-4D97-AF65-F5344CB8AC3E}">
        <p14:creationId xmlns:p14="http://schemas.microsoft.com/office/powerpoint/2010/main" val="2053130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53915"/>
            <a:ext cx="9738714" cy="1723294"/>
          </a:xfrm>
        </p:spPr>
        <p:txBody>
          <a:bodyPr>
            <a:noAutofit/>
          </a:bodyPr>
          <a:lstStyle/>
          <a:p>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2. </a:t>
            </a: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(25.02.2019)</a:t>
            </a:r>
            <a:b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 </a:t>
            </a:r>
            <a:r>
              <a:rPr lang="tr-TR" altLang="tr-TR" sz="1400" b="1" dirty="0" smtClean="0">
                <a:latin typeface="Calibri" panose="020F0502020204030204" pitchFamily="34" charset="0"/>
              </a:rPr>
              <a:t>Dinlerdeki Mistik Yön-Tasavvuf-Mistisizm Farkı T</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asavvufun Doğuşu-kaynağı-etimolojisi (iştikakı)-</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Mehmed</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Ali Aynî,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 Tarihi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haz. H. Rahmi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Yananlı</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Büyüyen Ay yay, 2017 İst. </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-Emin Yusuf Ude, «Tasavvuf» Kavramının Kökeni ve Anlamları Hakkında Bir İnceleme, Çev. Mehmet YILDIZ,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AKADEMİAR Dergisi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Haziran 2017.</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-Hikmet Yaman, «Tasavvufun Doğuşu»,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 Tarihi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ANKÜZEM,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ss</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4-24.</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Mahmud</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Erol Kılıç,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Padişâh</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-ı Âlem Olmak Bir Kuru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Gavgâ</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İmiş», Söyleşi.</a:t>
            </a:r>
            <a:endParaRPr lang="tr-TR" sz="1400"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Dinlerdeki mistik eğilim</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 mistisizm farkı</a:t>
            </a:r>
            <a:endParaRPr lang="tr-TR" altLang="tr-TR" sz="2400" dirty="0"/>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 kelimesinin menşei</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SUF KELİMESİNİN İSLAM ÖNCESİNDE İFADE ETTİĞİ MANALAR</a:t>
            </a: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Dinlerdeki Mistik Eğilimler</a:t>
            </a:r>
            <a:endParaRPr lang="tr-TR" u="sng" dirty="0"/>
          </a:p>
        </p:txBody>
      </p:sp>
      <p:sp>
        <p:nvSpPr>
          <p:cNvPr id="3" name="İçerik Yer Tutucusu 2"/>
          <p:cNvSpPr>
            <a:spLocks noGrp="1"/>
          </p:cNvSpPr>
          <p:nvPr>
            <p:ph idx="1"/>
          </p:nvPr>
        </p:nvSpPr>
        <p:spPr>
          <a:xfrm>
            <a:off x="509954" y="2308484"/>
            <a:ext cx="11139854" cy="4074731"/>
          </a:xfrm>
        </p:spPr>
        <p:txBody>
          <a:bodyPr>
            <a:normAutofit/>
          </a:bodyPr>
          <a:lstStyle/>
          <a:p>
            <a:pPr algn="just"/>
            <a:r>
              <a:rPr lang="tr-TR" sz="1400" dirty="0" smtClean="0"/>
              <a:t>Dinlerdeki mistik eğilim «Ezoterik» kavramıyla açıklanabilir. </a:t>
            </a:r>
            <a:r>
              <a:rPr lang="tr-TR" sz="1400" dirty="0"/>
              <a:t>“Ezoterik” kelimesi “iç” veya “</a:t>
            </a:r>
            <a:r>
              <a:rPr lang="tr-TR" sz="1400" dirty="0" err="1"/>
              <a:t>derûni</a:t>
            </a:r>
            <a:r>
              <a:rPr lang="tr-TR" sz="1400" dirty="0"/>
              <a:t> olan” anlamlarına gelen Grekçe “</a:t>
            </a:r>
            <a:r>
              <a:rPr lang="tr-TR" sz="1400" dirty="0" err="1"/>
              <a:t>esôteros</a:t>
            </a:r>
            <a:r>
              <a:rPr lang="tr-TR" sz="1400" dirty="0"/>
              <a:t>” kelimesinden gelmektedir. “</a:t>
            </a:r>
            <a:r>
              <a:rPr lang="tr-TR" sz="1400" dirty="0" err="1"/>
              <a:t>Egzoterik</a:t>
            </a:r>
            <a:r>
              <a:rPr lang="tr-TR" sz="1400" dirty="0"/>
              <a:t>” ise bu kelimenin zıt anlamlısıdır.</a:t>
            </a:r>
            <a:endParaRPr lang="tr-TR" sz="1400" dirty="0" smtClean="0"/>
          </a:p>
          <a:p>
            <a:pPr algn="just"/>
            <a:r>
              <a:rPr lang="tr-TR" sz="1400" dirty="0"/>
              <a:t>Ezoterik düşünce Antik dönemden beri felsefe ve dinler tarihiyle at başı gitmektedir. </a:t>
            </a:r>
            <a:endParaRPr lang="tr-TR" sz="1400" dirty="0" smtClean="0"/>
          </a:p>
          <a:p>
            <a:pPr algn="just"/>
            <a:r>
              <a:rPr lang="tr-TR" sz="1400" dirty="0" smtClean="0"/>
              <a:t>Her şeyin bir iç anlamı vardır. Dolayısıyla</a:t>
            </a:r>
            <a:r>
              <a:rPr lang="tr-TR" sz="1400" dirty="0"/>
              <a:t>, “içi bilirsek, içteki ana ilkeleri bilirsek, dışta tezahür eden oluşların da sırlarını çözeriz” temeline dayanmaktadır bu öğreti</a:t>
            </a:r>
            <a:r>
              <a:rPr lang="tr-TR" sz="1400" dirty="0" smtClean="0"/>
              <a:t>.</a:t>
            </a:r>
          </a:p>
          <a:p>
            <a:pPr algn="just"/>
            <a:r>
              <a:rPr lang="tr-TR" sz="1400" dirty="0" smtClean="0"/>
              <a:t>Bu iç anlam bir «hakikat» olarak kabul görmüş ve bu «hakikat» hiçbir zaman değişmez. </a:t>
            </a:r>
            <a:r>
              <a:rPr lang="tr-TR" sz="1400" dirty="0"/>
              <a:t>Bu yüzden </a:t>
            </a:r>
            <a:r>
              <a:rPr lang="tr-TR" sz="1400" dirty="0" err="1"/>
              <a:t>Fıkh</a:t>
            </a:r>
            <a:r>
              <a:rPr lang="tr-TR" sz="1400" dirty="0"/>
              <a:t>-ı Ekber </a:t>
            </a:r>
            <a:r>
              <a:rPr lang="tr-TR" sz="1400" dirty="0" err="1"/>
              <a:t>Şerhi'nde</a:t>
            </a:r>
            <a:r>
              <a:rPr lang="tr-TR" sz="1400" dirty="0"/>
              <a:t> “Şüphesiz ki, dinler değişir ama hakikat değişmez” [</a:t>
            </a:r>
            <a:r>
              <a:rPr lang="tr-TR" sz="1400" dirty="0" err="1" smtClean="0"/>
              <a:t>inne'd-dîne</a:t>
            </a:r>
            <a:r>
              <a:rPr lang="tr-TR" sz="1400" dirty="0" smtClean="0"/>
              <a:t> </a:t>
            </a:r>
            <a:r>
              <a:rPr lang="tr-TR" sz="1400" dirty="0" err="1"/>
              <a:t>kad</a:t>
            </a:r>
            <a:r>
              <a:rPr lang="tr-TR" sz="1400" dirty="0"/>
              <a:t> </a:t>
            </a:r>
            <a:r>
              <a:rPr lang="tr-TR" sz="1400" dirty="0" err="1"/>
              <a:t>büddilet</a:t>
            </a:r>
            <a:r>
              <a:rPr lang="tr-TR" sz="1400" dirty="0"/>
              <a:t> </a:t>
            </a:r>
            <a:r>
              <a:rPr lang="tr-TR" sz="1400" dirty="0" err="1"/>
              <a:t>velâkinne'l-hakîka</a:t>
            </a:r>
            <a:r>
              <a:rPr lang="tr-TR" sz="1400" dirty="0"/>
              <a:t> </a:t>
            </a:r>
            <a:r>
              <a:rPr lang="tr-TR" sz="1400" dirty="0" err="1"/>
              <a:t>lem</a:t>
            </a:r>
            <a:r>
              <a:rPr lang="tr-TR" sz="1400" dirty="0"/>
              <a:t> </a:t>
            </a:r>
            <a:r>
              <a:rPr lang="tr-TR" sz="1400" dirty="0" err="1" smtClean="0"/>
              <a:t>yübeddel</a:t>
            </a:r>
            <a:r>
              <a:rPr lang="tr-TR" sz="1400" dirty="0"/>
              <a:t>] denilmiştir. Burada kastedilen, Latinlerin </a:t>
            </a:r>
            <a:r>
              <a:rPr lang="tr-TR" sz="1400" dirty="0" err="1"/>
              <a:t>religio</a:t>
            </a:r>
            <a:r>
              <a:rPr lang="tr-TR" sz="1400" dirty="0"/>
              <a:t> </a:t>
            </a:r>
            <a:r>
              <a:rPr lang="tr-TR" sz="1400" dirty="0" err="1"/>
              <a:t>perennis</a:t>
            </a:r>
            <a:r>
              <a:rPr lang="tr-TR" sz="1400" dirty="0"/>
              <a:t> dediği şeydir – o değişmez, aslî, her daim canlı “din”. </a:t>
            </a:r>
            <a:r>
              <a:rPr lang="ar-SA" sz="1400" dirty="0" smtClean="0"/>
              <a:t>ان الدين عند الله الاسلام</a:t>
            </a:r>
            <a:r>
              <a:rPr lang="tr-TR" sz="1400" dirty="0" smtClean="0"/>
              <a:t> (Al-i </a:t>
            </a:r>
            <a:r>
              <a:rPr lang="tr-TR" sz="1400" dirty="0" err="1" smtClean="0"/>
              <a:t>İmrân</a:t>
            </a:r>
            <a:r>
              <a:rPr lang="tr-TR" sz="1400" dirty="0" smtClean="0"/>
              <a:t>, 5/19)</a:t>
            </a:r>
          </a:p>
          <a:p>
            <a:pPr algn="just"/>
            <a:r>
              <a:rPr lang="tr-TR" sz="1400" dirty="0"/>
              <a:t>Pythagoras olsun, Platon olsun, bugün modernler tarafından bir felsefi sistem kurucusu olarak anılan kimselere “ezoterik felsefe” zaviyesinden baktığımızda, Mısır ve </a:t>
            </a:r>
            <a:r>
              <a:rPr lang="tr-TR" sz="1400" dirty="0" err="1"/>
              <a:t>Babilonya</a:t>
            </a:r>
            <a:r>
              <a:rPr lang="tr-TR" sz="1400" dirty="0"/>
              <a:t> bilgeliğinin dini okullarında eğitim almış olduklarını görüyoruz. </a:t>
            </a:r>
            <a:endParaRPr lang="tr-TR" sz="1400" dirty="0" smtClean="0"/>
          </a:p>
          <a:p>
            <a:pPr algn="just"/>
            <a:r>
              <a:rPr lang="tr-TR" sz="1500" dirty="0"/>
              <a:t>Onların dedikleri özetle şudur: Grek felsefesi özgün değildir, Mısır ve Babil bilgelik okullarında öğretilen ezoterik din felsefesinin yazıya geçirilmesinden ibarettir. </a:t>
            </a:r>
            <a:endParaRPr lang="tr-TR" sz="1500" dirty="0" smtClean="0"/>
          </a:p>
          <a:p>
            <a:pPr algn="just"/>
            <a:r>
              <a:rPr lang="tr-TR" sz="1500" dirty="0"/>
              <a:t>Pythagoras yirmi üç yıl Mısır'da eğitim görmüştür; o gördüğü eğitim bir manastır, dergâh eğitimidir. </a:t>
            </a:r>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Dinlerdeki Mistik Eğilimler</a:t>
            </a:r>
            <a:endParaRPr lang="tr-TR" dirty="0"/>
          </a:p>
        </p:txBody>
      </p:sp>
      <p:sp>
        <p:nvSpPr>
          <p:cNvPr id="3" name="İçerik Yer Tutucusu 2"/>
          <p:cNvSpPr>
            <a:spLocks noGrp="1"/>
          </p:cNvSpPr>
          <p:nvPr>
            <p:ph idx="1"/>
          </p:nvPr>
        </p:nvSpPr>
        <p:spPr>
          <a:xfrm>
            <a:off x="518746" y="2365131"/>
            <a:ext cx="11122269" cy="3824654"/>
          </a:xfrm>
        </p:spPr>
        <p:txBody>
          <a:bodyPr>
            <a:normAutofit/>
          </a:bodyPr>
          <a:lstStyle/>
          <a:p>
            <a:pPr algn="just"/>
            <a:r>
              <a:rPr lang="tr-TR" sz="1600" dirty="0"/>
              <a:t>Platon'un </a:t>
            </a:r>
            <a:r>
              <a:rPr lang="tr-TR" sz="1600" dirty="0" err="1"/>
              <a:t>Diyaloglar'ına</a:t>
            </a:r>
            <a:r>
              <a:rPr lang="tr-TR" sz="1600" dirty="0"/>
              <a:t> baktığımızda, sadece felsefi metinler olarak bilinen o metinlerin, aslında ezoterik nitelikler taşıdığını görüyoruz. Bu metinlerde, insanın kendini, kendi özünü tanımasının, yani “Kendini tanı, Tanrı'yı tanırsın” vecizesinin sırları öğretilmekteydi. </a:t>
            </a:r>
            <a:endParaRPr lang="tr-TR" sz="1600" dirty="0" smtClean="0"/>
          </a:p>
          <a:p>
            <a:pPr algn="just"/>
            <a:r>
              <a:rPr lang="tr-TR" sz="1600" dirty="0" err="1"/>
              <a:t>Ezoterizmde</a:t>
            </a:r>
            <a:r>
              <a:rPr lang="tr-TR" sz="1600" dirty="0"/>
              <a:t>, bilgelik, hikmet, yazıya geçirilmez. </a:t>
            </a:r>
            <a:endParaRPr lang="tr-TR" sz="1600" dirty="0" smtClean="0"/>
          </a:p>
          <a:p>
            <a:pPr algn="just"/>
            <a:r>
              <a:rPr lang="tr-TR" sz="1600" dirty="0"/>
              <a:t>Felsefenin modern dönemlerde ezoterik köklerinden, aslî köklerinden koparılmış hali özellikle Aydınlanma sonrasında modern insanın parçalayıcı bakış açısının oluşumuyla sağlamıştır. </a:t>
            </a:r>
            <a:endParaRPr lang="tr-TR" sz="1600" dirty="0" smtClean="0"/>
          </a:p>
          <a:p>
            <a:pPr algn="just"/>
            <a:r>
              <a:rPr lang="tr-TR" sz="1600" dirty="0"/>
              <a:t>Batı ezoterik geleneği denen şey aslında Batılı değildir, Doğuludur; yani hikmet </a:t>
            </a:r>
            <a:r>
              <a:rPr lang="tr-TR" sz="1600" dirty="0" err="1"/>
              <a:t>maşrıkîdir</a:t>
            </a:r>
            <a:r>
              <a:rPr lang="tr-TR" sz="1600" dirty="0"/>
              <a:t>. </a:t>
            </a:r>
            <a:r>
              <a:rPr lang="tr-TR" sz="1600" dirty="0" err="1"/>
              <a:t>Bernal</a:t>
            </a:r>
            <a:r>
              <a:rPr lang="tr-TR" sz="1600" dirty="0"/>
              <a:t> 'Kara Atina' derken, Atina'daki Grek felsefesinin aslında Afrika, yani Mısır kökenli olduğunu ima eder. </a:t>
            </a:r>
            <a:endParaRPr lang="tr-TR" sz="1600" dirty="0" smtClean="0"/>
          </a:p>
          <a:p>
            <a:pPr algn="just"/>
            <a:r>
              <a:rPr lang="tr-TR" sz="1600" dirty="0"/>
              <a:t>Doğu'daki </a:t>
            </a:r>
            <a:r>
              <a:rPr lang="tr-TR" sz="1600" dirty="0" err="1"/>
              <a:t>inisiyatik</a:t>
            </a:r>
            <a:r>
              <a:rPr lang="tr-TR" sz="1600" dirty="0"/>
              <a:t> gelenekleri gören bazı gezginler, özellikle Haçlı Seferleri sırasında gelmiş olan Batılılar, kendi ülkelerine döndükleri zaman bu ve buna benzer tarikatlar kurdular. </a:t>
            </a:r>
            <a:endParaRPr lang="tr-TR" sz="1600" dirty="0" smtClean="0"/>
          </a:p>
          <a:p>
            <a:pPr algn="just"/>
            <a:r>
              <a:rPr lang="tr-TR" sz="1600" dirty="0"/>
              <a:t>Bugün modernlerin elinde felsefe denen şey bir tür beyin jimnastiği halini aldı, oysa aslı öyle değildi. </a:t>
            </a:r>
            <a:endParaRPr lang="tr-TR" sz="1600" dirty="0" smtClean="0"/>
          </a:p>
        </p:txBody>
      </p:sp>
    </p:spTree>
    <p:extLst>
      <p:ext uri="{BB962C8B-B14F-4D97-AF65-F5344CB8AC3E}">
        <p14:creationId xmlns:p14="http://schemas.microsoft.com/office/powerpoint/2010/main" val="366948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Dinlerdeki Mistik Eğilimler</a:t>
            </a:r>
            <a:endParaRPr lang="tr-TR" u="sng" dirty="0"/>
          </a:p>
        </p:txBody>
      </p:sp>
      <p:sp>
        <p:nvSpPr>
          <p:cNvPr id="3" name="İçerik Yer Tutucusu 2"/>
          <p:cNvSpPr>
            <a:spLocks noGrp="1"/>
          </p:cNvSpPr>
          <p:nvPr>
            <p:ph idx="1"/>
          </p:nvPr>
        </p:nvSpPr>
        <p:spPr>
          <a:xfrm>
            <a:off x="465992" y="2382714"/>
            <a:ext cx="11236570" cy="4009293"/>
          </a:xfrm>
        </p:spPr>
        <p:txBody>
          <a:bodyPr>
            <a:normAutofit lnSpcReduction="10000"/>
          </a:bodyPr>
          <a:lstStyle/>
          <a:p>
            <a:pPr algn="just"/>
            <a:r>
              <a:rPr lang="tr-TR" dirty="0" smtClean="0"/>
              <a:t>İnsanla yaşıt olan düşüncelerden biri de mistik düşüncedir. Mistisizmin temelinde ilahi bilgi ve gizli tutulması gereken sırlar vardır. Bunun için, değişik medeniyetlerde bu bilgiyi gizli olarak birbirine aktaran «tarikatlar» ortaya çıkmıştır. </a:t>
            </a:r>
          </a:p>
          <a:p>
            <a:pPr algn="just"/>
            <a:r>
              <a:rPr lang="tr-TR" dirty="0" smtClean="0"/>
              <a:t>Latince kaynaklı «mistisizm» kelimesini kök anlamında; gizli olmak, dilsiz olmak, dudakları ve gözleri kapamak gibi manaları vardır. </a:t>
            </a:r>
          </a:p>
          <a:p>
            <a:pPr algn="just"/>
            <a:r>
              <a:rPr lang="tr-TR" dirty="0" smtClean="0"/>
              <a:t>Mistik düşünce, tarihi gelişimi itibariyle derin psikolojik tahlillerle iç içe olduğu gibi doğrudan veya dolaylı olarak birçok dinî meselelerin de içinde olmuştur. Ferdî tecrübelerden, kendi kendini hipnotize, telepati, telekinezi (maddeye tasarruf), sihir ve büyüden </a:t>
            </a:r>
            <a:r>
              <a:rPr lang="tr-TR" dirty="0" err="1" smtClean="0"/>
              <a:t>vecd</a:t>
            </a:r>
            <a:r>
              <a:rPr lang="tr-TR" dirty="0" smtClean="0"/>
              <a:t> ve istiğraka kadar geniş bir saha ile ilgili bilgiler mistisizmle iç içedir. </a:t>
            </a:r>
          </a:p>
          <a:p>
            <a:pPr algn="just"/>
            <a:r>
              <a:rPr lang="tr-TR" dirty="0" smtClean="0"/>
              <a:t>Dini mistisizmin gayesi hakikati bulmak, Allah’a ulaşmak, ruhen tatmin olmak, kurtuluşa ermektir. </a:t>
            </a:r>
          </a:p>
          <a:p>
            <a:pPr algn="just"/>
            <a:r>
              <a:rPr lang="tr-TR" dirty="0" smtClean="0"/>
              <a:t>Hem ruhani bir hayatı hem de felsefî bir düşünceyi içine alan mistisizmin en bariz özelliklerinden biri medeniyet ve kültürler arası ortak yorumlar ihtiva etmesidir. Bunun için mistisizmi «</a:t>
            </a:r>
            <a:r>
              <a:rPr lang="tr-TR" i="1" dirty="0" smtClean="0"/>
              <a:t>dinler arasından akıp gelen büyük ruh nehri</a:t>
            </a:r>
            <a:r>
              <a:rPr lang="tr-TR" dirty="0" smtClean="0"/>
              <a:t>» olarak tarif edenler de vardır. </a:t>
            </a:r>
          </a:p>
        </p:txBody>
      </p:sp>
    </p:spTree>
    <p:extLst>
      <p:ext uri="{BB962C8B-B14F-4D97-AF65-F5344CB8AC3E}">
        <p14:creationId xmlns:p14="http://schemas.microsoft.com/office/powerpoint/2010/main" val="3564925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Tasavvuf Mistisizm Farkı</a:t>
            </a:r>
            <a:endParaRPr lang="tr-TR" dirty="0"/>
          </a:p>
        </p:txBody>
      </p:sp>
      <p:sp>
        <p:nvSpPr>
          <p:cNvPr id="3" name="İçerik Yer Tutucusu 2"/>
          <p:cNvSpPr>
            <a:spLocks noGrp="1"/>
          </p:cNvSpPr>
          <p:nvPr>
            <p:ph idx="1"/>
          </p:nvPr>
        </p:nvSpPr>
        <p:spPr>
          <a:xfrm>
            <a:off x="501162" y="2294792"/>
            <a:ext cx="11095892" cy="4141177"/>
          </a:xfrm>
        </p:spPr>
        <p:txBody>
          <a:bodyPr>
            <a:normAutofit/>
          </a:bodyPr>
          <a:lstStyle/>
          <a:p>
            <a:pPr algn="just"/>
            <a:endParaRPr lang="tr-TR" sz="1600" dirty="0" smtClean="0"/>
          </a:p>
          <a:p>
            <a:pPr algn="just"/>
            <a:r>
              <a:rPr lang="tr-TR" sz="1600" b="1" u="sng" dirty="0" smtClean="0"/>
              <a:t>Mistisizmin Özellikleri: </a:t>
            </a:r>
            <a:r>
              <a:rPr lang="tr-TR" sz="1600" dirty="0" smtClean="0"/>
              <a:t>1- Mistisizmde belli oranda gizlilik vardır. 2- Maddeye karşı tavır vardır. 3- </a:t>
            </a:r>
            <a:r>
              <a:rPr lang="tr-TR" sz="1600" dirty="0" err="1" smtClean="0"/>
              <a:t>Sey</a:t>
            </a:r>
            <a:r>
              <a:rPr lang="tr-TR" sz="1600" dirty="0" smtClean="0"/>
              <a:t> ü </a:t>
            </a:r>
            <a:r>
              <a:rPr lang="tr-TR" sz="1600" dirty="0" err="1" smtClean="0"/>
              <a:t>sülûk</a:t>
            </a:r>
            <a:r>
              <a:rPr lang="tr-TR" sz="1600" dirty="0" smtClean="0"/>
              <a:t> vardır. 4- Merhaleler, makamlar, dereceler vardır. 5- Mistisizm yaşanan bir haldir, teoriden çok pratiktir. 6- Mistisizm bir bilgi kaynağıdır. 7- Mistisizm ebedî felsefedir, ortak hakikattir. 8- Mistisizm yokluğa kavuşmaktır. 9- Mistik hareketlerde fikirle beraber teşkilat da vardır. </a:t>
            </a:r>
          </a:p>
          <a:p>
            <a:pPr algn="just"/>
            <a:r>
              <a:rPr lang="tr-TR" sz="1600" b="1" u="sng" dirty="0" smtClean="0"/>
              <a:t>İslâm Tasavvufu ile Batı Mistisizmi Arasındaki Farklar (Rene </a:t>
            </a:r>
            <a:r>
              <a:rPr lang="tr-TR" sz="1600" b="1" u="sng" dirty="0" err="1" smtClean="0"/>
              <a:t>Guenon</a:t>
            </a:r>
            <a:r>
              <a:rPr lang="tr-TR" sz="1600" b="1" u="sng" dirty="0" smtClean="0"/>
              <a:t>): </a:t>
            </a:r>
            <a:r>
              <a:rPr lang="tr-TR" sz="1600" dirty="0" smtClean="0"/>
              <a:t>1- Mistisizmin iki metodu vardır: Pasiflik ve </a:t>
            </a:r>
            <a:r>
              <a:rPr lang="tr-TR" sz="1600" dirty="0" err="1" smtClean="0"/>
              <a:t>Metotsuzluk</a:t>
            </a:r>
            <a:r>
              <a:rPr lang="tr-TR" sz="1600" dirty="0" smtClean="0"/>
              <a:t>. Tasavvufta başlangıçtan sonuna kadar </a:t>
            </a:r>
            <a:r>
              <a:rPr lang="tr-TR" sz="1600" dirty="0" err="1" smtClean="0"/>
              <a:t>metod</a:t>
            </a:r>
            <a:r>
              <a:rPr lang="tr-TR" sz="1600" dirty="0" smtClean="0"/>
              <a:t>/usul çok önemlidir. 2- Mistisizmde şeyhe intisap etme esası yoktur. Tasavvufta ise </a:t>
            </a:r>
            <a:r>
              <a:rPr lang="tr-TR" sz="1600" dirty="0" err="1" smtClean="0"/>
              <a:t>seyr</a:t>
            </a:r>
            <a:r>
              <a:rPr lang="tr-TR" sz="1600" dirty="0" smtClean="0"/>
              <a:t> ü </a:t>
            </a:r>
            <a:r>
              <a:rPr lang="tr-TR" sz="1600" dirty="0" err="1" smtClean="0"/>
              <a:t>sülûk</a:t>
            </a:r>
            <a:r>
              <a:rPr lang="tr-TR" sz="1600" dirty="0" smtClean="0"/>
              <a:t> bir mürşidin huzurunda başlar ve bu durum «ikinci doğum» olarak adlandırılır. 3- Mistisizmde silsile yoktur. Halbuki bütün tarikatlarda bir silsile vardır ve Hz. Peygamber’e (as) dayandırılır. 4- Mistisizmde </a:t>
            </a:r>
            <a:r>
              <a:rPr lang="tr-TR" sz="1600" dirty="0" err="1" smtClean="0"/>
              <a:t>mürşid</a:t>
            </a:r>
            <a:r>
              <a:rPr lang="tr-TR" sz="1600" dirty="0" smtClean="0"/>
              <a:t> olmadığı için </a:t>
            </a:r>
            <a:r>
              <a:rPr lang="tr-TR" sz="1600" dirty="0" err="1" smtClean="0"/>
              <a:t>evrad-ezkar</a:t>
            </a:r>
            <a:r>
              <a:rPr lang="tr-TR" sz="1600" dirty="0" smtClean="0"/>
              <a:t> yoktur. Halbuki tasavvufta şeyhin telkin ettiği sistematik bir </a:t>
            </a:r>
            <a:r>
              <a:rPr lang="tr-TR" sz="1600" dirty="0" err="1" smtClean="0"/>
              <a:t>evrad</a:t>
            </a:r>
            <a:r>
              <a:rPr lang="tr-TR" sz="1600" dirty="0" smtClean="0"/>
              <a:t> vardır. 5- Mistisizmde kişinin kabiliyeti yeterlidir. Tasavvufta ise kabiliyetin yanında ilahi bir feyzin ve </a:t>
            </a:r>
            <a:r>
              <a:rPr lang="tr-TR" sz="1600" dirty="0" err="1" smtClean="0"/>
              <a:t>evrad</a:t>
            </a:r>
            <a:r>
              <a:rPr lang="tr-TR" sz="1600" dirty="0" smtClean="0"/>
              <a:t> u </a:t>
            </a:r>
            <a:r>
              <a:rPr lang="tr-TR" sz="1600" dirty="0" err="1" smtClean="0"/>
              <a:t>ezkarın</a:t>
            </a:r>
            <a:r>
              <a:rPr lang="tr-TR" sz="1600" dirty="0" smtClean="0"/>
              <a:t> olması gerekmektedir. 6- Mistisizmde teknik kaidelere rastlanmaz. Halbuki tasavvufta </a:t>
            </a:r>
            <a:r>
              <a:rPr lang="tr-TR" sz="1600" dirty="0" err="1" smtClean="0"/>
              <a:t>adâb</a:t>
            </a:r>
            <a:r>
              <a:rPr lang="tr-TR" sz="1600" dirty="0" smtClean="0"/>
              <a:t>-erkân denilen hususi usuller vardır. 7- Mistisizmde hiyerarşi yoktur. Fakat tasavvufta </a:t>
            </a:r>
            <a:r>
              <a:rPr lang="tr-TR" sz="1600" dirty="0" err="1" smtClean="0"/>
              <a:t>piramite</a:t>
            </a:r>
            <a:r>
              <a:rPr lang="tr-TR" sz="1600" dirty="0" smtClean="0"/>
              <a:t> benzer bir yapı vardır. 8- Mistisizmde </a:t>
            </a:r>
            <a:r>
              <a:rPr lang="tr-TR" sz="1600" dirty="0" err="1" smtClean="0"/>
              <a:t>ızdırap</a:t>
            </a:r>
            <a:r>
              <a:rPr lang="tr-TR" sz="1600" dirty="0" smtClean="0"/>
              <a:t> esastır. Tasavvufta ise bu usule zaman zaman başvurulur, özel bir yeri yoktur. </a:t>
            </a:r>
          </a:p>
          <a:p>
            <a:pPr marL="0" indent="0" algn="just">
              <a:buNone/>
            </a:pPr>
            <a:endParaRPr lang="tr-TR" sz="1600" dirty="0"/>
          </a:p>
        </p:txBody>
      </p:sp>
    </p:spTree>
    <p:extLst>
      <p:ext uri="{BB962C8B-B14F-4D97-AF65-F5344CB8AC3E}">
        <p14:creationId xmlns:p14="http://schemas.microsoft.com/office/powerpoint/2010/main" val="4060578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FF0000"/>
                </a:solidFill>
                <a:latin typeface="Calibri" panose="020F0502020204030204" pitchFamily="34" charset="0"/>
              </a:rPr>
              <a:t>Tasavvuf Kelimesinin Menşei</a:t>
            </a:r>
            <a:endParaRPr lang="tr-TR" dirty="0"/>
          </a:p>
        </p:txBody>
      </p:sp>
      <p:sp>
        <p:nvSpPr>
          <p:cNvPr id="3" name="İçerik Yer Tutucusu 2"/>
          <p:cNvSpPr>
            <a:spLocks noGrp="1"/>
          </p:cNvSpPr>
          <p:nvPr>
            <p:ph idx="1"/>
          </p:nvPr>
        </p:nvSpPr>
        <p:spPr>
          <a:xfrm>
            <a:off x="483578" y="2303586"/>
            <a:ext cx="11157438" cy="4088422"/>
          </a:xfrm>
        </p:spPr>
        <p:txBody>
          <a:bodyPr>
            <a:normAutofit fontScale="92500" lnSpcReduction="10000"/>
          </a:bodyPr>
          <a:lstStyle/>
          <a:p>
            <a:endParaRPr lang="tr-TR" dirty="0" smtClean="0"/>
          </a:p>
          <a:p>
            <a:r>
              <a:rPr lang="tr-TR" b="1" u="sng" dirty="0" smtClean="0"/>
              <a:t>Tasavvuf Kelimesinin Menşei:</a:t>
            </a:r>
          </a:p>
          <a:p>
            <a:r>
              <a:rPr lang="tr-TR" dirty="0" smtClean="0"/>
              <a:t>1- </a:t>
            </a:r>
            <a:r>
              <a:rPr lang="tr-TR" dirty="0" err="1" smtClean="0"/>
              <a:t>Asr</a:t>
            </a:r>
            <a:r>
              <a:rPr lang="tr-TR" dirty="0" smtClean="0"/>
              <a:t>-ı saadetteki </a:t>
            </a:r>
            <a:r>
              <a:rPr lang="tr-TR" dirty="0" err="1" smtClean="0"/>
              <a:t>ashab</a:t>
            </a:r>
            <a:r>
              <a:rPr lang="tr-TR" dirty="0" smtClean="0"/>
              <a:t>-ı </a:t>
            </a:r>
            <a:r>
              <a:rPr lang="tr-TR" dirty="0" err="1" smtClean="0"/>
              <a:t>suffeden</a:t>
            </a:r>
            <a:r>
              <a:rPr lang="tr-TR" dirty="0" smtClean="0"/>
              <a:t> </a:t>
            </a:r>
            <a:r>
              <a:rPr lang="ar-SA" dirty="0" smtClean="0"/>
              <a:t>أصحاب الصفة</a:t>
            </a:r>
            <a:r>
              <a:rPr lang="tr-TR" dirty="0" smtClean="0"/>
              <a:t> </a:t>
            </a:r>
          </a:p>
          <a:p>
            <a:r>
              <a:rPr lang="tr-TR" dirty="0" smtClean="0"/>
              <a:t>2- Bir çöl bitkisi olan </a:t>
            </a:r>
            <a:r>
              <a:rPr lang="tr-TR" dirty="0" err="1" smtClean="0"/>
              <a:t>sufaneden</a:t>
            </a:r>
            <a:r>
              <a:rPr lang="tr-TR" dirty="0" smtClean="0"/>
              <a:t> </a:t>
            </a:r>
            <a:r>
              <a:rPr lang="ar-SA" dirty="0" smtClean="0"/>
              <a:t>صفانة</a:t>
            </a:r>
            <a:endParaRPr lang="tr-TR" dirty="0" smtClean="0"/>
          </a:p>
          <a:p>
            <a:r>
              <a:rPr lang="tr-TR" dirty="0" smtClean="0"/>
              <a:t>3- Duruluk ve temizlik anlamına gelen safa ve </a:t>
            </a:r>
            <a:r>
              <a:rPr lang="tr-TR" dirty="0" err="1" smtClean="0"/>
              <a:t>safvetten</a:t>
            </a:r>
            <a:r>
              <a:rPr lang="ar-SA" dirty="0" smtClean="0"/>
              <a:t>  صفاء صفوة </a:t>
            </a:r>
            <a:endParaRPr lang="tr-TR" dirty="0" smtClean="0"/>
          </a:p>
          <a:p>
            <a:r>
              <a:rPr lang="tr-TR" dirty="0" smtClean="0"/>
              <a:t>4- </a:t>
            </a:r>
            <a:r>
              <a:rPr lang="tr-TR" dirty="0" err="1" smtClean="0"/>
              <a:t>Saff</a:t>
            </a:r>
            <a:r>
              <a:rPr lang="tr-TR" dirty="0" smtClean="0"/>
              <a:t>-ı evvelden </a:t>
            </a:r>
            <a:r>
              <a:rPr lang="ar-SA" dirty="0" smtClean="0"/>
              <a:t>الصف الاول</a:t>
            </a:r>
            <a:endParaRPr lang="tr-TR" dirty="0" smtClean="0"/>
          </a:p>
          <a:p>
            <a:r>
              <a:rPr lang="tr-TR" dirty="0" smtClean="0"/>
              <a:t>5- Kendilerini halka hizmete veren </a:t>
            </a:r>
            <a:r>
              <a:rPr lang="tr-TR" dirty="0" err="1" smtClean="0"/>
              <a:t>Benû</a:t>
            </a:r>
            <a:r>
              <a:rPr lang="tr-TR" dirty="0" smtClean="0"/>
              <a:t> </a:t>
            </a:r>
            <a:r>
              <a:rPr lang="tr-TR" dirty="0" err="1" smtClean="0"/>
              <a:t>Sûfeden</a:t>
            </a:r>
            <a:r>
              <a:rPr lang="ar-SA" dirty="0" smtClean="0"/>
              <a:t> بنو صوفة </a:t>
            </a:r>
            <a:endParaRPr lang="tr-TR" dirty="0" smtClean="0"/>
          </a:p>
          <a:p>
            <a:r>
              <a:rPr lang="tr-TR" dirty="0" smtClean="0"/>
              <a:t>6- Ense saçı ve kıl demek olan </a:t>
            </a:r>
            <a:r>
              <a:rPr lang="tr-TR" dirty="0" err="1" smtClean="0"/>
              <a:t>sufetü’l</a:t>
            </a:r>
            <a:r>
              <a:rPr lang="tr-TR" dirty="0" smtClean="0"/>
              <a:t>-kafadan</a:t>
            </a:r>
            <a:r>
              <a:rPr lang="ar-SA" dirty="0" smtClean="0"/>
              <a:t>صوفة القفاء </a:t>
            </a:r>
            <a:endParaRPr lang="tr-TR" dirty="0" smtClean="0"/>
          </a:p>
          <a:p>
            <a:r>
              <a:rPr lang="tr-TR" dirty="0" smtClean="0"/>
              <a:t>7- Sıfat kelimesinden</a:t>
            </a:r>
            <a:r>
              <a:rPr lang="ar-SA" dirty="0" smtClean="0"/>
              <a:t>صفة </a:t>
            </a:r>
            <a:endParaRPr lang="tr-TR" dirty="0" smtClean="0"/>
          </a:p>
          <a:p>
            <a:r>
              <a:rPr lang="tr-TR" dirty="0" smtClean="0"/>
              <a:t>8- Yunanca hakim ve filozof manasına gelen </a:t>
            </a:r>
            <a:r>
              <a:rPr lang="tr-TR" dirty="0" err="1" smtClean="0"/>
              <a:t>sofiadan</a:t>
            </a:r>
            <a:r>
              <a:rPr lang="tr-TR" dirty="0" smtClean="0"/>
              <a:t> </a:t>
            </a:r>
          </a:p>
          <a:p>
            <a:r>
              <a:rPr lang="tr-TR" dirty="0" smtClean="0"/>
              <a:t>9- Yün anlamına gelen </a:t>
            </a:r>
            <a:r>
              <a:rPr lang="tr-TR" dirty="0" err="1" smtClean="0"/>
              <a:t>suftan</a:t>
            </a:r>
            <a:r>
              <a:rPr lang="tr-TR" dirty="0" smtClean="0"/>
              <a:t> </a:t>
            </a:r>
            <a:r>
              <a:rPr lang="ar-SA" dirty="0" smtClean="0"/>
              <a:t>صوف</a:t>
            </a:r>
            <a:endParaRPr lang="tr-TR" dirty="0" smtClean="0"/>
          </a:p>
          <a:p>
            <a:endParaRPr lang="tr-TR" dirty="0"/>
          </a:p>
          <a:p>
            <a:pPr marL="0" indent="0">
              <a:buNone/>
            </a:pPr>
            <a:endParaRPr lang="tr-TR" dirty="0"/>
          </a:p>
        </p:txBody>
      </p:sp>
    </p:spTree>
    <p:extLst>
      <p:ext uri="{BB962C8B-B14F-4D97-AF65-F5344CB8AC3E}">
        <p14:creationId xmlns:p14="http://schemas.microsoft.com/office/powerpoint/2010/main" val="1150733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u="sng" dirty="0" smtClean="0">
                <a:solidFill>
                  <a:srgbClr val="FF0000"/>
                </a:solidFill>
                <a:latin typeface="Calibri" panose="020F0502020204030204" pitchFamily="34" charset="0"/>
              </a:rPr>
              <a:t>«</a:t>
            </a:r>
            <a:r>
              <a:rPr lang="tr-TR" sz="2800" b="1" u="sng" dirty="0" err="1" smtClean="0">
                <a:solidFill>
                  <a:srgbClr val="FF0000"/>
                </a:solidFill>
                <a:latin typeface="Calibri" panose="020F0502020204030204" pitchFamily="34" charset="0"/>
              </a:rPr>
              <a:t>Suf</a:t>
            </a:r>
            <a:r>
              <a:rPr lang="tr-TR" sz="2800" b="1" u="sng" dirty="0" smtClean="0">
                <a:solidFill>
                  <a:srgbClr val="FF0000"/>
                </a:solidFill>
                <a:latin typeface="Calibri" panose="020F0502020204030204" pitchFamily="34" charset="0"/>
              </a:rPr>
              <a:t>» Kelimesinin İslâm’dan Önce İfade Ettiği Manalar</a:t>
            </a:r>
            <a:endParaRPr lang="tr-TR" sz="2800" u="sng" dirty="0"/>
          </a:p>
        </p:txBody>
      </p:sp>
      <p:sp>
        <p:nvSpPr>
          <p:cNvPr id="3" name="İçerik Yer Tutucusu 2"/>
          <p:cNvSpPr>
            <a:spLocks noGrp="1"/>
          </p:cNvSpPr>
          <p:nvPr>
            <p:ph idx="1"/>
          </p:nvPr>
        </p:nvSpPr>
        <p:spPr>
          <a:xfrm>
            <a:off x="501162" y="2286000"/>
            <a:ext cx="11201400" cy="4176346"/>
          </a:xfrm>
        </p:spPr>
        <p:txBody>
          <a:bodyPr>
            <a:normAutofit fontScale="92500"/>
          </a:bodyPr>
          <a:lstStyle/>
          <a:p>
            <a:pPr algn="just"/>
            <a:endParaRPr lang="tr-TR" dirty="0" smtClean="0"/>
          </a:p>
          <a:p>
            <a:pPr algn="just"/>
            <a:r>
              <a:rPr lang="tr-TR" dirty="0" err="1" smtClean="0"/>
              <a:t>Sufilerin</a:t>
            </a:r>
            <a:r>
              <a:rPr lang="tr-TR" dirty="0" smtClean="0"/>
              <a:t> bu isimle anılmaları temelde onların giydikleri elbiselerle alakalıdır. </a:t>
            </a:r>
            <a:r>
              <a:rPr lang="tr-TR" dirty="0" err="1" smtClean="0"/>
              <a:t>Arapça’da</a:t>
            </a:r>
            <a:r>
              <a:rPr lang="tr-TR" dirty="0" smtClean="0"/>
              <a:t> isimlendirmeler bazen yapılan işe veya giyilen elbiseye göre verilmektedir. Mesela «sahabe, </a:t>
            </a:r>
            <a:r>
              <a:rPr lang="tr-TR" dirty="0" err="1" smtClean="0"/>
              <a:t>ensâr</a:t>
            </a:r>
            <a:r>
              <a:rPr lang="tr-TR" dirty="0" smtClean="0"/>
              <a:t>, </a:t>
            </a:r>
            <a:r>
              <a:rPr lang="tr-TR" dirty="0" err="1" smtClean="0"/>
              <a:t>muhâcirîn</a:t>
            </a:r>
            <a:r>
              <a:rPr lang="tr-TR" dirty="0" smtClean="0"/>
              <a:t>, tabiîn, fakih» gibi kavramlar buna örnektir. </a:t>
            </a:r>
            <a:r>
              <a:rPr lang="tr-TR" dirty="0" err="1" smtClean="0"/>
              <a:t>Kur’ân’da</a:t>
            </a:r>
            <a:r>
              <a:rPr lang="tr-TR" dirty="0" smtClean="0"/>
              <a:t> da bu çeşit isimlendirme vardır. «Sabredenler, çokça ibadet edenler, secde ve rüku edenler» vb. Ayrıca Hz. İsa’nın dostları olan Havarîler beyaz elbise giydikleri için bu ismi almışlardır. Buradaki isimlendirme mana itibariyle yapılmıştır. Yani Havarîler sadece beyaz elbise giyenleri aslında Hz. İsa’ya yardım edenleri ifade etmektedir. Yani bundan sonra beyaz elbise giymese dahi Hz. İsa’ya yardım ediyorsa o kişi Havarîdir. Buradan hareketle de bir kişi yünden elbise giymese dahi </a:t>
            </a:r>
            <a:r>
              <a:rPr lang="tr-TR" dirty="0" err="1" smtClean="0"/>
              <a:t>sufilerin</a:t>
            </a:r>
            <a:r>
              <a:rPr lang="tr-TR" dirty="0" smtClean="0"/>
              <a:t> hal ve makamlarına sahipse o kişi «</a:t>
            </a:r>
            <a:r>
              <a:rPr lang="tr-TR" dirty="0" err="1" smtClean="0"/>
              <a:t>sûfî</a:t>
            </a:r>
            <a:r>
              <a:rPr lang="tr-TR" dirty="0" smtClean="0"/>
              <a:t>» olarak adlandırılır. </a:t>
            </a:r>
          </a:p>
          <a:p>
            <a:pPr algn="just"/>
            <a:r>
              <a:rPr lang="tr-TR" dirty="0" err="1" smtClean="0"/>
              <a:t>Serrâc</a:t>
            </a:r>
            <a:r>
              <a:rPr lang="tr-TR" dirty="0" smtClean="0"/>
              <a:t> </a:t>
            </a:r>
            <a:r>
              <a:rPr lang="tr-TR" dirty="0" err="1" smtClean="0"/>
              <a:t>sufilere</a:t>
            </a:r>
            <a:r>
              <a:rPr lang="tr-TR" dirty="0" smtClean="0"/>
              <a:t> verilecek en güzel ismin «</a:t>
            </a:r>
            <a:r>
              <a:rPr lang="tr-TR" dirty="0" err="1" smtClean="0"/>
              <a:t>sufî</a:t>
            </a:r>
            <a:r>
              <a:rPr lang="tr-TR" dirty="0" smtClean="0"/>
              <a:t>» olduğunu söylemektedir. Ona göre </a:t>
            </a:r>
            <a:r>
              <a:rPr lang="tr-TR" dirty="0" err="1" smtClean="0"/>
              <a:t>sufilerin</a:t>
            </a:r>
            <a:r>
              <a:rPr lang="tr-TR" dirty="0" smtClean="0"/>
              <a:t> birçok hal ve </a:t>
            </a:r>
            <a:r>
              <a:rPr lang="tr-TR" dirty="0" err="1" smtClean="0"/>
              <a:t>makâmı</a:t>
            </a:r>
            <a:r>
              <a:rPr lang="tr-TR" dirty="0" smtClean="0"/>
              <a:t> vardır. «</a:t>
            </a:r>
            <a:r>
              <a:rPr lang="tr-TR" i="1" dirty="0" err="1" smtClean="0"/>
              <a:t>Sûfî</a:t>
            </a:r>
            <a:r>
              <a:rPr lang="tr-TR" i="1" dirty="0" smtClean="0"/>
              <a:t> zamanının çocuğudur</a:t>
            </a:r>
            <a:r>
              <a:rPr lang="tr-TR" dirty="0" smtClean="0"/>
              <a:t>» sözü bu durumu çok iyi bir şekilde ifade etmektedir. Dolayısıyla bu hal ve makamlara göre isimlendirme söz konusu olsa ortaya çok sayıda isim çıkacaktır. Bundan dolayı </a:t>
            </a:r>
            <a:r>
              <a:rPr lang="tr-TR" dirty="0" err="1" smtClean="0"/>
              <a:t>Serrâc</a:t>
            </a:r>
            <a:r>
              <a:rPr lang="tr-TR" dirty="0" smtClean="0"/>
              <a:t> bu topluluğa verilecek en güze cami’ bir ismin «</a:t>
            </a:r>
            <a:r>
              <a:rPr lang="tr-TR" dirty="0" err="1" smtClean="0"/>
              <a:t>sûfî</a:t>
            </a:r>
            <a:r>
              <a:rPr lang="tr-TR" dirty="0" smtClean="0"/>
              <a:t>» olduğunu söylemektedir. Bu isimlendirme </a:t>
            </a:r>
            <a:r>
              <a:rPr lang="tr-TR" dirty="0" err="1" smtClean="0"/>
              <a:t>sûfîlerin</a:t>
            </a:r>
            <a:r>
              <a:rPr lang="tr-TR" dirty="0" smtClean="0"/>
              <a:t> bütün hâl ve </a:t>
            </a:r>
            <a:r>
              <a:rPr lang="tr-TR" dirty="0" err="1" smtClean="0"/>
              <a:t>makâmlarını</a:t>
            </a:r>
            <a:r>
              <a:rPr lang="tr-TR" dirty="0" smtClean="0"/>
              <a:t> kendinde toplayan </a:t>
            </a:r>
            <a:r>
              <a:rPr lang="tr-TR" dirty="0" err="1" smtClean="0"/>
              <a:t>cami’i</a:t>
            </a:r>
            <a:r>
              <a:rPr lang="tr-TR" dirty="0" smtClean="0"/>
              <a:t> </a:t>
            </a:r>
            <a:r>
              <a:rPr lang="tr-TR" dirty="0" err="1" smtClean="0"/>
              <a:t>bi</a:t>
            </a:r>
            <a:r>
              <a:rPr lang="tr-TR" dirty="0" smtClean="0"/>
              <a:t> isimdir.  </a:t>
            </a:r>
          </a:p>
          <a:p>
            <a:pPr marL="0" indent="0" algn="just">
              <a:buNone/>
            </a:pPr>
            <a:endParaRPr lang="tr-TR" dirty="0"/>
          </a:p>
        </p:txBody>
      </p:sp>
    </p:spTree>
    <p:extLst>
      <p:ext uri="{BB962C8B-B14F-4D97-AF65-F5344CB8AC3E}">
        <p14:creationId xmlns:p14="http://schemas.microsoft.com/office/powerpoint/2010/main" val="2284996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u="sng" dirty="0">
                <a:solidFill>
                  <a:srgbClr val="FF0000"/>
                </a:solidFill>
                <a:latin typeface="Calibri" panose="020F0502020204030204" pitchFamily="34" charset="0"/>
              </a:rPr>
              <a:t>«</a:t>
            </a:r>
            <a:r>
              <a:rPr lang="tr-TR" sz="2800" b="1" u="sng" dirty="0" err="1">
                <a:solidFill>
                  <a:srgbClr val="FF0000"/>
                </a:solidFill>
                <a:latin typeface="Calibri" panose="020F0502020204030204" pitchFamily="34" charset="0"/>
              </a:rPr>
              <a:t>Suf</a:t>
            </a:r>
            <a:r>
              <a:rPr lang="tr-TR" sz="2800" b="1" u="sng" dirty="0">
                <a:solidFill>
                  <a:srgbClr val="FF0000"/>
                </a:solidFill>
                <a:latin typeface="Calibri" panose="020F0502020204030204" pitchFamily="34" charset="0"/>
              </a:rPr>
              <a:t>» Kelimesinin </a:t>
            </a:r>
            <a:r>
              <a:rPr lang="tr-TR" sz="2800" b="1" u="sng" dirty="0" smtClean="0">
                <a:solidFill>
                  <a:srgbClr val="FF0000"/>
                </a:solidFill>
                <a:latin typeface="Calibri" panose="020F0502020204030204" pitchFamily="34" charset="0"/>
              </a:rPr>
              <a:t>İslâm’dan </a:t>
            </a:r>
            <a:r>
              <a:rPr lang="tr-TR" sz="2800" b="1" u="sng" dirty="0">
                <a:solidFill>
                  <a:srgbClr val="FF0000"/>
                </a:solidFill>
                <a:latin typeface="Calibri" panose="020F0502020204030204" pitchFamily="34" charset="0"/>
              </a:rPr>
              <a:t>Önce İfade Ettiği Manalar</a:t>
            </a:r>
            <a:endParaRPr lang="tr-TR" sz="2800" dirty="0"/>
          </a:p>
        </p:txBody>
      </p:sp>
      <p:sp>
        <p:nvSpPr>
          <p:cNvPr id="3" name="İçerik Yer Tutucusu 2"/>
          <p:cNvSpPr>
            <a:spLocks noGrp="1"/>
          </p:cNvSpPr>
          <p:nvPr>
            <p:ph idx="1"/>
          </p:nvPr>
        </p:nvSpPr>
        <p:spPr>
          <a:xfrm>
            <a:off x="492370" y="2294792"/>
            <a:ext cx="11139854" cy="4325816"/>
          </a:xfrm>
        </p:spPr>
        <p:txBody>
          <a:bodyPr>
            <a:normAutofit lnSpcReduction="10000"/>
          </a:bodyPr>
          <a:lstStyle/>
          <a:p>
            <a:endParaRPr lang="tr-TR" dirty="0" smtClean="0"/>
          </a:p>
          <a:p>
            <a:pPr algn="just"/>
            <a:r>
              <a:rPr lang="tr-TR" dirty="0" smtClean="0"/>
              <a:t>Yün elbise giymede Allah’a karşı mütevazı olma, </a:t>
            </a:r>
            <a:r>
              <a:rPr lang="tr-TR" dirty="0" err="1" smtClean="0"/>
              <a:t>inkisâr</a:t>
            </a:r>
            <a:r>
              <a:rPr lang="tr-TR" dirty="0" smtClean="0"/>
              <a:t> halini yaşama, Allah’a yakınlık kazanma ümidiyle dünya nimetlerinden yüz çevirme gibi manaları bulunmaktadır. </a:t>
            </a:r>
            <a:endParaRPr lang="tr-TR" dirty="0"/>
          </a:p>
          <a:p>
            <a:pPr algn="just"/>
            <a:r>
              <a:rPr lang="tr-TR" dirty="0" smtClean="0"/>
              <a:t>Yün elbise peygamberlerin ve </a:t>
            </a:r>
            <a:r>
              <a:rPr lang="tr-TR" dirty="0" err="1" smtClean="0"/>
              <a:t>salihlerin</a:t>
            </a:r>
            <a:r>
              <a:rPr lang="tr-TR" dirty="0" smtClean="0"/>
              <a:t> giyeceğidir. </a:t>
            </a:r>
          </a:p>
          <a:p>
            <a:pPr algn="just"/>
            <a:r>
              <a:rPr lang="tr-TR" dirty="0" smtClean="0"/>
              <a:t>Yün elbise giyme o dönemde insanlar arasında özellikle fakirlerde çokça yaygın olduğu görülmektedir. Piyasada çokça bulunması ve yapımının kolay olması yaygınlığını arttırmıştır. </a:t>
            </a:r>
          </a:p>
          <a:p>
            <a:pPr algn="just"/>
            <a:r>
              <a:rPr lang="tr-TR" dirty="0"/>
              <a:t>Yukarıdaki tevcihlerden Tasavvufun geldiği kök olmaya en uygun olan kelimenin «</a:t>
            </a:r>
            <a:r>
              <a:rPr lang="tr-TR" dirty="0" err="1"/>
              <a:t>suf</a:t>
            </a:r>
            <a:r>
              <a:rPr lang="tr-TR" dirty="0"/>
              <a:t>» olduğu ortaya çıkmaktadır. Fakat </a:t>
            </a:r>
            <a:r>
              <a:rPr lang="tr-TR" dirty="0" err="1"/>
              <a:t>sufilerin</a:t>
            </a:r>
            <a:r>
              <a:rPr lang="tr-TR" dirty="0"/>
              <a:t> giydikleri yünden elbiselerden daha öte manalar ifade ettiği ifade edilmektedir. </a:t>
            </a:r>
          </a:p>
          <a:p>
            <a:pPr algn="just"/>
            <a:r>
              <a:rPr lang="tr-TR" dirty="0" smtClean="0"/>
              <a:t>Buna göre yün elbise giymek peygamber, </a:t>
            </a:r>
            <a:r>
              <a:rPr lang="tr-TR" dirty="0" err="1" smtClean="0"/>
              <a:t>salih</a:t>
            </a:r>
            <a:r>
              <a:rPr lang="tr-TR" dirty="0" smtClean="0"/>
              <a:t> insanların şiârıdır. Ayrıca </a:t>
            </a:r>
            <a:r>
              <a:rPr lang="tr-TR" dirty="0" err="1" smtClean="0"/>
              <a:t>Cahiliyye</a:t>
            </a:r>
            <a:r>
              <a:rPr lang="tr-TR" dirty="0" smtClean="0"/>
              <a:t> döneminde ve Hz. İbrahim’e kadar giden süreçte yünün sadece bir giysi malzemesi olmadığı aynı zamanda bazı sembolik manalarının da olduğu ortaya çıkmaktadır. </a:t>
            </a:r>
          </a:p>
          <a:p>
            <a:pPr algn="just"/>
            <a:r>
              <a:rPr lang="tr-TR" dirty="0" smtClean="0"/>
              <a:t>O dönemlerde yün elbise giymek ibadet etme, Allah’a yönelme, bunun sonucunda dünya işlerini bırakma gibi manalar taşımaktadır. </a:t>
            </a:r>
            <a:endParaRPr lang="tr-TR" dirty="0"/>
          </a:p>
        </p:txBody>
      </p:sp>
    </p:spTree>
    <p:extLst>
      <p:ext uri="{BB962C8B-B14F-4D97-AF65-F5344CB8AC3E}">
        <p14:creationId xmlns:p14="http://schemas.microsoft.com/office/powerpoint/2010/main" val="30198583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551</TotalTime>
  <Words>1516</Words>
  <Application>Microsoft Office PowerPoint</Application>
  <PresentationFormat>Geniş ekran</PresentationFormat>
  <Paragraphs>69</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Century Gothic</vt:lpstr>
      <vt:lpstr>Times New Roman</vt:lpstr>
      <vt:lpstr>Wingdings 3</vt:lpstr>
      <vt:lpstr>İyon Toplantı Odası</vt:lpstr>
      <vt:lpstr>TASAVVUF I  VI. YARIYIL BAHAR DÖNEMİ</vt:lpstr>
      <vt:lpstr>2. HAFTA (25.02.2019) - Dinlerdeki Mistik Yön-Tasavvuf-Mistisizm Farkı Tasavvufun Doğuşu-kaynağı-etimolojisi (iştikakı)- KAYNAKÇA -Mehmed Ali Aynî, Tasavvuf Tarihi, haz. H. Rahmi Yananlı, Büyüyen Ay yay, 2017 İst.  -Emin Yusuf Ude, «Tasavvuf» Kavramının Kökeni ve Anlamları Hakkında Bir İnceleme, Çev. Mehmet YILDIZ, AKADEMİAR Dergisi, Haziran 2017. -Hikmet Yaman, «Tasavvufun Doğuşu», Tasavvuf Tarihi, ANKÜZEM, ss. 4-24. -Mahmud Erol Kılıç, «Padişâh-ı Âlem Olmak Bir Kuru Gavgâ İmiş», Söyleşi.</vt:lpstr>
      <vt:lpstr>Dinlerdeki Mistik Eğilimler</vt:lpstr>
      <vt:lpstr>Dinlerdeki Mistik Eğilimler</vt:lpstr>
      <vt:lpstr>Dinlerdeki Mistik Eğilimler</vt:lpstr>
      <vt:lpstr>Tasavvuf Mistisizm Farkı</vt:lpstr>
      <vt:lpstr>Tasavvuf Kelimesinin Menşei</vt:lpstr>
      <vt:lpstr>«Suf» Kelimesinin İslâm’dan Önce İfade Ettiği Manalar</vt:lpstr>
      <vt:lpstr>«Suf» Kelimesinin İslâm’dan Önce İfade Ettiği Manalar</vt:lpstr>
      <vt:lpstr>«Suf» Kelimesinin İslâm’dan Önce İfade Ettiği Manalar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Microsoft</cp:lastModifiedBy>
  <cp:revision>55</cp:revision>
  <cp:lastPrinted>2019-02-25T11:11:47Z</cp:lastPrinted>
  <dcterms:created xsi:type="dcterms:W3CDTF">2017-02-20T05:50:03Z</dcterms:created>
  <dcterms:modified xsi:type="dcterms:W3CDTF">2019-02-28T17:27:23Z</dcterms:modified>
</cp:coreProperties>
</file>