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93" r:id="rId2"/>
    <p:sldId id="274" r:id="rId3"/>
    <p:sldId id="264" r:id="rId4"/>
    <p:sldId id="281" r:id="rId5"/>
    <p:sldId id="288" r:id="rId6"/>
    <p:sldId id="289" r:id="rId7"/>
    <p:sldId id="290" r:id="rId8"/>
    <p:sldId id="291" r:id="rId9"/>
    <p:sldId id="292" r:id="rId10"/>
    <p:sldId id="27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1475777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74754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117969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76111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70423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16347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52690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59868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36497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87482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87321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221919938"/>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22.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7.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7101408" cy="2387600"/>
          </a:xfrm>
        </p:spPr>
        <p:txBody>
          <a:bodyPr>
            <a:normAutofit fontScale="90000"/>
          </a:bodyPr>
          <a:lstStyle/>
          <a:p>
            <a:r>
              <a:rPr lang="tr-TR" sz="7200" b="1" dirty="0" smtClean="0">
                <a:effectLst>
                  <a:outerShdw blurRad="38100" dist="38100" dir="2700000" algn="tl">
                    <a:srgbClr val="000000">
                      <a:alpha val="43137"/>
                    </a:srgbClr>
                  </a:outerShdw>
                </a:effectLst>
                <a:latin typeface="+mj-lt"/>
              </a:rPr>
              <a:t>ISINMADA DİKKAT EDİLECEK NOKTALAR</a:t>
            </a:r>
            <a:endParaRPr lang="tr-TR" sz="7200" b="1" dirty="0">
              <a:effectLst>
                <a:outerShdw blurRad="38100" dist="38100" dir="2700000" algn="tl">
                  <a:srgbClr val="000000">
                    <a:alpha val="43137"/>
                  </a:srgbClr>
                </a:outerShdw>
              </a:effectLst>
              <a:latin typeface="+mj-lt"/>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11564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5" name="Picture 3" descr="C:\Users\Casperr\Desktop\Egzersiz\streching_clip_image035.jpg"/>
          <p:cNvPicPr>
            <a:picLocks noChangeAspect="1" noChangeArrowheads="1"/>
          </p:cNvPicPr>
          <p:nvPr/>
        </p:nvPicPr>
        <p:blipFill>
          <a:blip r:embed="rId2" cstate="print"/>
          <a:srcRect/>
          <a:stretch>
            <a:fillRect/>
          </a:stretch>
        </p:blipFill>
        <p:spPr bwMode="auto">
          <a:xfrm>
            <a:off x="251520" y="1124744"/>
            <a:ext cx="2016224" cy="5112568"/>
          </a:xfrm>
          <a:prstGeom prst="rect">
            <a:avLst/>
          </a:prstGeom>
          <a:noFill/>
        </p:spPr>
      </p:pic>
      <p:pic>
        <p:nvPicPr>
          <p:cNvPr id="33796" name="Picture 4" descr="C:\Users\Casperr\Desktop\Egzersiz\streching_clip_image035.jpg"/>
          <p:cNvPicPr>
            <a:picLocks noChangeAspect="1" noChangeArrowheads="1"/>
          </p:cNvPicPr>
          <p:nvPr/>
        </p:nvPicPr>
        <p:blipFill>
          <a:blip r:embed="rId2" cstate="print"/>
          <a:srcRect/>
          <a:stretch>
            <a:fillRect/>
          </a:stretch>
        </p:blipFill>
        <p:spPr bwMode="auto">
          <a:xfrm>
            <a:off x="7020272" y="1124744"/>
            <a:ext cx="2123728" cy="5256584"/>
          </a:xfrm>
          <a:prstGeom prst="rect">
            <a:avLst/>
          </a:prstGeom>
          <a:noFill/>
        </p:spPr>
      </p:pic>
      <p:pic>
        <p:nvPicPr>
          <p:cNvPr id="33797" name="Picture 5" descr="C:\Users\Casperr\Desktop\Egzersiz\streching_clip_image117.jpg"/>
          <p:cNvPicPr>
            <a:picLocks noChangeAspect="1" noChangeArrowheads="1"/>
          </p:cNvPicPr>
          <p:nvPr/>
        </p:nvPicPr>
        <p:blipFill>
          <a:blip r:embed="rId3" cstate="print"/>
          <a:srcRect/>
          <a:stretch>
            <a:fillRect/>
          </a:stretch>
        </p:blipFill>
        <p:spPr bwMode="auto">
          <a:xfrm>
            <a:off x="3131840" y="1340768"/>
            <a:ext cx="2762250" cy="1584176"/>
          </a:xfrm>
          <a:prstGeom prst="rect">
            <a:avLst/>
          </a:prstGeom>
          <a:noFill/>
        </p:spPr>
      </p:pic>
      <p:pic>
        <p:nvPicPr>
          <p:cNvPr id="33798" name="Picture 6" descr="C:\Users\Casperr\Desktop\Egzersiz\pilates.jpg"/>
          <p:cNvPicPr>
            <a:picLocks noChangeAspect="1" noChangeArrowheads="1"/>
          </p:cNvPicPr>
          <p:nvPr/>
        </p:nvPicPr>
        <p:blipFill>
          <a:blip r:embed="rId4" cstate="print"/>
          <a:srcRect/>
          <a:stretch>
            <a:fillRect/>
          </a:stretch>
        </p:blipFill>
        <p:spPr bwMode="auto">
          <a:xfrm>
            <a:off x="2699792" y="3789040"/>
            <a:ext cx="3494361" cy="1980965"/>
          </a:xfrm>
          <a:prstGeom prst="rect">
            <a:avLst/>
          </a:prstGeom>
          <a:noFill/>
        </p:spPr>
      </p:pic>
    </p:spTree>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764704"/>
            <a:ext cx="9144000" cy="707886"/>
          </a:xfrm>
          <a:prstGeom prst="rect">
            <a:avLst/>
          </a:prstGeom>
        </p:spPr>
        <p:txBody>
          <a:bodyPr wrap="square">
            <a:spAutoFit/>
          </a:bodyPr>
          <a:lstStyle/>
          <a:p>
            <a:pPr algn="ctr"/>
            <a:r>
              <a:rPr lang="tr-TR" sz="4000" b="1" dirty="0">
                <a:effectLst>
                  <a:outerShdw blurRad="38100" dist="38100" dir="2700000" algn="tl">
                    <a:srgbClr val="000000">
                      <a:alpha val="43137"/>
                    </a:srgbClr>
                  </a:outerShdw>
                </a:effectLst>
                <a:latin typeface="+mj-lt"/>
              </a:rPr>
              <a:t>ISINMADA DİKKAT EDİLECEK NOKTALAR</a:t>
            </a:r>
          </a:p>
        </p:txBody>
      </p:sp>
      <p:sp>
        <p:nvSpPr>
          <p:cNvPr id="31745" name="Rectangle 1"/>
          <p:cNvSpPr>
            <a:spLocks noChangeArrowheads="1"/>
          </p:cNvSpPr>
          <p:nvPr/>
        </p:nvSpPr>
        <p:spPr bwMode="auto">
          <a:xfrm>
            <a:off x="0" y="1412776"/>
            <a:ext cx="9144000"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a:t>
            </a:r>
            <a:r>
              <a:rPr kumimoji="0" lang="tr-TR" sz="1400" b="0" i="1" u="none" strike="noStrike" cap="none" normalizeH="0" baseline="0" dirty="0" smtClean="0">
                <a:ln>
                  <a:noFill/>
                </a:ln>
                <a:solidFill>
                  <a:srgbClr val="000000"/>
                </a:solidFill>
                <a:effectLst/>
                <a:latin typeface="+mj-lt"/>
                <a:ea typeface="Times New Roman" pitchFamily="18" charset="0"/>
                <a:cs typeface="Times New Roman" pitchFamily="18" charset="0"/>
              </a:rPr>
              <a:t>    </a:t>
            </a: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Uygulama esnasında soluk alışverişi normal olmalıdır.Çünkü kuvvetli soluk tutumu madde alışverişini güçleştirir.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600" b="0" i="1"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a:t>
            </a:r>
            <a:r>
              <a:rPr kumimoji="0" lang="tr-TR" sz="1400" b="0" i="1" u="none" strike="noStrike" cap="none" normalizeH="0" baseline="0" dirty="0" smtClean="0">
                <a:ln>
                  <a:noFill/>
                </a:ln>
                <a:solidFill>
                  <a:srgbClr val="000000"/>
                </a:solidFill>
                <a:effectLst/>
                <a:latin typeface="+mj-lt"/>
                <a:ea typeface="Times New Roman" pitchFamily="18" charset="0"/>
                <a:cs typeface="Times New Roman" pitchFamily="18" charset="0"/>
              </a:rPr>
              <a:t>   </a:t>
            </a: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Daha sonraki çalışmalarda önceliği olan kas gruplarından başlanmalıdır.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1"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a:t>
            </a:r>
            <a:r>
              <a:rPr kumimoji="0" lang="tr-TR" sz="1400" b="0" i="1" u="none" strike="noStrike" cap="none" normalizeH="0" baseline="0" dirty="0" smtClean="0">
                <a:ln>
                  <a:noFill/>
                </a:ln>
                <a:solidFill>
                  <a:srgbClr val="000000"/>
                </a:solidFill>
                <a:effectLst/>
                <a:latin typeface="+mj-lt"/>
                <a:ea typeface="Times New Roman" pitchFamily="18" charset="0"/>
                <a:cs typeface="Times New Roman" pitchFamily="18" charset="0"/>
              </a:rPr>
              <a:t>    </a:t>
            </a: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Agonistlerden Önce antagonistlerden başlanmalıdır.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1"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a:t>
            </a:r>
            <a:r>
              <a:rPr kumimoji="0" lang="tr-TR" sz="1400" b="0" i="1" u="none" strike="noStrike" cap="none" normalizeH="0" baseline="0" dirty="0" smtClean="0">
                <a:ln>
                  <a:noFill/>
                </a:ln>
                <a:solidFill>
                  <a:srgbClr val="000000"/>
                </a:solidFill>
                <a:effectLst/>
                <a:latin typeface="+mj-lt"/>
                <a:ea typeface="Times New Roman" pitchFamily="18" charset="0"/>
                <a:cs typeface="Times New Roman" pitchFamily="18" charset="0"/>
              </a:rPr>
              <a:t>    </a:t>
            </a:r>
            <a:r>
              <a:rPr kumimoji="0" lang="tr-TR" sz="3200" b="0" i="1" u="none" strike="noStrike" cap="none" normalizeH="0" baseline="0" dirty="0" smtClean="0">
                <a:ln>
                  <a:noFill/>
                </a:ln>
                <a:solidFill>
                  <a:srgbClr val="000000"/>
                </a:solidFill>
                <a:effectLst/>
                <a:latin typeface="+mj-lt"/>
                <a:ea typeface="Times New Roman" pitchFamily="18" charset="0"/>
                <a:cs typeface="Times New Roman" pitchFamily="18" charset="0"/>
              </a:rPr>
              <a:t>Alıştırmalar 1 ile 3 kez tekrarlanmalıdır.</a:t>
            </a:r>
            <a:endParaRPr kumimoji="0" lang="tr-TR" sz="4400" b="0" i="1" u="none" strike="noStrike" cap="none" normalizeH="0" baseline="0" dirty="0" smtClean="0">
              <a:ln>
                <a:noFill/>
              </a:ln>
              <a:solidFill>
                <a:schemeClr val="tx1"/>
              </a:solidFill>
              <a:effectLst/>
              <a:latin typeface="+mj-lt"/>
              <a:cs typeface="Arial" pitchFamily="34" charset="0"/>
            </a:endParaRPr>
          </a:p>
        </p:txBody>
      </p:sp>
      <p:pic>
        <p:nvPicPr>
          <p:cNvPr id="31746" name="Picture 2" descr="C:\Users\Casperr\Desktop\Egzersiz\pilates.jpg"/>
          <p:cNvPicPr>
            <a:picLocks noChangeAspect="1" noChangeArrowheads="1"/>
          </p:cNvPicPr>
          <p:nvPr/>
        </p:nvPicPr>
        <p:blipFill>
          <a:blip r:embed="rId2" cstate="print"/>
          <a:srcRect/>
          <a:stretch>
            <a:fillRect/>
          </a:stretch>
        </p:blipFill>
        <p:spPr bwMode="auto">
          <a:xfrm>
            <a:off x="6876256" y="5572408"/>
            <a:ext cx="2267744" cy="1285592"/>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548680"/>
            <a:ext cx="9144000" cy="584775"/>
          </a:xfrm>
          <a:prstGeom prst="rect">
            <a:avLst/>
          </a:prstGeom>
        </p:spPr>
        <p:txBody>
          <a:bodyPr wrap="square">
            <a:spAutoFit/>
          </a:bodyPr>
          <a:lstStyle/>
          <a:p>
            <a:pPr algn="ctr"/>
            <a:r>
              <a:rPr lang="tr-TR" sz="3200" b="1" dirty="0">
                <a:effectLst>
                  <a:outerShdw blurRad="38100" dist="38100" dir="2700000" algn="tl">
                    <a:srgbClr val="000000">
                      <a:alpha val="43137"/>
                    </a:srgbClr>
                  </a:outerShdw>
                </a:effectLst>
              </a:rPr>
              <a:t>ISINMANIN OLUMLU ETKİLERİ</a:t>
            </a:r>
          </a:p>
        </p:txBody>
      </p:sp>
      <p:sp>
        <p:nvSpPr>
          <p:cNvPr id="21505" name="Rectangle 1"/>
          <p:cNvSpPr>
            <a:spLocks noChangeArrowheads="1"/>
          </p:cNvSpPr>
          <p:nvPr/>
        </p:nvSpPr>
        <p:spPr bwMode="auto">
          <a:xfrm>
            <a:off x="0" y="1407269"/>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1</a:t>
            </a:r>
            <a:r>
              <a:rPr kumimoji="0" lang="tr-TR" sz="3200" b="1"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a:t>
            </a: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Kasların etkinlik derecesini yükseltir.</a:t>
            </a:r>
            <a:endParaRPr kumimoji="0" lang="tr-TR" sz="16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2-Hareketin salınım uzaklığını genişletir.</a:t>
            </a:r>
            <a:endParaRPr kumimoji="0" lang="tr-TR" sz="16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3-Teknik üstünde dolaylı da olsa pozitif  bir etkinlik sağlanmış olur</a:t>
            </a:r>
            <a:endParaRPr kumimoji="0" lang="tr-TR" sz="16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4-Sakatlanma(yaralanma) tehlikesi en alt düzeye iner.</a:t>
            </a:r>
            <a:endParaRPr kumimoji="0" lang="tr-TR" sz="16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5-Dinlenmeyi (Regenerasyon)hızlandırır.</a:t>
            </a:r>
            <a:endParaRPr kumimoji="0" lang="tr-TR" sz="16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7-Kuvvetlendirme (Kuvvet) için bir uyarımdır.</a:t>
            </a:r>
            <a:endParaRPr kumimoji="0" lang="tr-TR" sz="4400" b="0" i="1" u="none" strike="noStrike" cap="none" normalizeH="0" baseline="0" dirty="0" smtClean="0">
              <a:ln>
                <a:noFill/>
              </a:ln>
              <a:solidFill>
                <a:schemeClr val="tx1"/>
              </a:solidFill>
              <a:effectLst/>
              <a:latin typeface="Arial" pitchFamily="34" charset="0"/>
              <a:cs typeface="Arial" pitchFamily="34" charset="0"/>
            </a:endParaRPr>
          </a:p>
        </p:txBody>
      </p:sp>
      <p:pic>
        <p:nvPicPr>
          <p:cNvPr id="21506" name="Picture 2" descr="C:\Users\Casperr\Desktop\Egzersiz\yag-yakma-egzersizleri-hareketleri.jpg"/>
          <p:cNvPicPr>
            <a:picLocks noChangeAspect="1" noChangeArrowheads="1"/>
          </p:cNvPicPr>
          <p:nvPr/>
        </p:nvPicPr>
        <p:blipFill>
          <a:blip r:embed="rId2" cstate="print"/>
          <a:srcRect/>
          <a:stretch>
            <a:fillRect/>
          </a:stretch>
        </p:blipFill>
        <p:spPr bwMode="auto">
          <a:xfrm>
            <a:off x="5988471" y="4842996"/>
            <a:ext cx="3155529" cy="2015004"/>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0" y="476672"/>
            <a:ext cx="9144000" cy="923330"/>
          </a:xfrm>
          <a:prstGeom prst="rect">
            <a:avLst/>
          </a:prstGeom>
        </p:spPr>
        <p:txBody>
          <a:bodyPr wrap="square">
            <a:spAutoFit/>
          </a:bodyPr>
          <a:lstStyle/>
          <a:p>
            <a:pPr algn="ctr"/>
            <a:r>
              <a:rPr lang="tr-TR" sz="5400" b="1" dirty="0" smtClean="0">
                <a:effectLst>
                  <a:outerShdw blurRad="38100" dist="38100" dir="2700000" algn="tl">
                    <a:srgbClr val="000000">
                      <a:alpha val="43137"/>
                    </a:srgbClr>
                  </a:outerShdw>
                </a:effectLst>
              </a:rPr>
              <a:t>SOĞUMANIN ÖNEMİ</a:t>
            </a:r>
            <a:endParaRPr lang="tr-TR" sz="5400" b="1" dirty="0">
              <a:effectLst>
                <a:outerShdw blurRad="38100" dist="38100" dir="2700000" algn="tl">
                  <a:srgbClr val="000000">
                    <a:alpha val="43137"/>
                  </a:srgbClr>
                </a:outerShdw>
              </a:effectLst>
            </a:endParaRPr>
          </a:p>
        </p:txBody>
      </p:sp>
      <p:sp>
        <p:nvSpPr>
          <p:cNvPr id="4" name="3 Dikdörtgen"/>
          <p:cNvSpPr/>
          <p:nvPr/>
        </p:nvSpPr>
        <p:spPr>
          <a:xfrm>
            <a:off x="0" y="1412776"/>
            <a:ext cx="9144000" cy="4154984"/>
          </a:xfrm>
          <a:prstGeom prst="rect">
            <a:avLst/>
          </a:prstGeom>
        </p:spPr>
        <p:txBody>
          <a:bodyPr wrap="square">
            <a:spAutoFit/>
          </a:bodyPr>
          <a:lstStyle/>
          <a:p>
            <a:pPr algn="ctr"/>
            <a:r>
              <a:rPr lang="tr-TR" sz="2400" i="1" dirty="0" smtClean="0">
                <a:latin typeface="+mj-lt"/>
              </a:rPr>
              <a:t>Soğuma; antrenman veya müsabaka sırasında vücudun maruz kaldığı şiddetin kademeli olarak azaltılarak durma safhasına yavaş yavaş geçilmesidir. Yani egzersizin aniden kesilmemesi ve minimum beş dakika süren ve şiddetinin yavaş yavaş azaltıldığı egzersizin son noktalanma sürecidir. Bu sürece en çok ihtiyaç duyulan durumlar nabzımızın çok yükseldiği ve bu yüksek tempoda devam ettiğimiz durumlardır. Nabzımızın yüksek atarken egzersizin aniden kesilmesi vücuda zarar verebilir. Soğuma çalışması bir nevi nabzın kontrollü bir şekilde düşürülmesidir. vücutta antrenman sonunda oluşabilecek yorgunluğu ve laktik asit birikimini azaltmak için uygulanır. Sporcunun uzun süreli ve sağlıklı bir spor hayatı olması açısından oldukça önemlidir.</a:t>
            </a:r>
            <a:endParaRPr lang="tr-TR" sz="2400" i="1" dirty="0">
              <a:latin typeface="+mj-lt"/>
            </a:endParaRPr>
          </a:p>
        </p:txBody>
      </p:sp>
      <p:pic>
        <p:nvPicPr>
          <p:cNvPr id="9218" name="Picture 2" descr="C:\Users\Casperr\Desktop\Egzersiz\streching_clip_image117.jpg"/>
          <p:cNvPicPr>
            <a:picLocks noChangeAspect="1" noChangeArrowheads="1"/>
          </p:cNvPicPr>
          <p:nvPr/>
        </p:nvPicPr>
        <p:blipFill>
          <a:blip r:embed="rId2" cstate="print"/>
          <a:srcRect/>
          <a:stretch>
            <a:fillRect/>
          </a:stretch>
        </p:blipFill>
        <p:spPr bwMode="auto">
          <a:xfrm>
            <a:off x="6012160" y="5617285"/>
            <a:ext cx="2588543" cy="124071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4 İçerik Yer Tutucusu" descr="streching_clip_image002.jpg"/>
          <p:cNvPicPr>
            <a:picLocks noChangeAspect="1"/>
          </p:cNvPicPr>
          <p:nvPr/>
        </p:nvPicPr>
        <p:blipFill>
          <a:blip r:embed="rId2" cstate="print"/>
          <a:stretch>
            <a:fillRect/>
          </a:stretch>
        </p:blipFill>
        <p:spPr>
          <a:xfrm>
            <a:off x="611560" y="1052736"/>
            <a:ext cx="7920880" cy="53285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07704" y="764704"/>
            <a:ext cx="5550879" cy="523220"/>
          </a:xfrm>
          <a:prstGeom prst="rect">
            <a:avLst/>
          </a:prstGeom>
        </p:spPr>
        <p:txBody>
          <a:bodyPr wrap="none">
            <a:spAutoFit/>
          </a:bodyPr>
          <a:lstStyle/>
          <a:p>
            <a:r>
              <a:rPr lang="tr-TR" sz="2800" b="1" dirty="0" smtClean="0">
                <a:effectLst>
                  <a:outerShdw blurRad="38100" dist="38100" dir="2700000" algn="tl">
                    <a:srgbClr val="000000">
                      <a:alpha val="43137"/>
                    </a:srgbClr>
                  </a:outerShdw>
                </a:effectLst>
              </a:rPr>
              <a:t>ÇEŞİTLİ ISINMA HAREKETLERİ</a:t>
            </a:r>
            <a:endParaRPr lang="tr-TR" sz="2800" b="1" dirty="0">
              <a:effectLst>
                <a:outerShdw blurRad="38100" dist="38100" dir="2700000" algn="tl">
                  <a:srgbClr val="000000">
                    <a:alpha val="43137"/>
                  </a:srgbClr>
                </a:outerShdw>
              </a:effectLst>
            </a:endParaRPr>
          </a:p>
        </p:txBody>
      </p:sp>
      <p:sp>
        <p:nvSpPr>
          <p:cNvPr id="3" name="2 Dikdörtgen"/>
          <p:cNvSpPr/>
          <p:nvPr/>
        </p:nvSpPr>
        <p:spPr>
          <a:xfrm>
            <a:off x="683568" y="1484784"/>
            <a:ext cx="3672408" cy="2492990"/>
          </a:xfrm>
          <a:prstGeom prst="rect">
            <a:avLst/>
          </a:prstGeom>
        </p:spPr>
        <p:txBody>
          <a:bodyPr wrap="square">
            <a:spAutoFit/>
          </a:bodyPr>
          <a:lstStyle/>
          <a:p>
            <a:pPr marL="514350" indent="-514350" algn="ctr">
              <a:buNone/>
            </a:pPr>
            <a:r>
              <a:rPr lang="tr-TR" sz="2800" b="1" dirty="0" smtClean="0">
                <a:effectLst>
                  <a:outerShdw blurRad="38100" dist="38100" dir="2700000" algn="tl">
                    <a:srgbClr val="000000">
                      <a:alpha val="43137"/>
                    </a:srgbClr>
                  </a:outerShdw>
                </a:effectLst>
              </a:rPr>
              <a:t>Boyun</a:t>
            </a:r>
          </a:p>
          <a:p>
            <a:pPr marL="514350" indent="-514350" algn="ctr">
              <a:buNone/>
            </a:pPr>
            <a:endParaRPr lang="tr-TR" sz="2800" b="1" dirty="0" smtClean="0">
              <a:effectLst>
                <a:outerShdw blurRad="38100" dist="38100" dir="2700000" algn="tl">
                  <a:srgbClr val="000000">
                    <a:alpha val="43137"/>
                  </a:srgbClr>
                </a:outerShdw>
              </a:effectLst>
            </a:endParaRPr>
          </a:p>
          <a:p>
            <a:pPr marL="514350" indent="-514350"/>
            <a:r>
              <a:rPr lang="tr-TR" sz="2800" dirty="0" smtClean="0"/>
              <a:t>* </a:t>
            </a:r>
            <a:r>
              <a:rPr lang="es-ES" sz="2400" b="1" dirty="0" smtClean="0"/>
              <a:t>Sağa ve </a:t>
            </a:r>
            <a:r>
              <a:rPr lang="tr-TR" sz="2400" b="1" dirty="0" smtClean="0"/>
              <a:t>s</a:t>
            </a:r>
            <a:r>
              <a:rPr lang="es-ES" sz="2400" b="1" dirty="0" smtClean="0"/>
              <a:t>ola </a:t>
            </a:r>
            <a:r>
              <a:rPr lang="tr-TR" sz="2400" b="1" dirty="0" smtClean="0"/>
              <a:t>b</a:t>
            </a:r>
            <a:r>
              <a:rPr lang="es-ES" sz="2400" b="1" dirty="0" smtClean="0"/>
              <a:t>akma</a:t>
            </a:r>
            <a:endParaRPr lang="tr-TR" sz="2400" b="1" dirty="0" smtClean="0"/>
          </a:p>
          <a:p>
            <a:pPr marL="514350" indent="-514350">
              <a:buFont typeface="Arial" charset="0"/>
              <a:buChar char="•"/>
            </a:pPr>
            <a:endParaRPr lang="tr-TR" sz="2400" b="1" dirty="0" smtClean="0"/>
          </a:p>
          <a:p>
            <a:pPr marL="514350" indent="-514350"/>
            <a:r>
              <a:rPr lang="tr-TR" sz="2400" b="1" dirty="0" smtClean="0"/>
              <a:t>  * Yukarı ve aşağıya bakma (10sn)</a:t>
            </a:r>
          </a:p>
        </p:txBody>
      </p:sp>
      <p:pic>
        <p:nvPicPr>
          <p:cNvPr id="4" name="Picture 3" descr="C:\Users\ramazan\Desktop\baş1.jpg"/>
          <p:cNvPicPr>
            <a:picLocks noChangeAspect="1" noChangeArrowheads="1"/>
          </p:cNvPicPr>
          <p:nvPr/>
        </p:nvPicPr>
        <p:blipFill>
          <a:blip r:embed="rId2" cstate="print"/>
          <a:srcRect/>
          <a:stretch>
            <a:fillRect/>
          </a:stretch>
        </p:blipFill>
        <p:spPr bwMode="auto">
          <a:xfrm>
            <a:off x="395536" y="4509120"/>
            <a:ext cx="2171700" cy="1628775"/>
          </a:xfrm>
          <a:prstGeom prst="rect">
            <a:avLst/>
          </a:prstGeom>
          <a:noFill/>
        </p:spPr>
      </p:pic>
      <p:pic>
        <p:nvPicPr>
          <p:cNvPr id="5" name="Picture 2" descr="C:\Users\ramazan\Desktop\baş.jpg"/>
          <p:cNvPicPr>
            <a:picLocks noChangeAspect="1" noChangeArrowheads="1"/>
          </p:cNvPicPr>
          <p:nvPr/>
        </p:nvPicPr>
        <p:blipFill>
          <a:blip r:embed="rId3" cstate="print"/>
          <a:srcRect/>
          <a:stretch>
            <a:fillRect/>
          </a:stretch>
        </p:blipFill>
        <p:spPr bwMode="auto">
          <a:xfrm>
            <a:off x="2627784" y="4005064"/>
            <a:ext cx="1524000" cy="2133600"/>
          </a:xfrm>
          <a:prstGeom prst="rect">
            <a:avLst/>
          </a:prstGeom>
          <a:noFill/>
        </p:spPr>
      </p:pic>
      <p:sp>
        <p:nvSpPr>
          <p:cNvPr id="6" name="5 Dikdörtgen"/>
          <p:cNvSpPr/>
          <p:nvPr/>
        </p:nvSpPr>
        <p:spPr>
          <a:xfrm>
            <a:off x="4572000" y="1412776"/>
            <a:ext cx="4572000" cy="2800767"/>
          </a:xfrm>
          <a:prstGeom prst="rect">
            <a:avLst/>
          </a:prstGeom>
        </p:spPr>
        <p:txBody>
          <a:bodyPr wrap="square">
            <a:spAutoFit/>
          </a:bodyPr>
          <a:lstStyle/>
          <a:p>
            <a:pPr marL="514350" indent="-514350" algn="ctr">
              <a:buNone/>
            </a:pPr>
            <a:r>
              <a:rPr lang="tr-TR" sz="2800" b="1" dirty="0" smtClean="0">
                <a:effectLst>
                  <a:outerShdw blurRad="38100" dist="38100" dir="2700000" algn="tl">
                    <a:srgbClr val="000000">
                      <a:alpha val="43137"/>
                    </a:srgbClr>
                  </a:outerShdw>
                </a:effectLst>
              </a:rPr>
              <a:t>Omuz</a:t>
            </a:r>
          </a:p>
          <a:p>
            <a:pPr marL="514350" indent="-514350" algn="ctr">
              <a:buNone/>
            </a:pPr>
            <a:endParaRPr lang="tr-TR" sz="2800" b="1" dirty="0" smtClean="0">
              <a:effectLst>
                <a:outerShdw blurRad="38100" dist="38100" dir="2700000" algn="tl">
                  <a:srgbClr val="000000">
                    <a:alpha val="43137"/>
                  </a:srgbClr>
                </a:outerShdw>
              </a:effectLst>
            </a:endParaRPr>
          </a:p>
          <a:p>
            <a:pPr marL="514350" indent="-514350" algn="ctr"/>
            <a:r>
              <a:rPr lang="tr-TR" dirty="0" smtClean="0"/>
              <a:t>* </a:t>
            </a:r>
            <a:r>
              <a:rPr lang="tr-TR" sz="2000" b="1" dirty="0" smtClean="0"/>
              <a:t>Kolları düz olarak bükme</a:t>
            </a:r>
          </a:p>
          <a:p>
            <a:pPr marL="514350" indent="-514350" algn="ctr"/>
            <a:endParaRPr lang="tr-TR" sz="2000" b="1" dirty="0" smtClean="0"/>
          </a:p>
          <a:p>
            <a:pPr marL="514350" indent="-514350" algn="ctr">
              <a:buFont typeface="Arial" charset="0"/>
              <a:buChar char="•"/>
            </a:pPr>
            <a:r>
              <a:rPr lang="tr-TR" sz="2000" b="1" dirty="0" smtClean="0"/>
              <a:t>Omuzları kontrollü bir şekilde dairesel şekilde döndürmek.</a:t>
            </a:r>
          </a:p>
          <a:p>
            <a:pPr marL="514350" indent="-514350" algn="ctr">
              <a:buFont typeface="Arial" charset="0"/>
              <a:buChar char="•"/>
            </a:pPr>
            <a:endParaRPr lang="tr-TR" sz="2000" b="1" dirty="0" smtClean="0"/>
          </a:p>
          <a:p>
            <a:pPr marL="514350" indent="-514350" algn="ctr"/>
            <a:r>
              <a:rPr lang="tr-TR" sz="2000" b="1" dirty="0" smtClean="0"/>
              <a:t>* Oturarak Geriye Uzanma (10sn)</a:t>
            </a:r>
            <a:endParaRPr lang="tr-TR" sz="2000" b="1" dirty="0"/>
          </a:p>
        </p:txBody>
      </p:sp>
      <p:pic>
        <p:nvPicPr>
          <p:cNvPr id="7" name="Picture 5" descr="C:\Users\ramazan\Desktop\ssss.jpg"/>
          <p:cNvPicPr>
            <a:picLocks noChangeAspect="1" noChangeArrowheads="1"/>
          </p:cNvPicPr>
          <p:nvPr/>
        </p:nvPicPr>
        <p:blipFill>
          <a:blip r:embed="rId4" cstate="print"/>
          <a:srcRect/>
          <a:stretch>
            <a:fillRect/>
          </a:stretch>
        </p:blipFill>
        <p:spPr bwMode="auto">
          <a:xfrm>
            <a:off x="4499992" y="4581128"/>
            <a:ext cx="2736304" cy="1592015"/>
          </a:xfrm>
          <a:prstGeom prst="rect">
            <a:avLst/>
          </a:prstGeom>
          <a:noFill/>
        </p:spPr>
      </p:pic>
      <p:pic>
        <p:nvPicPr>
          <p:cNvPr id="8" name="Picture 4" descr="C:\Users\ramazan\Desktop\omuz.jpg"/>
          <p:cNvPicPr>
            <a:picLocks noChangeAspect="1" noChangeArrowheads="1"/>
          </p:cNvPicPr>
          <p:nvPr/>
        </p:nvPicPr>
        <p:blipFill>
          <a:blip r:embed="rId5" cstate="print"/>
          <a:srcRect/>
          <a:stretch>
            <a:fillRect/>
          </a:stretch>
        </p:blipFill>
        <p:spPr bwMode="auto">
          <a:xfrm>
            <a:off x="7596336" y="4365104"/>
            <a:ext cx="1238250" cy="2492896"/>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1412776"/>
            <a:ext cx="4572000" cy="954107"/>
          </a:xfrm>
          <a:prstGeom prst="rect">
            <a:avLst/>
          </a:prstGeom>
        </p:spPr>
        <p:txBody>
          <a:bodyPr wrap="square">
            <a:spAutoFit/>
          </a:bodyPr>
          <a:lstStyle/>
          <a:p>
            <a:pPr algn="ctr">
              <a:buNone/>
            </a:pPr>
            <a:r>
              <a:rPr lang="tr-TR" b="1" dirty="0" smtClean="0">
                <a:effectLst>
                  <a:outerShdw blurRad="38100" dist="38100" dir="2700000" algn="tl">
                    <a:srgbClr val="000000">
                      <a:alpha val="43137"/>
                    </a:srgbClr>
                  </a:outerShdw>
                </a:effectLst>
              </a:rPr>
              <a:t>Arka Kol (Triceps)</a:t>
            </a:r>
          </a:p>
          <a:p>
            <a:pPr algn="ctr">
              <a:buNone/>
            </a:pPr>
            <a:endParaRPr lang="tr-TR" dirty="0" smtClean="0"/>
          </a:p>
          <a:p>
            <a:r>
              <a:rPr lang="tr-TR" sz="2000" b="1" dirty="0" smtClean="0"/>
              <a:t>Kolu enseden aşağıya germe. (10sn)</a:t>
            </a:r>
            <a:endParaRPr lang="tr-TR" sz="2000" b="1" dirty="0"/>
          </a:p>
        </p:txBody>
      </p:sp>
      <p:sp>
        <p:nvSpPr>
          <p:cNvPr id="3" name="2 Dikdörtgen"/>
          <p:cNvSpPr/>
          <p:nvPr/>
        </p:nvSpPr>
        <p:spPr>
          <a:xfrm>
            <a:off x="4572000" y="1268760"/>
            <a:ext cx="4572000" cy="1938992"/>
          </a:xfrm>
          <a:prstGeom prst="rect">
            <a:avLst/>
          </a:prstGeom>
        </p:spPr>
        <p:txBody>
          <a:bodyPr>
            <a:spAutoFit/>
          </a:bodyPr>
          <a:lstStyle/>
          <a:p>
            <a:pPr algn="ctr">
              <a:buNone/>
            </a:pPr>
            <a:r>
              <a:rPr lang="tr-TR" sz="2000" b="1" dirty="0" smtClean="0"/>
              <a:t>Üst Sırt</a:t>
            </a:r>
          </a:p>
          <a:p>
            <a:pPr algn="ctr">
              <a:buNone/>
            </a:pPr>
            <a:endParaRPr lang="tr-TR" sz="2000" b="1" dirty="0" smtClean="0"/>
          </a:p>
          <a:p>
            <a:pPr>
              <a:buFont typeface="Arial" charset="0"/>
              <a:buChar char="•"/>
            </a:pPr>
            <a:r>
              <a:rPr lang="tr-TR" sz="2000" b="1" dirty="0" smtClean="0"/>
              <a:t>Göğsün önünde kol çaprazlama.</a:t>
            </a:r>
          </a:p>
          <a:p>
            <a:pPr>
              <a:buFont typeface="Arial" charset="0"/>
              <a:buChar char="•"/>
            </a:pPr>
            <a:endParaRPr lang="tr-TR" sz="2000" b="1" dirty="0" smtClean="0"/>
          </a:p>
          <a:p>
            <a:r>
              <a:rPr lang="tr-TR" sz="2000" b="1" dirty="0" smtClean="0"/>
              <a:t>* </a:t>
            </a:r>
            <a:r>
              <a:rPr lang="nn-NO" sz="2000" b="1" dirty="0" smtClean="0"/>
              <a:t>Kolları </a:t>
            </a:r>
            <a:r>
              <a:rPr lang="tr-TR" sz="2000" b="1" dirty="0" smtClean="0"/>
              <a:t>g</a:t>
            </a:r>
            <a:r>
              <a:rPr lang="nn-NO" sz="2000" b="1" dirty="0" smtClean="0"/>
              <a:t>ergin </a:t>
            </a:r>
            <a:r>
              <a:rPr lang="tr-TR" sz="2000" b="1" dirty="0" smtClean="0"/>
              <a:t>o</a:t>
            </a:r>
            <a:r>
              <a:rPr lang="nn-NO" sz="2000" b="1" dirty="0" smtClean="0"/>
              <a:t>larak </a:t>
            </a:r>
            <a:r>
              <a:rPr lang="tr-TR" sz="2000" b="1" dirty="0" smtClean="0"/>
              <a:t>b</a:t>
            </a:r>
            <a:r>
              <a:rPr lang="nn-NO" sz="2000" b="1" dirty="0" smtClean="0"/>
              <a:t>aş üzerine </a:t>
            </a:r>
            <a:r>
              <a:rPr lang="tr-TR" sz="2000" b="1" dirty="0" smtClean="0"/>
              <a:t>k</a:t>
            </a:r>
            <a:r>
              <a:rPr lang="nn-NO" sz="2000" b="1" dirty="0" smtClean="0"/>
              <a:t>aldırma</a:t>
            </a:r>
            <a:r>
              <a:rPr lang="tr-TR" sz="2000" b="1" dirty="0" smtClean="0"/>
              <a:t>(10sn)</a:t>
            </a:r>
            <a:endParaRPr lang="tr-TR" sz="2000" b="1" dirty="0"/>
          </a:p>
        </p:txBody>
      </p:sp>
      <p:pic>
        <p:nvPicPr>
          <p:cNvPr id="4" name="Picture 2" descr="C:\Users\ramazan\Desktop\sdasd.jpg"/>
          <p:cNvPicPr>
            <a:picLocks noChangeAspect="1" noChangeArrowheads="1"/>
          </p:cNvPicPr>
          <p:nvPr/>
        </p:nvPicPr>
        <p:blipFill>
          <a:blip r:embed="rId2" cstate="print"/>
          <a:srcRect/>
          <a:stretch>
            <a:fillRect/>
          </a:stretch>
        </p:blipFill>
        <p:spPr bwMode="auto">
          <a:xfrm>
            <a:off x="1187624" y="2636912"/>
            <a:ext cx="1856847" cy="3327471"/>
          </a:xfrm>
          <a:prstGeom prst="rect">
            <a:avLst/>
          </a:prstGeom>
          <a:noFill/>
        </p:spPr>
      </p:pic>
      <p:pic>
        <p:nvPicPr>
          <p:cNvPr id="5" name="Picture 4" descr="C:\Users\ramazan\Desktop\dasdsadsad.jpg"/>
          <p:cNvPicPr>
            <a:picLocks noChangeAspect="1" noChangeArrowheads="1"/>
          </p:cNvPicPr>
          <p:nvPr/>
        </p:nvPicPr>
        <p:blipFill>
          <a:blip r:embed="rId3" cstate="print"/>
          <a:srcRect/>
          <a:stretch>
            <a:fillRect/>
          </a:stretch>
        </p:blipFill>
        <p:spPr bwMode="auto">
          <a:xfrm>
            <a:off x="5076056" y="3284984"/>
            <a:ext cx="1143008" cy="3086100"/>
          </a:xfrm>
          <a:prstGeom prst="rect">
            <a:avLst/>
          </a:prstGeom>
          <a:noFill/>
        </p:spPr>
      </p:pic>
      <p:pic>
        <p:nvPicPr>
          <p:cNvPr id="6" name="Picture 3" descr="C:\Users\ramazan\Desktop\dsadsadsad.jpg"/>
          <p:cNvPicPr>
            <a:picLocks noChangeAspect="1" noChangeArrowheads="1"/>
          </p:cNvPicPr>
          <p:nvPr/>
        </p:nvPicPr>
        <p:blipFill>
          <a:blip r:embed="rId4" cstate="print"/>
          <a:srcRect/>
          <a:stretch>
            <a:fillRect/>
          </a:stretch>
        </p:blipFill>
        <p:spPr bwMode="auto">
          <a:xfrm>
            <a:off x="7020272" y="3356992"/>
            <a:ext cx="1738313" cy="2870700"/>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1196752"/>
            <a:ext cx="4572000" cy="2677656"/>
          </a:xfrm>
          <a:prstGeom prst="rect">
            <a:avLst/>
          </a:prstGeom>
        </p:spPr>
        <p:txBody>
          <a:bodyPr>
            <a:spAutoFit/>
          </a:bodyPr>
          <a:lstStyle/>
          <a:p>
            <a:pPr algn="ctr">
              <a:buNone/>
            </a:pPr>
            <a:r>
              <a:rPr lang="tr-TR" sz="2400" b="1" dirty="0" smtClean="0">
                <a:effectLst>
                  <a:outerShdw blurRad="38100" dist="38100" dir="2700000" algn="tl">
                    <a:srgbClr val="000000">
                      <a:alpha val="43137"/>
                    </a:srgbClr>
                  </a:outerShdw>
                </a:effectLst>
              </a:rPr>
              <a:t>Kalça</a:t>
            </a:r>
          </a:p>
          <a:p>
            <a:pPr algn="ctr">
              <a:buNone/>
            </a:pPr>
            <a:endParaRPr lang="tr-TR" sz="2400" b="1" dirty="0" smtClean="0">
              <a:effectLst>
                <a:outerShdw blurRad="38100" dist="38100" dir="2700000" algn="tl">
                  <a:srgbClr val="000000">
                    <a:alpha val="43137"/>
                  </a:srgbClr>
                </a:outerShdw>
              </a:effectLst>
            </a:endParaRPr>
          </a:p>
          <a:p>
            <a:r>
              <a:rPr lang="tr-TR" sz="2400" b="1" dirty="0" smtClean="0"/>
              <a:t>* Öne hamle </a:t>
            </a:r>
          </a:p>
          <a:p>
            <a:endParaRPr lang="tr-TR" sz="2400" b="1" dirty="0" smtClean="0"/>
          </a:p>
          <a:p>
            <a:pPr>
              <a:buFont typeface="Arial" charset="0"/>
              <a:buChar char="•"/>
            </a:pPr>
            <a:r>
              <a:rPr lang="tr-TR" sz="2400" b="1" dirty="0" smtClean="0"/>
              <a:t>Tek ayak diz  bükme</a:t>
            </a:r>
          </a:p>
          <a:p>
            <a:pPr>
              <a:buFont typeface="Arial" charset="0"/>
              <a:buChar char="•"/>
            </a:pPr>
            <a:endParaRPr lang="tr-TR" sz="2400" b="1" dirty="0" smtClean="0"/>
          </a:p>
          <a:p>
            <a:r>
              <a:rPr lang="tr-TR" sz="2400" b="1" dirty="0" smtClean="0"/>
              <a:t>* Tek ayak arkaya diz bükme</a:t>
            </a:r>
          </a:p>
        </p:txBody>
      </p:sp>
      <p:sp>
        <p:nvSpPr>
          <p:cNvPr id="3" name="2 Dikdörtgen"/>
          <p:cNvSpPr/>
          <p:nvPr/>
        </p:nvSpPr>
        <p:spPr>
          <a:xfrm>
            <a:off x="4572000" y="1124744"/>
            <a:ext cx="4572000" cy="1938992"/>
          </a:xfrm>
          <a:prstGeom prst="rect">
            <a:avLst/>
          </a:prstGeom>
        </p:spPr>
        <p:txBody>
          <a:bodyPr>
            <a:spAutoFit/>
          </a:bodyPr>
          <a:lstStyle/>
          <a:p>
            <a:pPr algn="ctr">
              <a:buNone/>
            </a:pPr>
            <a:r>
              <a:rPr lang="tr-TR" sz="2400" b="1" dirty="0" smtClean="0"/>
              <a:t>Yanlar</a:t>
            </a:r>
          </a:p>
          <a:p>
            <a:pPr algn="ctr">
              <a:buNone/>
            </a:pPr>
            <a:endParaRPr lang="tr-TR" sz="2400" b="1" dirty="0" smtClean="0"/>
          </a:p>
          <a:p>
            <a:r>
              <a:rPr lang="tr-TR" sz="2400" b="1" dirty="0" smtClean="0"/>
              <a:t>* Düz kollarla yana eğilme</a:t>
            </a:r>
          </a:p>
          <a:p>
            <a:endParaRPr lang="tr-TR" sz="2400" b="1" dirty="0" smtClean="0"/>
          </a:p>
          <a:p>
            <a:r>
              <a:rPr lang="tr-TR" sz="2400" b="1" dirty="0" smtClean="0"/>
              <a:t>* Bükük kollarla yana eğilme</a:t>
            </a:r>
          </a:p>
        </p:txBody>
      </p:sp>
      <p:pic>
        <p:nvPicPr>
          <p:cNvPr id="4" name="Picture 5" descr="C:\Users\ramazan\Desktop\ewee.jpg"/>
          <p:cNvPicPr>
            <a:picLocks noChangeAspect="1" noChangeArrowheads="1"/>
          </p:cNvPicPr>
          <p:nvPr/>
        </p:nvPicPr>
        <p:blipFill>
          <a:blip r:embed="rId2" cstate="print"/>
          <a:srcRect/>
          <a:stretch>
            <a:fillRect/>
          </a:stretch>
        </p:blipFill>
        <p:spPr bwMode="auto">
          <a:xfrm>
            <a:off x="4929190" y="3643314"/>
            <a:ext cx="1781175" cy="2809875"/>
          </a:xfrm>
          <a:prstGeom prst="rect">
            <a:avLst/>
          </a:prstGeom>
          <a:noFill/>
        </p:spPr>
      </p:pic>
      <p:pic>
        <p:nvPicPr>
          <p:cNvPr id="5" name="Picture 4" descr="C:\Users\ramazan\Desktop\eweeee.jpg"/>
          <p:cNvPicPr>
            <a:picLocks noChangeAspect="1" noChangeArrowheads="1"/>
          </p:cNvPicPr>
          <p:nvPr/>
        </p:nvPicPr>
        <p:blipFill>
          <a:blip r:embed="rId3" cstate="print"/>
          <a:srcRect/>
          <a:stretch>
            <a:fillRect/>
          </a:stretch>
        </p:blipFill>
        <p:spPr bwMode="auto">
          <a:xfrm>
            <a:off x="7381875" y="3501008"/>
            <a:ext cx="1762125" cy="2971800"/>
          </a:xfrm>
          <a:prstGeom prst="rect">
            <a:avLst/>
          </a:prstGeom>
          <a:noFill/>
        </p:spPr>
      </p:pic>
      <p:pic>
        <p:nvPicPr>
          <p:cNvPr id="6" name="Picture 2" descr="C:\Users\ramazan\Desktop\wewwqewe.jpg"/>
          <p:cNvPicPr>
            <a:picLocks noChangeAspect="1" noChangeArrowheads="1"/>
          </p:cNvPicPr>
          <p:nvPr/>
        </p:nvPicPr>
        <p:blipFill>
          <a:blip r:embed="rId4" cstate="print"/>
          <a:srcRect/>
          <a:stretch>
            <a:fillRect/>
          </a:stretch>
        </p:blipFill>
        <p:spPr bwMode="auto">
          <a:xfrm>
            <a:off x="1907704" y="4293096"/>
            <a:ext cx="2286000" cy="1828800"/>
          </a:xfrm>
          <a:prstGeom prst="rect">
            <a:avLst/>
          </a:prstGeom>
          <a:noFill/>
        </p:spPr>
      </p:pic>
      <p:pic>
        <p:nvPicPr>
          <p:cNvPr id="7" name="Picture 3" descr="C:\Users\ramazan\Desktop\streching_clip_image063.jpg"/>
          <p:cNvPicPr>
            <a:picLocks noChangeAspect="1" noChangeArrowheads="1"/>
          </p:cNvPicPr>
          <p:nvPr/>
        </p:nvPicPr>
        <p:blipFill>
          <a:blip r:embed="rId5" cstate="print"/>
          <a:srcRect/>
          <a:stretch>
            <a:fillRect/>
          </a:stretch>
        </p:blipFill>
        <p:spPr bwMode="auto">
          <a:xfrm>
            <a:off x="0" y="3857628"/>
            <a:ext cx="930034" cy="3000372"/>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1340768"/>
            <a:ext cx="4572000" cy="2062103"/>
          </a:xfrm>
          <a:prstGeom prst="rect">
            <a:avLst/>
          </a:prstGeom>
        </p:spPr>
        <p:txBody>
          <a:bodyPr>
            <a:spAutoFit/>
          </a:bodyPr>
          <a:lstStyle/>
          <a:p>
            <a:pPr algn="ctr"/>
            <a:r>
              <a:rPr lang="tr-TR" sz="2400" b="1" dirty="0" smtClean="0">
                <a:effectLst>
                  <a:outerShdw blurRad="38100" dist="38100" dir="2700000" algn="tl">
                    <a:srgbClr val="000000">
                      <a:alpha val="43137"/>
                    </a:srgbClr>
                  </a:outerShdw>
                </a:effectLst>
              </a:rPr>
              <a:t>Uyluk</a:t>
            </a:r>
          </a:p>
          <a:p>
            <a:pPr algn="ctr"/>
            <a:endParaRPr lang="tr-TR" sz="3200" b="1" dirty="0" smtClean="0">
              <a:effectLst>
                <a:outerShdw blurRad="38100" dist="38100" dir="2700000" algn="tl">
                  <a:srgbClr val="000000">
                    <a:alpha val="43137"/>
                  </a:srgbClr>
                </a:outerShdw>
              </a:effectLst>
            </a:endParaRPr>
          </a:p>
          <a:p>
            <a:r>
              <a:rPr lang="tr-TR" sz="2400" b="1" dirty="0" smtClean="0"/>
              <a:t>* Oturarak ayak ucuna değme</a:t>
            </a:r>
          </a:p>
          <a:p>
            <a:endParaRPr lang="tr-TR" sz="2400" b="1" dirty="0" smtClean="0"/>
          </a:p>
          <a:p>
            <a:r>
              <a:rPr lang="tr-TR" sz="2400" b="1" dirty="0" smtClean="0"/>
              <a:t>* Yarım açık bacak oturuş</a:t>
            </a:r>
          </a:p>
        </p:txBody>
      </p:sp>
      <p:pic>
        <p:nvPicPr>
          <p:cNvPr id="3" name="Picture 2" descr="C:\Users\ramazan\Desktop\dddd.jpg"/>
          <p:cNvPicPr>
            <a:picLocks noChangeAspect="1" noChangeArrowheads="1"/>
          </p:cNvPicPr>
          <p:nvPr/>
        </p:nvPicPr>
        <p:blipFill>
          <a:blip r:embed="rId2" cstate="print"/>
          <a:srcRect/>
          <a:stretch>
            <a:fillRect/>
          </a:stretch>
        </p:blipFill>
        <p:spPr bwMode="auto">
          <a:xfrm>
            <a:off x="428596" y="3714752"/>
            <a:ext cx="1785950" cy="1358689"/>
          </a:xfrm>
          <a:prstGeom prst="rect">
            <a:avLst/>
          </a:prstGeom>
          <a:noFill/>
        </p:spPr>
      </p:pic>
      <p:pic>
        <p:nvPicPr>
          <p:cNvPr id="4" name="Picture 3" descr="C:\Users\ramazan\Desktop\dd.jpg"/>
          <p:cNvPicPr>
            <a:picLocks noChangeAspect="1" noChangeArrowheads="1"/>
          </p:cNvPicPr>
          <p:nvPr/>
        </p:nvPicPr>
        <p:blipFill>
          <a:blip r:embed="rId3" cstate="print"/>
          <a:srcRect/>
          <a:stretch>
            <a:fillRect/>
          </a:stretch>
        </p:blipFill>
        <p:spPr bwMode="auto">
          <a:xfrm>
            <a:off x="2500298" y="3643314"/>
            <a:ext cx="2171700" cy="1352550"/>
          </a:xfrm>
          <a:prstGeom prst="rect">
            <a:avLst/>
          </a:prstGeom>
          <a:noFill/>
        </p:spPr>
      </p:pic>
      <p:pic>
        <p:nvPicPr>
          <p:cNvPr id="5" name="Picture 4" descr="C:\Users\ramazan\Desktop\dddddd.jpg"/>
          <p:cNvPicPr>
            <a:picLocks noChangeAspect="1" noChangeArrowheads="1"/>
          </p:cNvPicPr>
          <p:nvPr/>
        </p:nvPicPr>
        <p:blipFill>
          <a:blip r:embed="rId4" cstate="print"/>
          <a:srcRect/>
          <a:stretch>
            <a:fillRect/>
          </a:stretch>
        </p:blipFill>
        <p:spPr bwMode="auto">
          <a:xfrm>
            <a:off x="0" y="5391150"/>
            <a:ext cx="2390775" cy="1466850"/>
          </a:xfrm>
          <a:prstGeom prst="rect">
            <a:avLst/>
          </a:prstGeom>
          <a:noFill/>
        </p:spPr>
      </p:pic>
      <p:pic>
        <p:nvPicPr>
          <p:cNvPr id="6" name="Picture 5" descr="C:\Users\ramazan\Desktop\ddddd.jpg"/>
          <p:cNvPicPr>
            <a:picLocks noChangeAspect="1" noChangeArrowheads="1"/>
          </p:cNvPicPr>
          <p:nvPr/>
        </p:nvPicPr>
        <p:blipFill>
          <a:blip r:embed="rId5" cstate="print"/>
          <a:srcRect/>
          <a:stretch>
            <a:fillRect/>
          </a:stretch>
        </p:blipFill>
        <p:spPr bwMode="auto">
          <a:xfrm>
            <a:off x="2571736" y="5543550"/>
            <a:ext cx="2343150" cy="1314450"/>
          </a:xfrm>
          <a:prstGeom prst="rect">
            <a:avLst/>
          </a:prstGeom>
          <a:noFill/>
        </p:spPr>
      </p:pic>
      <p:sp>
        <p:nvSpPr>
          <p:cNvPr id="7" name="6 Dikdörtgen"/>
          <p:cNvSpPr/>
          <p:nvPr/>
        </p:nvSpPr>
        <p:spPr>
          <a:xfrm>
            <a:off x="4644008" y="1268760"/>
            <a:ext cx="4499992" cy="1569660"/>
          </a:xfrm>
          <a:prstGeom prst="rect">
            <a:avLst/>
          </a:prstGeom>
        </p:spPr>
        <p:txBody>
          <a:bodyPr wrap="square">
            <a:spAutoFit/>
          </a:bodyPr>
          <a:lstStyle/>
          <a:p>
            <a:pPr algn="ctr">
              <a:buNone/>
            </a:pPr>
            <a:r>
              <a:rPr lang="tr-TR" sz="2400" b="1" dirty="0" smtClean="0">
                <a:effectLst>
                  <a:outerShdw blurRad="38100" dist="38100" dir="2700000" algn="tl">
                    <a:srgbClr val="000000">
                      <a:alpha val="43137"/>
                    </a:srgbClr>
                  </a:outerShdw>
                </a:effectLst>
              </a:rPr>
              <a:t>Kasık</a:t>
            </a:r>
          </a:p>
          <a:p>
            <a:pPr algn="ctr">
              <a:buNone/>
            </a:pPr>
            <a:endParaRPr lang="tr-TR" sz="2400" b="1" dirty="0" smtClean="0">
              <a:effectLst>
                <a:outerShdw blurRad="38100" dist="38100" dir="2700000" algn="tl">
                  <a:srgbClr val="000000">
                    <a:alpha val="43137"/>
                  </a:srgbClr>
                </a:outerShdw>
              </a:effectLst>
            </a:endParaRPr>
          </a:p>
          <a:p>
            <a:pPr algn="ctr">
              <a:buNone/>
            </a:pPr>
            <a:endParaRPr lang="tr-TR" sz="2400" b="1" dirty="0" smtClean="0">
              <a:effectLst>
                <a:outerShdw blurRad="38100" dist="38100" dir="2700000" algn="tl">
                  <a:srgbClr val="000000">
                    <a:alpha val="43137"/>
                  </a:srgbClr>
                </a:outerShdw>
              </a:effectLst>
            </a:endParaRPr>
          </a:p>
          <a:p>
            <a:r>
              <a:rPr lang="tr-TR" dirty="0" smtClean="0"/>
              <a:t>* </a:t>
            </a:r>
            <a:r>
              <a:rPr lang="tr-TR" sz="2400" b="1" dirty="0" smtClean="0"/>
              <a:t>Oturarak Açık bacak esneme</a:t>
            </a:r>
            <a:endParaRPr lang="tr-TR" b="1" dirty="0" smtClean="0"/>
          </a:p>
        </p:txBody>
      </p:sp>
      <p:pic>
        <p:nvPicPr>
          <p:cNvPr id="8" name="Picture 7" descr="C:\Users\ramazan\Desktop\streching_clip_image121.jpg"/>
          <p:cNvPicPr>
            <a:picLocks noChangeAspect="1" noChangeArrowheads="1"/>
          </p:cNvPicPr>
          <p:nvPr/>
        </p:nvPicPr>
        <p:blipFill>
          <a:blip r:embed="rId6" cstate="print"/>
          <a:srcRect/>
          <a:stretch>
            <a:fillRect/>
          </a:stretch>
        </p:blipFill>
        <p:spPr bwMode="auto">
          <a:xfrm>
            <a:off x="6012160" y="3284984"/>
            <a:ext cx="2886075" cy="1266825"/>
          </a:xfrm>
          <a:prstGeom prst="rect">
            <a:avLst/>
          </a:prstGeom>
          <a:noFill/>
        </p:spPr>
      </p:pic>
      <p:pic>
        <p:nvPicPr>
          <p:cNvPr id="9" name="Picture 8" descr="C:\Users\ramazan\Desktop\streching_clip_image132.jpg"/>
          <p:cNvPicPr>
            <a:picLocks noChangeAspect="1" noChangeArrowheads="1"/>
          </p:cNvPicPr>
          <p:nvPr/>
        </p:nvPicPr>
        <p:blipFill>
          <a:blip r:embed="rId7" cstate="print"/>
          <a:srcRect/>
          <a:stretch>
            <a:fillRect/>
          </a:stretch>
        </p:blipFill>
        <p:spPr bwMode="auto">
          <a:xfrm>
            <a:off x="5796136" y="5157192"/>
            <a:ext cx="3105150" cy="1123950"/>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396</TotalTime>
  <Words>149</Words>
  <Application>Microsoft Office PowerPoint</Application>
  <PresentationFormat>Ekran Gösterisi (4:3)</PresentationFormat>
  <Paragraphs>60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ISINMADA DİKKAT EDİLECEK NOKTALAR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Casperr</dc:creator>
  <cp:lastModifiedBy>HP</cp:lastModifiedBy>
  <cp:revision>46</cp:revision>
  <dcterms:created xsi:type="dcterms:W3CDTF">2015-02-21T23:30:44Z</dcterms:created>
  <dcterms:modified xsi:type="dcterms:W3CDTF">2020-05-10T20:11:29Z</dcterms:modified>
</cp:coreProperties>
</file>