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985158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24.04.2018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76287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32096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3114584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129682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31022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73530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91084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63462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89291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01155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24.04.2018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3142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24.04.2018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85237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079647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42877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24.04.2018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882124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24.04.2018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77564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24.04.2018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1549339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Temel elektronik </a:t>
            </a:r>
          </a:p>
          <a:p>
            <a:r>
              <a:rPr lang="tr-TR" sz="4000" b="1" dirty="0"/>
              <a:t>3.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1323975" cy="1323975"/>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7816012" y="4012"/>
            <a:ext cx="1323975" cy="1323975"/>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928125" y="2872428"/>
            <a:ext cx="7888850" cy="1406274"/>
          </a:xfrm>
        </p:spPr>
        <p:txBody>
          <a:bodyPr vert="horz" lIns="91440" tIns="45720" rIns="91440" bIns="45720" rtlCol="0" anchor="t">
            <a:normAutofit/>
          </a:bodyPr>
          <a:lstStyle/>
          <a:p>
            <a:r>
              <a:rPr lang="tr-TR" sz="4000" dirty="0"/>
              <a:t>GERİLİM KATLAYICILAR </a:t>
            </a:r>
            <a:endParaRPr lang="tr-TR" dirty="0"/>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1323975" cy="1323975"/>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7816012" y="4012"/>
            <a:ext cx="1323975" cy="1323975"/>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D1CF05-98FA-4730-87C1-5C5381F28E22}"/>
              </a:ext>
            </a:extLst>
          </p:cNvPr>
          <p:cNvSpPr>
            <a:spLocks noGrp="1"/>
          </p:cNvSpPr>
          <p:nvPr>
            <p:ph type="title"/>
          </p:nvPr>
        </p:nvSpPr>
        <p:spPr>
          <a:xfrm>
            <a:off x="1366584" y="533718"/>
            <a:ext cx="7053542" cy="1400530"/>
          </a:xfrm>
        </p:spPr>
        <p:txBody>
          <a:bodyPr/>
          <a:lstStyle/>
          <a:p>
            <a:r>
              <a:rPr lang="tr-TR" b="1" dirty="0"/>
              <a:t>GERİLİM ÇOKLAYICILAR </a:t>
            </a:r>
          </a:p>
        </p:txBody>
      </p:sp>
      <p:sp>
        <p:nvSpPr>
          <p:cNvPr id="3" name="İçerik Yer Tutucusu 2">
            <a:extLst>
              <a:ext uri="{FF2B5EF4-FFF2-40B4-BE49-F238E27FC236}">
                <a16:creationId xmlns:a16="http://schemas.microsoft.com/office/drawing/2014/main" id="{ED0E91E1-2409-4C8A-A568-1A8B524BB5F1}"/>
              </a:ext>
            </a:extLst>
          </p:cNvPr>
          <p:cNvSpPr>
            <a:spLocks noGrp="1"/>
          </p:cNvSpPr>
          <p:nvPr>
            <p:ph idx="1"/>
          </p:nvPr>
        </p:nvSpPr>
        <p:spPr>
          <a:xfrm>
            <a:off x="134484" y="1674919"/>
            <a:ext cx="8914906" cy="5014481"/>
          </a:xfrm>
        </p:spPr>
        <p:txBody>
          <a:bodyPr vert="horz" lIns="91440" tIns="45720" rIns="91440" bIns="45720" rtlCol="0" anchor="t">
            <a:normAutofit/>
          </a:bodyPr>
          <a:lstStyle/>
          <a:p>
            <a:r>
              <a:rPr lang="tr-TR" dirty="0"/>
              <a:t>Gerilim </a:t>
            </a:r>
            <a:r>
              <a:rPr lang="tr-TR" dirty="0" err="1"/>
              <a:t>çoklayıcılar</a:t>
            </a:r>
            <a:r>
              <a:rPr lang="tr-TR" dirty="0"/>
              <a:t> ( </a:t>
            </a:r>
            <a:r>
              <a:rPr lang="tr-TR" dirty="0" err="1"/>
              <a:t>voltage</a:t>
            </a:r>
            <a:r>
              <a:rPr lang="tr-TR" dirty="0"/>
              <a:t> </a:t>
            </a:r>
            <a:r>
              <a:rPr lang="tr-TR" dirty="0" err="1"/>
              <a:t>multipliers</a:t>
            </a:r>
            <a:r>
              <a:rPr lang="tr-TR" dirty="0"/>
              <a:t>) ; girişinden uygulanan işareti isteğe bağlı olarak birkaç kat yükseltip çıkışına aktaran devrelerdir. Gerilim </a:t>
            </a:r>
            <a:r>
              <a:rPr lang="tr-TR" dirty="0" err="1"/>
              <a:t>çoklayıcılar</a:t>
            </a:r>
            <a:r>
              <a:rPr lang="tr-TR" dirty="0"/>
              <a:t> ; gerilim kenetleyici ve doğrultmaç devreleri ile birlikte kullanılarak tasarlanır. </a:t>
            </a:r>
          </a:p>
          <a:p>
            <a:pPr>
              <a:buClr>
                <a:srgbClr val="8AD0D6"/>
              </a:buClr>
            </a:pPr>
            <a:r>
              <a:rPr lang="tr-TR" dirty="0"/>
              <a:t>Gerilim </a:t>
            </a:r>
            <a:r>
              <a:rPr lang="tr-TR" dirty="0" err="1"/>
              <a:t>çoklayıcı</a:t>
            </a:r>
            <a:r>
              <a:rPr lang="tr-TR" dirty="0"/>
              <a:t> devreler; yüksek gerilim alçak akım gereksinilen yerlerde kullanılır. </a:t>
            </a:r>
          </a:p>
          <a:p>
            <a:pPr>
              <a:buClr>
                <a:srgbClr val="8AD0D6"/>
              </a:buClr>
            </a:pPr>
            <a:r>
              <a:rPr lang="tr-TR" dirty="0" err="1"/>
              <a:t>Tv</a:t>
            </a:r>
            <a:r>
              <a:rPr lang="tr-TR" dirty="0"/>
              <a:t> alıcıları kullanım alanlarına örnek olarak verilebilir.</a:t>
            </a:r>
          </a:p>
          <a:p>
            <a:pPr marL="0" indent="0">
              <a:buClr>
                <a:srgbClr val="8AD0D6"/>
              </a:buClr>
              <a:buNone/>
            </a:pPr>
            <a:r>
              <a:rPr lang="tr-TR" dirty="0"/>
              <a:t>Bu bölümde </a:t>
            </a:r>
          </a:p>
          <a:p>
            <a:pPr marL="0" indent="0">
              <a:buNone/>
            </a:pPr>
            <a:r>
              <a:rPr lang="tr-TR" dirty="0"/>
              <a:t>Yarım dalga ve tam dalga gerilim </a:t>
            </a:r>
            <a:r>
              <a:rPr lang="tr-TR" dirty="0" err="1"/>
              <a:t>çiftleyiciler</a:t>
            </a:r>
            <a:r>
              <a:rPr lang="tr-TR" dirty="0"/>
              <a:t> </a:t>
            </a:r>
          </a:p>
          <a:p>
            <a:pPr marL="0" indent="0">
              <a:buNone/>
            </a:pPr>
            <a:r>
              <a:rPr lang="tr-TR" dirty="0"/>
              <a:t>Gerilim üçleyiciler </a:t>
            </a:r>
          </a:p>
          <a:p>
            <a:pPr marL="0" indent="0">
              <a:buNone/>
            </a:pPr>
            <a:r>
              <a:rPr lang="tr-TR" dirty="0"/>
              <a:t>Gerilim </a:t>
            </a:r>
            <a:r>
              <a:rPr lang="tr-TR" dirty="0" err="1"/>
              <a:t>dörtleyiciler</a:t>
            </a:r>
            <a:r>
              <a:rPr lang="tr-TR" dirty="0"/>
              <a:t> </a:t>
            </a:r>
          </a:p>
          <a:p>
            <a:pPr marL="0" indent="0">
              <a:buNone/>
            </a:pPr>
            <a:r>
              <a:rPr lang="tr-TR" dirty="0"/>
              <a:t>Hakkında bilgi verilecektir. </a:t>
            </a:r>
          </a:p>
          <a:p>
            <a:pPr marL="0" indent="0">
              <a:buNone/>
            </a:pPr>
            <a:endParaRPr lang="tr-TR" dirty="0"/>
          </a:p>
        </p:txBody>
      </p:sp>
      <p:pic>
        <p:nvPicPr>
          <p:cNvPr id="5" name="Resim 4">
            <a:extLst>
              <a:ext uri="{FF2B5EF4-FFF2-40B4-BE49-F238E27FC236}">
                <a16:creationId xmlns:a16="http://schemas.microsoft.com/office/drawing/2014/main" id="{AB116B37-9664-4E60-86E9-BB7134A19339}"/>
              </a:ext>
            </a:extLst>
          </p:cNvPr>
          <p:cNvPicPr>
            <a:picLocks noChangeAspect="1"/>
          </p:cNvPicPr>
          <p:nvPr/>
        </p:nvPicPr>
        <p:blipFill>
          <a:blip r:embed="rId2"/>
          <a:stretch>
            <a:fillRect/>
          </a:stretch>
        </p:blipFill>
        <p:spPr>
          <a:xfrm>
            <a:off x="4012" y="4012"/>
            <a:ext cx="963975" cy="963975"/>
          </a:xfrm>
          <a:prstGeom prst="rect">
            <a:avLst/>
          </a:prstGeom>
        </p:spPr>
      </p:pic>
      <p:pic>
        <p:nvPicPr>
          <p:cNvPr id="7" name="Resim 6">
            <a:extLst>
              <a:ext uri="{FF2B5EF4-FFF2-40B4-BE49-F238E27FC236}">
                <a16:creationId xmlns:a16="http://schemas.microsoft.com/office/drawing/2014/main" id="{B305F440-2879-4351-ACB8-A5E35F83E288}"/>
              </a:ext>
            </a:extLst>
          </p:cNvPr>
          <p:cNvPicPr>
            <a:picLocks noChangeAspect="1"/>
          </p:cNvPicPr>
          <p:nvPr/>
        </p:nvPicPr>
        <p:blipFill>
          <a:blip r:embed="rId2"/>
          <a:stretch>
            <a:fillRect/>
          </a:stretch>
        </p:blipFill>
        <p:spPr>
          <a:xfrm>
            <a:off x="8167012" y="4012"/>
            <a:ext cx="981975" cy="963975"/>
          </a:xfrm>
          <a:prstGeom prst="rect">
            <a:avLst/>
          </a:prstGeom>
        </p:spPr>
      </p:pic>
    </p:spTree>
    <p:extLst>
      <p:ext uri="{BB962C8B-B14F-4D97-AF65-F5344CB8AC3E}">
        <p14:creationId xmlns:p14="http://schemas.microsoft.com/office/powerpoint/2010/main" val="3706438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DE79A3B-8A97-4006-AC6F-82898D5862B6}"/>
              </a:ext>
            </a:extLst>
          </p:cNvPr>
          <p:cNvSpPr>
            <a:spLocks noGrp="1"/>
          </p:cNvSpPr>
          <p:nvPr>
            <p:ph type="title"/>
          </p:nvPr>
        </p:nvSpPr>
        <p:spPr>
          <a:xfrm>
            <a:off x="1328645" y="499610"/>
            <a:ext cx="7053542" cy="1400530"/>
          </a:xfrm>
        </p:spPr>
        <p:txBody>
          <a:bodyPr/>
          <a:lstStyle/>
          <a:p>
            <a:r>
              <a:rPr lang="tr-TR" b="1" dirty="0"/>
              <a:t>GERİLİM ÇOKLAYICILAR </a:t>
            </a:r>
          </a:p>
        </p:txBody>
      </p:sp>
      <p:sp>
        <p:nvSpPr>
          <p:cNvPr id="3" name="İçerik Yer Tutucusu 2">
            <a:extLst>
              <a:ext uri="{FF2B5EF4-FFF2-40B4-BE49-F238E27FC236}">
                <a16:creationId xmlns:a16="http://schemas.microsoft.com/office/drawing/2014/main" id="{E0E68906-41E9-4740-9123-DA04849F904A}"/>
              </a:ext>
            </a:extLst>
          </p:cNvPr>
          <p:cNvSpPr>
            <a:spLocks noGrp="1"/>
          </p:cNvSpPr>
          <p:nvPr>
            <p:ph idx="1"/>
          </p:nvPr>
        </p:nvSpPr>
        <p:spPr>
          <a:xfrm>
            <a:off x="206161" y="1583996"/>
            <a:ext cx="8679382" cy="5051265"/>
          </a:xfrm>
        </p:spPr>
        <p:txBody>
          <a:bodyPr vert="horz" lIns="91440" tIns="45720" rIns="91440" bIns="45720" rtlCol="0" anchor="t">
            <a:normAutofit/>
          </a:bodyPr>
          <a:lstStyle/>
          <a:p>
            <a:pPr marL="0" indent="0">
              <a:buNone/>
            </a:pPr>
            <a:r>
              <a:rPr lang="tr-TR" dirty="0"/>
              <a:t>GERİLİM ÇİFTLEYİCİ</a:t>
            </a:r>
          </a:p>
          <a:p>
            <a:pPr marL="0" indent="0">
              <a:buNone/>
            </a:pPr>
            <a:r>
              <a:rPr lang="tr-TR" dirty="0"/>
              <a:t>Gerilim </a:t>
            </a:r>
            <a:r>
              <a:rPr lang="tr-TR" dirty="0" err="1"/>
              <a:t>çiftleyiciler</a:t>
            </a:r>
            <a:r>
              <a:rPr lang="tr-TR" dirty="0"/>
              <a:t> (</a:t>
            </a:r>
            <a:r>
              <a:rPr lang="tr-TR" dirty="0" err="1"/>
              <a:t>Voltage</a:t>
            </a:r>
            <a:r>
              <a:rPr lang="tr-TR" dirty="0"/>
              <a:t> </a:t>
            </a:r>
            <a:r>
              <a:rPr lang="tr-TR" dirty="0" err="1"/>
              <a:t>doupling</a:t>
            </a:r>
            <a:r>
              <a:rPr lang="tr-TR" dirty="0"/>
              <a:t> ) girişlerine uygulanan gerilim değerini , ikiye katlayarak çıkışlarına aktaran elektronik düzeneklerdir. Gerilim </a:t>
            </a:r>
            <a:r>
              <a:rPr lang="tr-TR" dirty="0" err="1"/>
              <a:t>çiftleyicilerin</a:t>
            </a:r>
            <a:r>
              <a:rPr lang="tr-TR" dirty="0"/>
              <a:t> girişlerine uygulanan gerilim , AC veya darbeli bir işaret olmalıdır. Gerilim </a:t>
            </a:r>
            <a:r>
              <a:rPr lang="tr-TR" dirty="0" err="1"/>
              <a:t>çiftleyicilerin</a:t>
            </a:r>
            <a:r>
              <a:rPr lang="tr-TR" dirty="0"/>
              <a:t> çıkışından ise doğrultulmuş DC gerilim elde edilir. Gerilim </a:t>
            </a:r>
            <a:r>
              <a:rPr lang="tr-TR" dirty="0" err="1"/>
              <a:t>çiftleyici</a:t>
            </a:r>
            <a:r>
              <a:rPr lang="tr-TR" dirty="0"/>
              <a:t> devrelerin çıkışlarından yapıları gereği sürekli olarak büyük akımlar çekilemez .</a:t>
            </a:r>
          </a:p>
          <a:p>
            <a:pPr marL="0" indent="0">
              <a:buNone/>
            </a:pPr>
            <a:endParaRPr lang="tr-TR" dirty="0"/>
          </a:p>
          <a:p>
            <a:pPr marL="0" indent="0">
              <a:buNone/>
            </a:pPr>
            <a:r>
              <a:rPr lang="tr-TR" dirty="0"/>
              <a:t>Gerilim </a:t>
            </a:r>
            <a:r>
              <a:rPr lang="tr-TR" dirty="0" err="1"/>
              <a:t>çiftleyici</a:t>
            </a:r>
            <a:r>
              <a:rPr lang="tr-TR" dirty="0"/>
              <a:t> tasarımı, yarım dalga ve tam dalga olmak üzere iki tipte yapılabilir. Aşağıdaki devrede yarım dalga gerilim </a:t>
            </a:r>
            <a:r>
              <a:rPr lang="tr-TR" dirty="0" err="1"/>
              <a:t>çiftleyici</a:t>
            </a:r>
            <a:r>
              <a:rPr lang="tr-TR" dirty="0"/>
              <a:t> devresi görülmektedir. Gerilim </a:t>
            </a:r>
            <a:r>
              <a:rPr lang="tr-TR" dirty="0" err="1"/>
              <a:t>çiftleyici</a:t>
            </a:r>
            <a:r>
              <a:rPr lang="tr-TR" dirty="0"/>
              <a:t> devre ; gerilim kenetleyici ve yarım dalga doğrultmaç devresinin birlikte kullanılması ile oluşturulmuştur.</a:t>
            </a:r>
          </a:p>
        </p:txBody>
      </p:sp>
      <p:pic>
        <p:nvPicPr>
          <p:cNvPr id="9" name="Resim 8">
            <a:extLst>
              <a:ext uri="{FF2B5EF4-FFF2-40B4-BE49-F238E27FC236}">
                <a16:creationId xmlns:a16="http://schemas.microsoft.com/office/drawing/2014/main" id="{25BD0CDE-3978-4F9A-A51F-3A948F9AA6AD}"/>
              </a:ext>
            </a:extLst>
          </p:cNvPr>
          <p:cNvPicPr>
            <a:picLocks noChangeAspect="1"/>
          </p:cNvPicPr>
          <p:nvPr/>
        </p:nvPicPr>
        <p:blipFill>
          <a:blip r:embed="rId2"/>
          <a:stretch>
            <a:fillRect/>
          </a:stretch>
        </p:blipFill>
        <p:spPr>
          <a:xfrm>
            <a:off x="4011" y="4011"/>
            <a:ext cx="963975" cy="963975"/>
          </a:xfrm>
          <a:prstGeom prst="rect">
            <a:avLst/>
          </a:prstGeom>
        </p:spPr>
      </p:pic>
      <p:pic>
        <p:nvPicPr>
          <p:cNvPr id="11" name="Resim 10">
            <a:extLst>
              <a:ext uri="{FF2B5EF4-FFF2-40B4-BE49-F238E27FC236}">
                <a16:creationId xmlns:a16="http://schemas.microsoft.com/office/drawing/2014/main" id="{8A095D51-B830-4418-918E-D304BDAC3551}"/>
              </a:ext>
            </a:extLst>
          </p:cNvPr>
          <p:cNvPicPr>
            <a:picLocks noChangeAspect="1"/>
          </p:cNvPicPr>
          <p:nvPr/>
        </p:nvPicPr>
        <p:blipFill>
          <a:blip r:embed="rId2"/>
          <a:stretch>
            <a:fillRect/>
          </a:stretch>
        </p:blipFill>
        <p:spPr>
          <a:xfrm>
            <a:off x="8167013" y="4011"/>
            <a:ext cx="981975" cy="963975"/>
          </a:xfrm>
          <a:prstGeom prst="rect">
            <a:avLst/>
          </a:prstGeom>
        </p:spPr>
      </p:pic>
    </p:spTree>
    <p:extLst>
      <p:ext uri="{BB962C8B-B14F-4D97-AF65-F5344CB8AC3E}">
        <p14:creationId xmlns:p14="http://schemas.microsoft.com/office/powerpoint/2010/main" val="721534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EE7C10B-6FC5-486F-826D-F1BE33F3A85E}"/>
              </a:ext>
            </a:extLst>
          </p:cNvPr>
          <p:cNvSpPr>
            <a:spLocks noGrp="1"/>
          </p:cNvSpPr>
          <p:nvPr>
            <p:ph type="title"/>
          </p:nvPr>
        </p:nvSpPr>
        <p:spPr>
          <a:xfrm>
            <a:off x="1457599" y="663733"/>
            <a:ext cx="7053542" cy="1400530"/>
          </a:xfrm>
        </p:spPr>
        <p:txBody>
          <a:bodyPr/>
          <a:lstStyle/>
          <a:p>
            <a:r>
              <a:rPr lang="tr-TR" b="1" dirty="0"/>
              <a:t>GERİLİM ÇOKLAYICILAR</a:t>
            </a:r>
          </a:p>
        </p:txBody>
      </p:sp>
      <p:sp>
        <p:nvSpPr>
          <p:cNvPr id="3" name="İçerik Yer Tutucusu 2">
            <a:extLst>
              <a:ext uri="{FF2B5EF4-FFF2-40B4-BE49-F238E27FC236}">
                <a16:creationId xmlns:a16="http://schemas.microsoft.com/office/drawing/2014/main" id="{4F54F3A1-2949-442E-8802-76DEBD736A6D}"/>
              </a:ext>
            </a:extLst>
          </p:cNvPr>
          <p:cNvSpPr>
            <a:spLocks noGrp="1"/>
          </p:cNvSpPr>
          <p:nvPr>
            <p:ph idx="1"/>
          </p:nvPr>
        </p:nvSpPr>
        <p:spPr>
          <a:xfrm>
            <a:off x="1800500" y="1537103"/>
            <a:ext cx="5010060" cy="5250557"/>
          </a:xfrm>
        </p:spPr>
        <p:txBody>
          <a:bodyPr vert="horz" lIns="91440" tIns="45720" rIns="91440" bIns="45720" rtlCol="0" anchor="t">
            <a:normAutofit/>
          </a:bodyPr>
          <a:lstStyle/>
          <a:p>
            <a:r>
              <a:rPr lang="tr-TR" dirty="0"/>
              <a:t>Yarım Dalga Gerilim </a:t>
            </a:r>
            <a:r>
              <a:rPr lang="tr-TR" dirty="0" err="1"/>
              <a:t>Çiftleyici</a:t>
            </a:r>
            <a:r>
              <a:rPr lang="tr-TR" dirty="0"/>
              <a:t> Devre </a:t>
            </a:r>
          </a:p>
        </p:txBody>
      </p:sp>
      <p:pic>
        <p:nvPicPr>
          <p:cNvPr id="5" name="Resim 4">
            <a:extLst>
              <a:ext uri="{FF2B5EF4-FFF2-40B4-BE49-F238E27FC236}">
                <a16:creationId xmlns:a16="http://schemas.microsoft.com/office/drawing/2014/main" id="{DC8E80D6-93DF-42D0-A546-7B6DDEF2B1B2}"/>
              </a:ext>
            </a:extLst>
          </p:cNvPr>
          <p:cNvPicPr>
            <a:picLocks noChangeAspect="1"/>
          </p:cNvPicPr>
          <p:nvPr/>
        </p:nvPicPr>
        <p:blipFill>
          <a:blip r:embed="rId2"/>
          <a:stretch>
            <a:fillRect/>
          </a:stretch>
        </p:blipFill>
        <p:spPr>
          <a:xfrm>
            <a:off x="4011" y="4011"/>
            <a:ext cx="963975" cy="963975"/>
          </a:xfrm>
          <a:prstGeom prst="rect">
            <a:avLst/>
          </a:prstGeom>
        </p:spPr>
      </p:pic>
      <p:pic>
        <p:nvPicPr>
          <p:cNvPr id="7" name="Resim 6">
            <a:extLst>
              <a:ext uri="{FF2B5EF4-FFF2-40B4-BE49-F238E27FC236}">
                <a16:creationId xmlns:a16="http://schemas.microsoft.com/office/drawing/2014/main" id="{C3B21808-7C58-403D-8FF0-C9726A12E0D8}"/>
              </a:ext>
            </a:extLst>
          </p:cNvPr>
          <p:cNvPicPr>
            <a:picLocks noChangeAspect="1"/>
          </p:cNvPicPr>
          <p:nvPr/>
        </p:nvPicPr>
        <p:blipFill>
          <a:blip r:embed="rId2"/>
          <a:stretch>
            <a:fillRect/>
          </a:stretch>
        </p:blipFill>
        <p:spPr>
          <a:xfrm>
            <a:off x="8167013" y="4011"/>
            <a:ext cx="981975" cy="963975"/>
          </a:xfrm>
          <a:prstGeom prst="rect">
            <a:avLst/>
          </a:prstGeom>
        </p:spPr>
      </p:pic>
      <p:pic>
        <p:nvPicPr>
          <p:cNvPr id="8" name="Resim 8">
            <a:extLst>
              <a:ext uri="{FF2B5EF4-FFF2-40B4-BE49-F238E27FC236}">
                <a16:creationId xmlns:a16="http://schemas.microsoft.com/office/drawing/2014/main" id="{082196F1-EC2E-4671-9843-C48FD395A365}"/>
              </a:ext>
            </a:extLst>
          </p:cNvPr>
          <p:cNvPicPr>
            <a:picLocks noChangeAspect="1"/>
          </p:cNvPicPr>
          <p:nvPr/>
        </p:nvPicPr>
        <p:blipFill>
          <a:blip r:embed="rId3"/>
          <a:stretch>
            <a:fillRect/>
          </a:stretch>
        </p:blipFill>
        <p:spPr>
          <a:xfrm>
            <a:off x="316524" y="1998662"/>
            <a:ext cx="8428892" cy="2157291"/>
          </a:xfrm>
          <a:prstGeom prst="rect">
            <a:avLst/>
          </a:prstGeom>
        </p:spPr>
      </p:pic>
      <p:sp>
        <p:nvSpPr>
          <p:cNvPr id="10" name="Metin kutusu 9">
            <a:extLst>
              <a:ext uri="{FF2B5EF4-FFF2-40B4-BE49-F238E27FC236}">
                <a16:creationId xmlns:a16="http://schemas.microsoft.com/office/drawing/2014/main" id="{EFF3A505-6C83-4163-BDCB-4A21F1C4498D}"/>
              </a:ext>
            </a:extLst>
          </p:cNvPr>
          <p:cNvSpPr txBox="1"/>
          <p:nvPr/>
        </p:nvSpPr>
        <p:spPr>
          <a:xfrm>
            <a:off x="46892" y="4167554"/>
            <a:ext cx="8979876" cy="646331"/>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t>Devrenin çalışmasını daha iyi anlamak için her bir devre bloğunun işlevleri ve dalga biçimleri aşağıda gösterilmiştir </a:t>
            </a:r>
          </a:p>
        </p:txBody>
      </p:sp>
      <p:pic>
        <p:nvPicPr>
          <p:cNvPr id="11" name="Resim 11">
            <a:extLst>
              <a:ext uri="{FF2B5EF4-FFF2-40B4-BE49-F238E27FC236}">
                <a16:creationId xmlns:a16="http://schemas.microsoft.com/office/drawing/2014/main" id="{A3D44CBF-4B5D-4AAB-9335-EF4B7FDA1F30}"/>
              </a:ext>
            </a:extLst>
          </p:cNvPr>
          <p:cNvPicPr>
            <a:picLocks noChangeAspect="1"/>
          </p:cNvPicPr>
          <p:nvPr/>
        </p:nvPicPr>
        <p:blipFill>
          <a:blip r:embed="rId4"/>
          <a:stretch>
            <a:fillRect/>
          </a:stretch>
        </p:blipFill>
        <p:spPr>
          <a:xfrm>
            <a:off x="316523" y="4838409"/>
            <a:ext cx="8428892" cy="1987642"/>
          </a:xfrm>
          <a:prstGeom prst="rect">
            <a:avLst/>
          </a:prstGeom>
        </p:spPr>
      </p:pic>
    </p:spTree>
    <p:extLst>
      <p:ext uri="{BB962C8B-B14F-4D97-AF65-F5344CB8AC3E}">
        <p14:creationId xmlns:p14="http://schemas.microsoft.com/office/powerpoint/2010/main" val="4242275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2B6229C-E2C2-4BF7-8112-3A53C1A10099}"/>
              </a:ext>
            </a:extLst>
          </p:cNvPr>
          <p:cNvSpPr>
            <a:spLocks noGrp="1"/>
          </p:cNvSpPr>
          <p:nvPr>
            <p:ph type="title"/>
          </p:nvPr>
        </p:nvSpPr>
        <p:spPr>
          <a:xfrm>
            <a:off x="1316922" y="452718"/>
            <a:ext cx="7053542" cy="1400530"/>
          </a:xfrm>
        </p:spPr>
        <p:txBody>
          <a:bodyPr/>
          <a:lstStyle/>
          <a:p>
            <a:r>
              <a:rPr lang="tr-TR" b="1" dirty="0"/>
              <a:t>GERİLİM ÇOKLAYICILAR </a:t>
            </a:r>
          </a:p>
        </p:txBody>
      </p:sp>
      <p:sp>
        <p:nvSpPr>
          <p:cNvPr id="3" name="İçerik Yer Tutucusu 2">
            <a:extLst>
              <a:ext uri="{FF2B5EF4-FFF2-40B4-BE49-F238E27FC236}">
                <a16:creationId xmlns:a16="http://schemas.microsoft.com/office/drawing/2014/main" id="{5483151C-9850-40C6-A05C-660F5187ECAB}"/>
              </a:ext>
            </a:extLst>
          </p:cNvPr>
          <p:cNvSpPr>
            <a:spLocks noGrp="1"/>
          </p:cNvSpPr>
          <p:nvPr>
            <p:ph idx="1"/>
          </p:nvPr>
        </p:nvSpPr>
        <p:spPr>
          <a:xfrm>
            <a:off x="147546" y="1408150"/>
            <a:ext cx="8808336" cy="5238834"/>
          </a:xfrm>
        </p:spPr>
        <p:txBody>
          <a:bodyPr vert="horz" lIns="91440" tIns="45720" rIns="91440" bIns="45720" rtlCol="0" anchor="t">
            <a:normAutofit/>
          </a:bodyPr>
          <a:lstStyle/>
          <a:p>
            <a:r>
              <a:rPr lang="tr-TR" dirty="0"/>
              <a:t>Tipik bir gerilim üçleyici devresi aşağıdaki şekilde verilmiştir. Bu devrenin çıkışından alınan işaret, giriş işaretinin tepe değerinin yaklaşık 3 katıdır. Devre ilk negatif yarım </a:t>
            </a:r>
            <a:r>
              <a:rPr lang="tr-TR" dirty="0" err="1"/>
              <a:t>saykılda</a:t>
            </a:r>
            <a:r>
              <a:rPr lang="tr-TR" dirty="0"/>
              <a:t> gerilim </a:t>
            </a:r>
            <a:r>
              <a:rPr lang="tr-TR" dirty="0" err="1"/>
              <a:t>çiftleyici</a:t>
            </a:r>
            <a:r>
              <a:rPr lang="tr-TR" dirty="0"/>
              <a:t> gibi çalışır. C1 üzerinde şekilde belirtilen yönde giriş işaretinin tepe değeri (VT) görülür. C2 üzerinde ise giriş işaretinin yaklaşık 2 katı (2VT) görülür. Sonraki negatif </a:t>
            </a:r>
            <a:r>
              <a:rPr lang="tr-TR" dirty="0" err="1"/>
              <a:t>saykılda</a:t>
            </a:r>
            <a:r>
              <a:rPr lang="tr-TR" dirty="0"/>
              <a:t> ise D3 diyotu doğru yönde </a:t>
            </a:r>
            <a:r>
              <a:rPr lang="tr-TR" dirty="0" err="1"/>
              <a:t>polarmalanır</a:t>
            </a:r>
            <a:r>
              <a:rPr lang="tr-TR" dirty="0"/>
              <a:t>. İletkendir. C3, 2VT değerine belirtilen yönde şarj olur. Gerilim üçleyici çıkışından C1 ve C2 üzerinde oluşan gerilimler toplamı 3VT alınır.</a:t>
            </a:r>
          </a:p>
        </p:txBody>
      </p:sp>
      <p:pic>
        <p:nvPicPr>
          <p:cNvPr id="5" name="Resim 4">
            <a:extLst>
              <a:ext uri="{FF2B5EF4-FFF2-40B4-BE49-F238E27FC236}">
                <a16:creationId xmlns:a16="http://schemas.microsoft.com/office/drawing/2014/main" id="{8B058EBE-F8E3-4A3B-83E6-6565D579A7E3}"/>
              </a:ext>
            </a:extLst>
          </p:cNvPr>
          <p:cNvPicPr>
            <a:picLocks noChangeAspect="1"/>
          </p:cNvPicPr>
          <p:nvPr/>
        </p:nvPicPr>
        <p:blipFill>
          <a:blip r:embed="rId2"/>
          <a:stretch>
            <a:fillRect/>
          </a:stretch>
        </p:blipFill>
        <p:spPr>
          <a:xfrm>
            <a:off x="4011" y="4011"/>
            <a:ext cx="963975" cy="963975"/>
          </a:xfrm>
          <a:prstGeom prst="rect">
            <a:avLst/>
          </a:prstGeom>
        </p:spPr>
      </p:pic>
      <p:pic>
        <p:nvPicPr>
          <p:cNvPr id="7" name="Resim 6">
            <a:extLst>
              <a:ext uri="{FF2B5EF4-FFF2-40B4-BE49-F238E27FC236}">
                <a16:creationId xmlns:a16="http://schemas.microsoft.com/office/drawing/2014/main" id="{A2F91693-1596-4574-A5CA-A6475D2BC3A8}"/>
              </a:ext>
            </a:extLst>
          </p:cNvPr>
          <p:cNvPicPr>
            <a:picLocks noChangeAspect="1"/>
          </p:cNvPicPr>
          <p:nvPr/>
        </p:nvPicPr>
        <p:blipFill>
          <a:blip r:embed="rId2"/>
          <a:stretch>
            <a:fillRect/>
          </a:stretch>
        </p:blipFill>
        <p:spPr>
          <a:xfrm>
            <a:off x="8167013" y="4011"/>
            <a:ext cx="981975" cy="963975"/>
          </a:xfrm>
          <a:prstGeom prst="rect">
            <a:avLst/>
          </a:prstGeom>
        </p:spPr>
      </p:pic>
      <p:pic>
        <p:nvPicPr>
          <p:cNvPr id="4" name="Resim 5" descr="saat, nesne içeren bir resim&#10;&#10;Çok yüksek güvenilirlikle oluşturulmuş açıklama">
            <a:extLst>
              <a:ext uri="{FF2B5EF4-FFF2-40B4-BE49-F238E27FC236}">
                <a16:creationId xmlns:a16="http://schemas.microsoft.com/office/drawing/2014/main" id="{0112DAB3-A556-463B-8D14-7A4589FC12AF}"/>
              </a:ext>
            </a:extLst>
          </p:cNvPr>
          <p:cNvPicPr>
            <a:picLocks noChangeAspect="1"/>
          </p:cNvPicPr>
          <p:nvPr/>
        </p:nvPicPr>
        <p:blipFill>
          <a:blip r:embed="rId3"/>
          <a:stretch>
            <a:fillRect/>
          </a:stretch>
        </p:blipFill>
        <p:spPr>
          <a:xfrm>
            <a:off x="1723126" y="4274699"/>
            <a:ext cx="5104681" cy="2352233"/>
          </a:xfrm>
          <a:prstGeom prst="rect">
            <a:avLst/>
          </a:prstGeom>
        </p:spPr>
      </p:pic>
    </p:spTree>
    <p:extLst>
      <p:ext uri="{BB962C8B-B14F-4D97-AF65-F5344CB8AC3E}">
        <p14:creationId xmlns:p14="http://schemas.microsoft.com/office/powerpoint/2010/main" val="3663286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FD175C-A373-4B31-95B9-02576918D573}"/>
              </a:ext>
            </a:extLst>
          </p:cNvPr>
          <p:cNvSpPr>
            <a:spLocks noGrp="1"/>
          </p:cNvSpPr>
          <p:nvPr>
            <p:ph type="title"/>
          </p:nvPr>
        </p:nvSpPr>
        <p:spPr>
          <a:xfrm>
            <a:off x="1325659" y="366454"/>
            <a:ext cx="7053542" cy="1400530"/>
          </a:xfrm>
        </p:spPr>
        <p:txBody>
          <a:bodyPr/>
          <a:lstStyle/>
          <a:p>
            <a:r>
              <a:rPr lang="tr-TR" b="1" dirty="0"/>
              <a:t>GERİLİM ÇOKLAYICILAR</a:t>
            </a:r>
          </a:p>
        </p:txBody>
      </p:sp>
      <p:sp>
        <p:nvSpPr>
          <p:cNvPr id="3" name="İçerik Yer Tutucusu 2">
            <a:extLst>
              <a:ext uri="{FF2B5EF4-FFF2-40B4-BE49-F238E27FC236}">
                <a16:creationId xmlns:a16="http://schemas.microsoft.com/office/drawing/2014/main" id="{87FDC415-70D6-48FE-8CD9-74CE0AD72D22}"/>
              </a:ext>
            </a:extLst>
          </p:cNvPr>
          <p:cNvSpPr>
            <a:spLocks noGrp="1"/>
          </p:cNvSpPr>
          <p:nvPr>
            <p:ph idx="1"/>
          </p:nvPr>
        </p:nvSpPr>
        <p:spPr>
          <a:xfrm>
            <a:off x="266767" y="1373589"/>
            <a:ext cx="8715547" cy="4195481"/>
          </a:xfrm>
        </p:spPr>
        <p:txBody>
          <a:bodyPr vert="horz" lIns="91440" tIns="45720" rIns="91440" bIns="45720" rtlCol="0" anchor="t">
            <a:normAutofit/>
          </a:bodyPr>
          <a:lstStyle/>
          <a:p>
            <a:r>
              <a:rPr lang="tr-TR" dirty="0"/>
              <a:t>Tipik bir gerilim </a:t>
            </a:r>
            <a:r>
              <a:rPr lang="tr-TR" dirty="0" err="1"/>
              <a:t>dörtleyici</a:t>
            </a:r>
            <a:r>
              <a:rPr lang="tr-TR" dirty="0"/>
              <a:t> devre aşağıdaki şekilde verilmiştir. Bu devrenin çıkışından alınan işaret, giriş işaretinin tepe değerinin yaklaşık 4 katıdır. Devre ilk 3 negatif yarım </a:t>
            </a:r>
            <a:r>
              <a:rPr lang="tr-TR" dirty="0" err="1"/>
              <a:t>saykıl</a:t>
            </a:r>
            <a:r>
              <a:rPr lang="tr-TR" dirty="0"/>
              <a:t> süresinde gerilim üçleyici gibi çalışır. C1 kondansatörü üzerinde şekilde belirtilen yönde giriş işaretinin tepe değeri görülür. Devredeki diğer tüm kondansatörler ise 2VT değerine şarj olur. Devre dikkatlice incelenirse her bir negatif </a:t>
            </a:r>
            <a:r>
              <a:rPr lang="tr-TR" dirty="0" err="1"/>
              <a:t>alternansta</a:t>
            </a:r>
            <a:r>
              <a:rPr lang="tr-TR" dirty="0"/>
              <a:t> diyotların sırayla iletken olacağı dolayısı 45 ile kondansatörlerin dolacağı görülür</a:t>
            </a:r>
          </a:p>
        </p:txBody>
      </p:sp>
      <p:pic>
        <p:nvPicPr>
          <p:cNvPr id="5" name="Resim 4">
            <a:extLst>
              <a:ext uri="{FF2B5EF4-FFF2-40B4-BE49-F238E27FC236}">
                <a16:creationId xmlns:a16="http://schemas.microsoft.com/office/drawing/2014/main" id="{0C176BF3-A3ED-4C97-9C5F-DF5A206E1D2E}"/>
              </a:ext>
            </a:extLst>
          </p:cNvPr>
          <p:cNvPicPr>
            <a:picLocks noChangeAspect="1"/>
          </p:cNvPicPr>
          <p:nvPr/>
        </p:nvPicPr>
        <p:blipFill>
          <a:blip r:embed="rId2"/>
          <a:stretch>
            <a:fillRect/>
          </a:stretch>
        </p:blipFill>
        <p:spPr>
          <a:xfrm>
            <a:off x="4010" y="4010"/>
            <a:ext cx="963975" cy="963975"/>
          </a:xfrm>
          <a:prstGeom prst="rect">
            <a:avLst/>
          </a:prstGeom>
        </p:spPr>
      </p:pic>
      <p:pic>
        <p:nvPicPr>
          <p:cNvPr id="7" name="Resim 6">
            <a:extLst>
              <a:ext uri="{FF2B5EF4-FFF2-40B4-BE49-F238E27FC236}">
                <a16:creationId xmlns:a16="http://schemas.microsoft.com/office/drawing/2014/main" id="{061972E9-B340-4117-ACF7-C60D6B5F8874}"/>
              </a:ext>
            </a:extLst>
          </p:cNvPr>
          <p:cNvPicPr>
            <a:picLocks noChangeAspect="1"/>
          </p:cNvPicPr>
          <p:nvPr/>
        </p:nvPicPr>
        <p:blipFill>
          <a:blip r:embed="rId2"/>
          <a:stretch>
            <a:fillRect/>
          </a:stretch>
        </p:blipFill>
        <p:spPr>
          <a:xfrm>
            <a:off x="8167013" y="4010"/>
            <a:ext cx="981975" cy="963975"/>
          </a:xfrm>
          <a:prstGeom prst="rect">
            <a:avLst/>
          </a:prstGeom>
        </p:spPr>
      </p:pic>
      <p:pic>
        <p:nvPicPr>
          <p:cNvPr id="8" name="Resim 8" descr="açık hava nesnesi, rüzgar gülü içeren bir resim&#10;&#10;Yüksek güvenilirlikle oluşturulmuş açıklama">
            <a:extLst>
              <a:ext uri="{FF2B5EF4-FFF2-40B4-BE49-F238E27FC236}">
                <a16:creationId xmlns:a16="http://schemas.microsoft.com/office/drawing/2014/main" id="{CEA8F48E-45C1-48AE-A1CD-18396FD6E3D3}"/>
              </a:ext>
            </a:extLst>
          </p:cNvPr>
          <p:cNvPicPr>
            <a:picLocks noChangeAspect="1"/>
          </p:cNvPicPr>
          <p:nvPr/>
        </p:nvPicPr>
        <p:blipFill>
          <a:blip r:embed="rId3"/>
          <a:stretch>
            <a:fillRect/>
          </a:stretch>
        </p:blipFill>
        <p:spPr>
          <a:xfrm>
            <a:off x="1130060" y="3992027"/>
            <a:ext cx="6581954" cy="2691134"/>
          </a:xfrm>
          <a:prstGeom prst="rect">
            <a:avLst/>
          </a:prstGeom>
        </p:spPr>
      </p:pic>
    </p:spTree>
    <p:extLst>
      <p:ext uri="{BB962C8B-B14F-4D97-AF65-F5344CB8AC3E}">
        <p14:creationId xmlns:p14="http://schemas.microsoft.com/office/powerpoint/2010/main" val="1143657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FF8B42-AB90-491E-B6CD-6CF1F5F88B77}"/>
              </a:ext>
            </a:extLst>
          </p:cNvPr>
          <p:cNvSpPr>
            <a:spLocks noGrp="1"/>
          </p:cNvSpPr>
          <p:nvPr>
            <p:ph type="title"/>
          </p:nvPr>
        </p:nvSpPr>
        <p:spPr>
          <a:xfrm>
            <a:off x="1314877" y="420369"/>
            <a:ext cx="7053542" cy="1400530"/>
          </a:xfrm>
        </p:spPr>
        <p:txBody>
          <a:bodyPr/>
          <a:lstStyle/>
          <a:p>
            <a:r>
              <a:rPr lang="tr-TR" b="1" dirty="0"/>
              <a:t>GERİLİM KATLAYICILAR</a:t>
            </a:r>
          </a:p>
        </p:txBody>
      </p:sp>
      <p:sp>
        <p:nvSpPr>
          <p:cNvPr id="3" name="İçerik Yer Tutucusu 2">
            <a:extLst>
              <a:ext uri="{FF2B5EF4-FFF2-40B4-BE49-F238E27FC236}">
                <a16:creationId xmlns:a16="http://schemas.microsoft.com/office/drawing/2014/main" id="{D24A0F43-5FA6-4B34-BA86-5C00123157BE}"/>
              </a:ext>
            </a:extLst>
          </p:cNvPr>
          <p:cNvSpPr>
            <a:spLocks noGrp="1"/>
          </p:cNvSpPr>
          <p:nvPr>
            <p:ph idx="1"/>
          </p:nvPr>
        </p:nvSpPr>
        <p:spPr>
          <a:xfrm>
            <a:off x="158937" y="1373589"/>
            <a:ext cx="8780245" cy="5327697"/>
          </a:xfrm>
        </p:spPr>
        <p:txBody>
          <a:bodyPr vert="horz" lIns="91440" tIns="45720" rIns="91440" bIns="45720" rtlCol="0" anchor="t">
            <a:normAutofit/>
          </a:bodyPr>
          <a:lstStyle/>
          <a:p>
            <a:r>
              <a:rPr lang="tr-TR" dirty="0"/>
              <a:t>Bu </a:t>
            </a:r>
            <a:r>
              <a:rPr lang="tr-TR" dirty="0" err="1"/>
              <a:t>çoklayıcılarda</a:t>
            </a:r>
            <a:r>
              <a:rPr lang="tr-TR" dirty="0"/>
              <a:t> aslında katlama sayısı arttırılarak yüksek voltajlar elde edilebilir. </a:t>
            </a:r>
            <a:r>
              <a:rPr lang="tr-TR" dirty="0" err="1"/>
              <a:t>Dörtleyici</a:t>
            </a:r>
            <a:r>
              <a:rPr lang="tr-TR" dirty="0"/>
              <a:t> , </a:t>
            </a:r>
            <a:r>
              <a:rPr lang="tr-TR" dirty="0" err="1"/>
              <a:t>beşleyici</a:t>
            </a:r>
            <a:r>
              <a:rPr lang="tr-TR" dirty="0"/>
              <a:t> veya </a:t>
            </a:r>
            <a:r>
              <a:rPr lang="tr-TR" dirty="0" err="1"/>
              <a:t>onikileyiciler</a:t>
            </a:r>
            <a:r>
              <a:rPr lang="tr-TR" dirty="0"/>
              <a:t> de aynı </a:t>
            </a:r>
            <a:r>
              <a:rPr lang="tr-TR" dirty="0" err="1"/>
              <a:t>ikileyicinin</a:t>
            </a:r>
            <a:r>
              <a:rPr lang="tr-TR" dirty="0"/>
              <a:t> tekniği ile çalışır. Şekilde görünen dizini devam ettirirseniz istediğiniz katlamaya kadar çıkarılabilirsiniz. </a:t>
            </a:r>
          </a:p>
          <a:p>
            <a:pPr>
              <a:buClr>
                <a:srgbClr val="8AD0D6"/>
              </a:buClr>
            </a:pPr>
            <a:endParaRPr lang="tr-TR" dirty="0"/>
          </a:p>
        </p:txBody>
      </p:sp>
      <p:pic>
        <p:nvPicPr>
          <p:cNvPr id="5" name="Resim 4">
            <a:extLst>
              <a:ext uri="{FF2B5EF4-FFF2-40B4-BE49-F238E27FC236}">
                <a16:creationId xmlns:a16="http://schemas.microsoft.com/office/drawing/2014/main" id="{4AAF0C0A-91C0-487A-B184-26AE5E7879A3}"/>
              </a:ext>
            </a:extLst>
          </p:cNvPr>
          <p:cNvPicPr>
            <a:picLocks noChangeAspect="1"/>
          </p:cNvPicPr>
          <p:nvPr/>
        </p:nvPicPr>
        <p:blipFill>
          <a:blip r:embed="rId2"/>
          <a:stretch>
            <a:fillRect/>
          </a:stretch>
        </p:blipFill>
        <p:spPr>
          <a:xfrm>
            <a:off x="4009" y="4009"/>
            <a:ext cx="963975" cy="963975"/>
          </a:xfrm>
          <a:prstGeom prst="rect">
            <a:avLst/>
          </a:prstGeom>
        </p:spPr>
      </p:pic>
      <p:pic>
        <p:nvPicPr>
          <p:cNvPr id="7" name="Resim 6">
            <a:extLst>
              <a:ext uri="{FF2B5EF4-FFF2-40B4-BE49-F238E27FC236}">
                <a16:creationId xmlns:a16="http://schemas.microsoft.com/office/drawing/2014/main" id="{E8B62E8B-5615-4871-B9A9-E7B3E1240687}"/>
              </a:ext>
            </a:extLst>
          </p:cNvPr>
          <p:cNvPicPr>
            <a:picLocks noChangeAspect="1"/>
          </p:cNvPicPr>
          <p:nvPr/>
        </p:nvPicPr>
        <p:blipFill>
          <a:blip r:embed="rId2"/>
          <a:stretch>
            <a:fillRect/>
          </a:stretch>
        </p:blipFill>
        <p:spPr>
          <a:xfrm>
            <a:off x="8167013" y="4009"/>
            <a:ext cx="981975" cy="963975"/>
          </a:xfrm>
          <a:prstGeom prst="rect">
            <a:avLst/>
          </a:prstGeom>
        </p:spPr>
      </p:pic>
      <p:pic>
        <p:nvPicPr>
          <p:cNvPr id="8" name="Resim 8" descr="nesne, saat, anten içeren bir resim&#10;&#10;Yüksek güvenilirlikle oluşturulmuş açıklama">
            <a:extLst>
              <a:ext uri="{FF2B5EF4-FFF2-40B4-BE49-F238E27FC236}">
                <a16:creationId xmlns:a16="http://schemas.microsoft.com/office/drawing/2014/main" id="{5D5F56E3-14A1-41F4-A992-D261E934E5CF}"/>
              </a:ext>
            </a:extLst>
          </p:cNvPr>
          <p:cNvPicPr>
            <a:picLocks noChangeAspect="1"/>
          </p:cNvPicPr>
          <p:nvPr/>
        </p:nvPicPr>
        <p:blipFill>
          <a:blip r:embed="rId3"/>
          <a:stretch>
            <a:fillRect/>
          </a:stretch>
        </p:blipFill>
        <p:spPr>
          <a:xfrm>
            <a:off x="1688124" y="2984600"/>
            <a:ext cx="5720860" cy="2389352"/>
          </a:xfrm>
          <a:prstGeom prst="rect">
            <a:avLst/>
          </a:prstGeom>
        </p:spPr>
      </p:pic>
    </p:spTree>
    <p:extLst>
      <p:ext uri="{BB962C8B-B14F-4D97-AF65-F5344CB8AC3E}">
        <p14:creationId xmlns:p14="http://schemas.microsoft.com/office/powerpoint/2010/main" val="788394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F896E7-2BAC-449B-BD95-4817FB02AFEF}"/>
              </a:ext>
            </a:extLst>
          </p:cNvPr>
          <p:cNvSpPr>
            <a:spLocks noGrp="1"/>
          </p:cNvSpPr>
          <p:nvPr>
            <p:ph type="title"/>
          </p:nvPr>
        </p:nvSpPr>
        <p:spPr>
          <a:xfrm>
            <a:off x="2336830" y="1120933"/>
            <a:ext cx="7053542" cy="1400530"/>
          </a:xfrm>
        </p:spPr>
        <p:txBody>
          <a:bodyPr/>
          <a:lstStyle/>
          <a:p>
            <a:r>
              <a:rPr lang="tr-TR" sz="5400" b="1" u="sng" dirty="0"/>
              <a:t>KAYNAKÇA</a:t>
            </a:r>
            <a:r>
              <a:rPr lang="tr-TR" sz="5400" b="1" dirty="0"/>
              <a:t> </a:t>
            </a:r>
            <a:endParaRPr lang="tr-TR" sz="5400" b="1" u="sng" dirty="0"/>
          </a:p>
        </p:txBody>
      </p:sp>
      <p:sp>
        <p:nvSpPr>
          <p:cNvPr id="3" name="İçerik Yer Tutucusu 2">
            <a:extLst>
              <a:ext uri="{FF2B5EF4-FFF2-40B4-BE49-F238E27FC236}">
                <a16:creationId xmlns:a16="http://schemas.microsoft.com/office/drawing/2014/main" id="{A2924D34-A70C-4083-AFC2-544A8CDCB82D}"/>
              </a:ext>
            </a:extLst>
          </p:cNvPr>
          <p:cNvSpPr>
            <a:spLocks noGrp="1"/>
          </p:cNvSpPr>
          <p:nvPr>
            <p:ph idx="1"/>
          </p:nvPr>
        </p:nvSpPr>
        <p:spPr>
          <a:xfrm>
            <a:off x="1214345" y="2510119"/>
            <a:ext cx="8737998" cy="2530805"/>
          </a:xfrm>
        </p:spPr>
        <p:txBody>
          <a:bodyPr vert="horz" lIns="91440" tIns="45720" rIns="91440" bIns="45720" rtlCol="0" anchor="t">
            <a:normAutofit/>
          </a:bodyPr>
          <a:lstStyle/>
          <a:p>
            <a:r>
              <a:rPr lang="tr-TR" dirty="0"/>
              <a:t>http://yucelkocyigit.cbu.edu.tr/elektronik3.pdf</a:t>
            </a:r>
            <a:endParaRPr lang="tr-TR"/>
          </a:p>
          <a:p>
            <a:pPr marL="0" indent="0">
              <a:buClr>
                <a:srgbClr val="8AD0D6"/>
              </a:buClr>
              <a:buNone/>
            </a:pPr>
            <a:endParaRPr lang="tr-TR" dirty="0"/>
          </a:p>
        </p:txBody>
      </p:sp>
      <p:pic>
        <p:nvPicPr>
          <p:cNvPr id="5" name="Resim 4">
            <a:extLst>
              <a:ext uri="{FF2B5EF4-FFF2-40B4-BE49-F238E27FC236}">
                <a16:creationId xmlns:a16="http://schemas.microsoft.com/office/drawing/2014/main" id="{9BC42147-18CB-4F57-BE3E-4E478558F0CF}"/>
              </a:ext>
            </a:extLst>
          </p:cNvPr>
          <p:cNvPicPr>
            <a:picLocks noChangeAspect="1"/>
          </p:cNvPicPr>
          <p:nvPr/>
        </p:nvPicPr>
        <p:blipFill>
          <a:blip r:embed="rId2"/>
          <a:stretch>
            <a:fillRect/>
          </a:stretch>
        </p:blipFill>
        <p:spPr>
          <a:xfrm>
            <a:off x="4009" y="4009"/>
            <a:ext cx="963975" cy="963975"/>
          </a:xfrm>
          <a:prstGeom prst="rect">
            <a:avLst/>
          </a:prstGeom>
        </p:spPr>
      </p:pic>
      <p:pic>
        <p:nvPicPr>
          <p:cNvPr id="7" name="Resim 6">
            <a:extLst>
              <a:ext uri="{FF2B5EF4-FFF2-40B4-BE49-F238E27FC236}">
                <a16:creationId xmlns:a16="http://schemas.microsoft.com/office/drawing/2014/main" id="{BC7F6879-4CD5-4178-B1C6-590D5FAE8051}"/>
              </a:ext>
            </a:extLst>
          </p:cNvPr>
          <p:cNvPicPr>
            <a:picLocks noChangeAspect="1"/>
          </p:cNvPicPr>
          <p:nvPr/>
        </p:nvPicPr>
        <p:blipFill>
          <a:blip r:embed="rId2"/>
          <a:stretch>
            <a:fillRect/>
          </a:stretch>
        </p:blipFill>
        <p:spPr>
          <a:xfrm>
            <a:off x="8167013" y="4009"/>
            <a:ext cx="981975" cy="963975"/>
          </a:xfrm>
          <a:prstGeom prst="rect">
            <a:avLst/>
          </a:prstGeom>
        </p:spPr>
      </p:pic>
    </p:spTree>
    <p:extLst>
      <p:ext uri="{BB962C8B-B14F-4D97-AF65-F5344CB8AC3E}">
        <p14:creationId xmlns:p14="http://schemas.microsoft.com/office/powerpoint/2010/main" val="24208534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İyon</vt:lpstr>
      <vt:lpstr>A.Ü. GAMA MYO.  Elektrik ve Enerji Bölümü </vt:lpstr>
      <vt:lpstr>İÇİNDEKİLER </vt:lpstr>
      <vt:lpstr>GERİLİM ÇOKLAYICILAR </vt:lpstr>
      <vt:lpstr>GERİLİM ÇOKLAYICILAR </vt:lpstr>
      <vt:lpstr>GERİLİM ÇOKLAYICILAR</vt:lpstr>
      <vt:lpstr>GERİLİM ÇOKLAYICILAR </vt:lpstr>
      <vt:lpstr>GERİLİM ÇOKLAYICILAR</vt:lpstr>
      <vt:lpstr>GERİLİM KATLAYICILAR</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6</cp:revision>
  <dcterms:created xsi:type="dcterms:W3CDTF">2012-08-15T22:53:30Z</dcterms:created>
  <dcterms:modified xsi:type="dcterms:W3CDTF">2018-04-24T19:31:09Z</dcterms:modified>
</cp:coreProperties>
</file>