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41"/>
  </p:notesMasterIdLst>
  <p:handoutMasterIdLst>
    <p:handoutMasterId r:id="rId42"/>
  </p:handoutMasterIdLst>
  <p:sldIdLst>
    <p:sldId id="312" r:id="rId2"/>
    <p:sldId id="332" r:id="rId3"/>
    <p:sldId id="274" r:id="rId4"/>
    <p:sldId id="311" r:id="rId5"/>
    <p:sldId id="307" r:id="rId6"/>
    <p:sldId id="313" r:id="rId7"/>
    <p:sldId id="314" r:id="rId8"/>
    <p:sldId id="276" r:id="rId9"/>
    <p:sldId id="315" r:id="rId10"/>
    <p:sldId id="340" r:id="rId11"/>
    <p:sldId id="341" r:id="rId12"/>
    <p:sldId id="316" r:id="rId13"/>
    <p:sldId id="342" r:id="rId14"/>
    <p:sldId id="301" r:id="rId15"/>
    <p:sldId id="317" r:id="rId16"/>
    <p:sldId id="318" r:id="rId17"/>
    <p:sldId id="333" r:id="rId18"/>
    <p:sldId id="319" r:id="rId19"/>
    <p:sldId id="334" r:id="rId20"/>
    <p:sldId id="320" r:id="rId21"/>
    <p:sldId id="335" r:id="rId22"/>
    <p:sldId id="321" r:id="rId23"/>
    <p:sldId id="336" r:id="rId24"/>
    <p:sldId id="322" r:id="rId25"/>
    <p:sldId id="337" r:id="rId26"/>
    <p:sldId id="323" r:id="rId27"/>
    <p:sldId id="338" r:id="rId28"/>
    <p:sldId id="305" r:id="rId29"/>
    <p:sldId id="339" r:id="rId30"/>
    <p:sldId id="343" r:id="rId31"/>
    <p:sldId id="304" r:id="rId32"/>
    <p:sldId id="344" r:id="rId33"/>
    <p:sldId id="345" r:id="rId34"/>
    <p:sldId id="306" r:id="rId35"/>
    <p:sldId id="347" r:id="rId36"/>
    <p:sldId id="348" r:id="rId37"/>
    <p:sldId id="346" r:id="rId38"/>
    <p:sldId id="349" r:id="rId39"/>
    <p:sldId id="350" r:id="rId40"/>
  </p:sldIdLst>
  <p:sldSz cx="9144000" cy="6858000" type="screen4x3"/>
  <p:notesSz cx="6991350" cy="92821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00"/>
    <a:srgbClr val="FFFF00"/>
    <a:srgbClr val="6E0000"/>
    <a:srgbClr val="FF6600"/>
    <a:srgbClr val="000000"/>
    <a:srgbClr val="00FF00"/>
    <a:srgbClr val="FFFF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8529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14" y="-72"/>
      </p:cViewPr>
      <p:guideLst>
        <p:guide orient="horz" pos="2924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813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813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94187E-AF6F-4461-9890-46140B57B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46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8488"/>
            <a:ext cx="5594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6DA304-A58B-4C67-98BF-BE2169C34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0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3F2C66-447A-42D8-B8FE-5C4F0ADE337D}" type="slidenum">
              <a:rPr lang="en-US">
                <a:latin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94508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FF9C11A-1EA5-4DBA-8284-90FCFAED691A}" type="slidenum">
              <a:rPr lang="en-US">
                <a:latin typeface="Times New Roman" panose="02020603050405020304" pitchFamily="18" charset="0"/>
              </a:rPr>
              <a:pPr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26508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ACD55B-DF75-4A4E-9EC9-C4D0D07794F8}" type="slidenum">
              <a:rPr lang="en-US">
                <a:latin typeface="Times New Roman" panose="02020603050405020304" pitchFamily="18" charset="0"/>
              </a:rPr>
              <a:pPr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64117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F2A88D-9437-476A-9788-AC2177298B57}" type="slidenum">
              <a:rPr lang="en-US">
                <a:latin typeface="Times New Roman" panose="02020603050405020304" pitchFamily="18" charset="0"/>
              </a:rPr>
              <a:pPr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8428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96EA7F-2731-43AD-9306-63DDC9B0D2F6}" type="slidenum">
              <a:rPr lang="en-US">
                <a:latin typeface="Times New Roman" panose="02020603050405020304" pitchFamily="18" charset="0"/>
              </a:rPr>
              <a:pPr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06297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6CCE65-7584-4453-89EA-CD4D15625CA8}" type="slidenum">
              <a:rPr lang="en-US">
                <a:latin typeface="Times New Roman" panose="02020603050405020304" pitchFamily="18" charset="0"/>
              </a:rPr>
              <a:pPr/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704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AFB8D18-61E9-4FCD-B77A-4304B1E69E7F}" type="slidenum">
              <a:rPr lang="en-US">
                <a:latin typeface="Times New Roman" panose="02020603050405020304" pitchFamily="18" charset="0"/>
              </a:rPr>
              <a:pPr/>
              <a:t>22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57056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029A55-0101-4B72-828D-B3F1745B9766}" type="slidenum">
              <a:rPr lang="en-US">
                <a:latin typeface="Times New Roman" panose="02020603050405020304" pitchFamily="18" charset="0"/>
              </a:rPr>
              <a:pPr/>
              <a:t>24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0504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FC7053-1B17-48FD-8975-E8C1170EC532}" type="slidenum">
              <a:rPr lang="en-US">
                <a:latin typeface="Times New Roman" panose="02020603050405020304" pitchFamily="18" charset="0"/>
              </a:rPr>
              <a:pPr/>
              <a:t>26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88808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CD4ED0B-6BA9-4D81-838F-89F303DEFC92}" type="slidenum">
              <a:rPr lang="en-US">
                <a:latin typeface="Times New Roman" panose="02020603050405020304" pitchFamily="18" charset="0"/>
              </a:rPr>
              <a:pPr/>
              <a:t>28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800" smtClean="0"/>
          </a:p>
        </p:txBody>
      </p:sp>
    </p:spTree>
    <p:extLst>
      <p:ext uri="{BB962C8B-B14F-4D97-AF65-F5344CB8AC3E}">
        <p14:creationId xmlns:p14="http://schemas.microsoft.com/office/powerpoint/2010/main" val="358595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4F6D9F-DAF5-4691-802B-25969489A12E}" type="slidenum">
              <a:rPr lang="en-US">
                <a:latin typeface="Times New Roman" panose="02020603050405020304" pitchFamily="18" charset="0"/>
              </a:rPr>
              <a:pPr/>
              <a:t>29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241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92D1087-AB1C-4972-8733-C9F0714D80D6}" type="slidenum">
              <a:rPr lang="en-US">
                <a:latin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529189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2FD60C-FE86-4170-886C-96CF78DDD2E8}" type="slidenum">
              <a:rPr lang="en-US">
                <a:latin typeface="Times New Roman" panose="02020603050405020304" pitchFamily="18" charset="0"/>
              </a:rPr>
              <a:pPr/>
              <a:t>30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81679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813D3C2-E0B3-4BFD-921C-19AF6475D4C7}" type="slidenum">
              <a:rPr lang="en-US">
                <a:latin typeface="Times New Roman" panose="02020603050405020304" pitchFamily="18" charset="0"/>
              </a:rPr>
              <a:pPr/>
              <a:t>31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66083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5C60D17-1195-4108-8A61-47956B9EF733}" type="slidenum">
              <a:rPr lang="en-US">
                <a:latin typeface="Times New Roman" panose="02020603050405020304" pitchFamily="18" charset="0"/>
              </a:rPr>
              <a:pPr/>
              <a:t>34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14934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68A1592-F299-48D8-A8FD-CED2491C206D}" type="slidenum">
              <a:rPr lang="en-US">
                <a:latin typeface="Times New Roman" panose="02020603050405020304" pitchFamily="18" charset="0"/>
              </a:rPr>
              <a:pPr/>
              <a:t>37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71172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23D04D-46DB-4E7A-9381-8F530B95BF1D}" type="slidenum">
              <a:rPr lang="en-US">
                <a:latin typeface="Times New Roman" panose="02020603050405020304" pitchFamily="18" charset="0"/>
              </a:rPr>
              <a:pPr/>
              <a:t>38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13206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ED3074D-2B6E-4466-B9B2-1ECC391DA21D}" type="slidenum">
              <a:rPr lang="en-US">
                <a:latin typeface="Times New Roman" panose="02020603050405020304" pitchFamily="18" charset="0"/>
              </a:rPr>
              <a:pPr/>
              <a:t>39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1098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D05527-A7A5-42C6-9E71-9788191B7A25}" type="slidenum">
              <a:rPr lang="en-US">
                <a:latin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7023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A069B0-6005-49FB-ADF0-7448B3A24BB8}" type="slidenum">
              <a:rPr lang="en-US">
                <a:latin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850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03799CD-089E-4597-BD95-B86A548E0C0C}" type="slidenum">
              <a:rPr lang="en-US">
                <a:latin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8982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ABD731-F156-413A-B796-A6029A1574A4}" type="slidenum">
              <a:rPr lang="en-US">
                <a:latin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77397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6E5691-8E45-46C8-A56C-AF40EB654405}" type="slidenum">
              <a:rPr lang="en-US">
                <a:latin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49034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B9E679-3596-46E7-9BA3-861CEF858080}" type="slidenum">
              <a:rPr lang="en-US">
                <a:latin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69200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738215-418A-48B4-AC5F-AA66B5DBDEC5}" type="slidenum">
              <a:rPr lang="en-US">
                <a:latin typeface="Times New Roman" panose="02020603050405020304" pitchFamily="18" charset="0"/>
              </a:rPr>
              <a:pPr/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4479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6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7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2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D52C80-C79E-4F72-AF45-464598BA3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62400" y="762000"/>
            <a:ext cx="51816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Black" pitchFamily="34" charset="0"/>
              </a:rPr>
              <a:t>Effects of </a:t>
            </a:r>
            <a:br>
              <a:rPr lang="en-US" smtClean="0">
                <a:latin typeface="Arial Black" pitchFamily="34" charset="0"/>
              </a:rPr>
            </a:br>
            <a:r>
              <a:rPr lang="en-US" smtClean="0">
                <a:latin typeface="Arial Black" pitchFamily="34" charset="0"/>
              </a:rPr>
              <a:t>Body Condition on Performance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419600" y="3962400"/>
            <a:ext cx="419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/>
              <a:t>Web Presentation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/>
              <a:t>Updated July 2004</a:t>
            </a:r>
          </a:p>
        </p:txBody>
      </p:sp>
      <p:pic>
        <p:nvPicPr>
          <p:cNvPr id="5124" name="Picture 7" descr="300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488"/>
            <a:ext cx="3859213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BCS Loss in High Producers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High-producing cows can lose between 100 to 150 pounds during the first 60 to 80 days (the equivalent of 1 BCS unit)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Rate of 1 to 2 pounds per day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But weight loss of 3 to 4 pounds per day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May increase the possibility of metabolic disorders such as ketosis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May discourage implantation of the fetus, resulting in cows that are "apparently not conceiving"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on High Producers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Negative energy balance is common for high-producing cows in early lactation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Mobilized body fat is used to produce milk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1 pound of mobilized fat = 7 pounds of milk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Our goal is to minimize weight loss by encouraging intake 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High quality, highly palatable forage dry matter at 1.8 to 2.0% of body weight daily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Sufficient grain, the quantity being gradually increased over the first few weeks of lactation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Managing Body Condition Gain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Add body condition in late lactation</a:t>
            </a:r>
          </a:p>
          <a:p>
            <a:pPr lvl="1" eaLnBrk="1" hangingPunct="1">
              <a:defRPr/>
            </a:pPr>
            <a:r>
              <a:rPr lang="en-US" smtClean="0"/>
              <a:t>Efficient storage of energy</a:t>
            </a:r>
          </a:p>
          <a:p>
            <a:pPr eaLnBrk="1" hangingPunct="1">
              <a:defRPr/>
            </a:pPr>
            <a:r>
              <a:rPr lang="en-US" smtClean="0"/>
              <a:t>Monitor BCS of lactating cows to identify thin and fat cows early, in time to make adjustments before drying off</a:t>
            </a:r>
          </a:p>
          <a:p>
            <a:pPr eaLnBrk="1" hangingPunct="1">
              <a:defRPr/>
            </a:pPr>
            <a:r>
              <a:rPr lang="en-US" smtClean="0"/>
              <a:t>Avoid changes in BCS during dry period</a:t>
            </a:r>
          </a:p>
          <a:p>
            <a:pPr lvl="1" eaLnBrk="1" hangingPunct="1">
              <a:defRPr/>
            </a:pPr>
            <a:r>
              <a:rPr lang="en-US" smtClean="0"/>
              <a:t>Very thin cows may benefit from extra feed in the early dry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on Body Condition Gain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Cows should start replenishing fat reserves after reaching peak milk </a:t>
            </a:r>
          </a:p>
          <a:p>
            <a:pPr eaLnBrk="1" hangingPunct="1">
              <a:defRPr/>
            </a:pPr>
            <a:r>
              <a:rPr lang="en-US" smtClean="0"/>
              <a:t>A few cows, 5 to 10%, may never put on much flesh </a:t>
            </a:r>
          </a:p>
          <a:p>
            <a:pPr eaLnBrk="1" hangingPunct="1">
              <a:defRPr/>
            </a:pPr>
            <a:r>
              <a:rPr lang="en-US" smtClean="0"/>
              <a:t>A similar proportion may be "easy keepers" and tend to be obese most of the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Changes Over Lactation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Efficient, high producing cows do not experience large changes in body condition</a:t>
            </a:r>
          </a:p>
          <a:p>
            <a:pPr eaLnBrk="1" hangingPunct="1">
              <a:defRPr/>
            </a:pPr>
            <a:r>
              <a:rPr lang="en-US" smtClean="0"/>
              <a:t>Inefficient, low producing cows increase in BCS over a lactation</a:t>
            </a:r>
          </a:p>
          <a:p>
            <a:pPr eaLnBrk="1" hangingPunct="1">
              <a:defRPr/>
            </a:pPr>
            <a:r>
              <a:rPr lang="en-US" smtClean="0"/>
              <a:t>Most cows are between these extremes</a:t>
            </a:r>
          </a:p>
          <a:p>
            <a:pPr lvl="1" eaLnBrk="1" hangingPunct="1">
              <a:defRPr/>
            </a:pPr>
            <a:r>
              <a:rPr lang="en-US" smtClean="0"/>
              <a:t>BCS decreases to about 100 days</a:t>
            </a:r>
          </a:p>
          <a:p>
            <a:pPr lvl="1" eaLnBrk="1" hangingPunct="1">
              <a:defRPr/>
            </a:pPr>
            <a:r>
              <a:rPr lang="en-US" smtClean="0"/>
              <a:t>Then increases until dry-off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Recommended BCS by</a:t>
            </a:r>
            <a:br>
              <a:rPr lang="en-US" sz="4000" smtClean="0"/>
            </a:br>
            <a:r>
              <a:rPr lang="en-US" sz="4000" smtClean="0"/>
              <a:t> Stage of Lactation</a:t>
            </a:r>
          </a:p>
        </p:txBody>
      </p:sp>
      <p:graphicFrame>
        <p:nvGraphicFramePr>
          <p:cNvPr id="166317" name="Group 429"/>
          <p:cNvGraphicFramePr>
            <a:graphicFrameLocks noGrp="1"/>
          </p:cNvGraphicFramePr>
          <p:nvPr/>
        </p:nvGraphicFramePr>
        <p:xfrm>
          <a:off x="152400" y="1971675"/>
          <a:ext cx="8839200" cy="4664075"/>
        </p:xfrm>
        <a:graphic>
          <a:graphicData uri="http://schemas.openxmlformats.org/drawingml/2006/table">
            <a:tbl>
              <a:tblPr/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BCS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Stage of Lactation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DIM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Goal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Max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Calving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Early Lactation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to 30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Peak Milk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 to 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Mid Lactation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 to 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Late Lactation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 to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Dry Off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&gt; 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Dry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3.75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4724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at Calving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4572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Recommended Score: 3.25 to 3.75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Nutritional Objective: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Cows calve with adequate, but not excessive, body-fat reserves</a:t>
            </a:r>
          </a:p>
        </p:txBody>
      </p:sp>
      <p:pic>
        <p:nvPicPr>
          <p:cNvPr id="31748" name="Picture 5" descr="350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990600"/>
            <a:ext cx="45529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 Flags – Calving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" y="1676400"/>
            <a:ext cx="4267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folHlink"/>
                </a:solidFill>
              </a:rPr>
              <a:t>BCS &lt; 3.25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Too little energy provided in late lactation or dry period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Risk low milk production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Especially if ration is not balanced or not palatable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2211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00600" y="1676400"/>
            <a:ext cx="4267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folHlink"/>
                </a:solidFill>
              </a:rPr>
              <a:t>BCS &gt; 3.75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Too much energy provided in late lactation or dry period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Separate dry cows from milking herd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Feed low-energy ration balanced for protein, minerals, and vitamins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Niacin may help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Reduce ketosis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Increase fat mobilization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Increase appetite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4724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in Early Lactation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472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Recommended Score: 2.75 to 3.25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Nutritional Objectives: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Maximize intake of a high-energy ration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Minimize body condition loss and offset negative energy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Ration must contain enough protein to support high milk production</a:t>
            </a:r>
          </a:p>
        </p:txBody>
      </p:sp>
      <p:pic>
        <p:nvPicPr>
          <p:cNvPr id="34820" name="Picture 5" descr="300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239713"/>
            <a:ext cx="44323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 Flags – Early Lactation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" y="1676400"/>
            <a:ext cx="42672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&lt; 2.75 and low milk production </a:t>
            </a:r>
          </a:p>
          <a:p>
            <a:pPr lvl="1" eaLnBrk="1" hangingPunct="1">
              <a:defRPr/>
            </a:pPr>
            <a:r>
              <a:rPr lang="en-US" smtClean="0"/>
              <a:t>Too little energy provided in ration</a:t>
            </a:r>
          </a:p>
          <a:p>
            <a:pPr eaLnBrk="1" hangingPunct="1">
              <a:defRPr/>
            </a:pPr>
            <a:r>
              <a:rPr lang="en-US" smtClean="0"/>
              <a:t>High producers may drop below 2.75, but condition must be regained to prevent reproductive problems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676400"/>
            <a:ext cx="4267200" cy="5181600"/>
          </a:xfrm>
        </p:spPr>
        <p:txBody>
          <a:bodyPr/>
          <a:lstStyle/>
          <a:p>
            <a:pPr>
              <a:spcBef>
                <a:spcPct val="0"/>
              </a:spcBef>
              <a:buClrTx/>
              <a:defRPr/>
            </a:pPr>
            <a:r>
              <a:rPr lang="en-US" smtClean="0">
                <a:solidFill>
                  <a:schemeClr val="folHlink"/>
                </a:solidFill>
              </a:rPr>
              <a:t>BCS &gt; 3.25 </a:t>
            </a:r>
          </a:p>
          <a:p>
            <a:pPr lvl="1">
              <a:spcBef>
                <a:spcPct val="0"/>
              </a:spcBef>
              <a:defRPr/>
            </a:pPr>
            <a:r>
              <a:rPr lang="en-US" smtClean="0"/>
              <a:t>Too little protein provided in ration to support milk production</a:t>
            </a:r>
          </a:p>
          <a:p>
            <a:pPr lvl="1">
              <a:spcBef>
                <a:spcPct val="0"/>
              </a:spcBef>
              <a:defRPr/>
            </a:pPr>
            <a:r>
              <a:rPr lang="en-US" smtClean="0"/>
              <a:t>Check intake of water, minerals, and 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460375" indent="-460375" eaLnBrk="1" hangingPunct="1">
              <a:defRPr/>
            </a:pPr>
            <a:r>
              <a:rPr lang="en-US" smtClean="0"/>
              <a:t>Using body condition scoring to fine tune herd nutrition and health management has become a widely accepted practice. </a:t>
            </a:r>
          </a:p>
          <a:p>
            <a:pPr marL="460375" indent="-460375" eaLnBrk="1" hangingPunct="1">
              <a:defRPr/>
            </a:pPr>
            <a:endParaRPr lang="en-US" smtClean="0"/>
          </a:p>
          <a:p>
            <a:pPr marL="460375" indent="-460375" eaLnBrk="1" hangingPunct="1">
              <a:defRPr/>
            </a:pPr>
            <a:r>
              <a:rPr lang="en-US" smtClean="0"/>
              <a:t>This presentation will examine the influence of body condition on</a:t>
            </a:r>
          </a:p>
          <a:p>
            <a:pPr marL="860425" lvl="1" eaLnBrk="1" hangingPunct="1">
              <a:defRPr/>
            </a:pPr>
            <a:r>
              <a:rPr lang="en-US" smtClean="0"/>
              <a:t>milk production, </a:t>
            </a:r>
          </a:p>
          <a:p>
            <a:pPr marL="860425" lvl="1" eaLnBrk="1" hangingPunct="1">
              <a:defRPr/>
            </a:pPr>
            <a:r>
              <a:rPr lang="en-US" smtClean="0"/>
              <a:t>dry matter intake, </a:t>
            </a:r>
          </a:p>
          <a:p>
            <a:pPr marL="860425" lvl="1" eaLnBrk="1" hangingPunct="1">
              <a:defRPr/>
            </a:pPr>
            <a:r>
              <a:rPr lang="en-US" smtClean="0"/>
              <a:t>reproduction, and </a:t>
            </a:r>
          </a:p>
          <a:p>
            <a:pPr marL="860425" lvl="1" eaLnBrk="1" hangingPunct="1">
              <a:defRPr/>
            </a:pPr>
            <a:r>
              <a:rPr lang="en-US" smtClean="0"/>
              <a:t>health of cows in your herd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" r="2922"/>
          <a:stretch>
            <a:fillRect/>
          </a:stretch>
        </p:blipFill>
        <p:spPr bwMode="auto">
          <a:xfrm>
            <a:off x="4592638" y="228600"/>
            <a:ext cx="455136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457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at Peak Milk Yield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457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Recommended Score: 2.5 to 3.25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Nutritional Objectives: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Maximize intake of a high-energy ration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Minimize body condition loss and offset negative energy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Ration must contain enough protein to support high milk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 – Peak Milk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&lt; 2.5 and low milk production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Too little energy provided in ration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242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&gt; 3.25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Too little protein provided in ration</a:t>
            </a:r>
          </a:p>
          <a:p>
            <a:pPr lvl="1" eaLnBrk="1" hangingPunct="1">
              <a:defRPr/>
            </a:pPr>
            <a:r>
              <a:rPr lang="en-US" smtClean="0"/>
              <a:t>Check intake of water, minerals, and 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4267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in Mid Lactation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4343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Recommended Score: 2.75 to 3.25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Nutritional Objectives: </a:t>
            </a:r>
          </a:p>
          <a:p>
            <a:pPr lvl="1" eaLnBrk="1" hangingPunct="1">
              <a:defRPr/>
            </a:pPr>
            <a:r>
              <a:rPr lang="en-US" sz="2400" smtClean="0"/>
              <a:t>Maintain body condition</a:t>
            </a:r>
          </a:p>
          <a:p>
            <a:pPr lvl="1" eaLnBrk="1" hangingPunct="1">
              <a:defRPr/>
            </a:pPr>
            <a:r>
              <a:rPr lang="en-US" sz="2400" smtClean="0"/>
              <a:t>Begin to gain condition for maximum milk production</a:t>
            </a:r>
          </a:p>
          <a:p>
            <a:pPr lvl="1" eaLnBrk="1" hangingPunct="1">
              <a:defRPr/>
            </a:pPr>
            <a:r>
              <a:rPr lang="en-US" sz="2400" smtClean="0"/>
              <a:t>Avoid excessive body weight gain</a:t>
            </a:r>
          </a:p>
        </p:txBody>
      </p:sp>
      <p:pic>
        <p:nvPicPr>
          <p:cNvPr id="40964" name="Picture 5" descr="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0"/>
            <a:ext cx="474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 – Mid Lactation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&lt; 2.75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Too little energy provided in ration</a:t>
            </a:r>
          </a:p>
          <a:p>
            <a:pPr lvl="1" eaLnBrk="1" hangingPunct="1">
              <a:defRPr/>
            </a:pPr>
            <a:r>
              <a:rPr lang="en-US" smtClean="0"/>
              <a:t>Problem probably began in early lactation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&gt; 3.25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Reduce energy intake to avoid over conditioning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648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in Late Lactation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4572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Recommended Score: 3.0 to 3.75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Nutritional Objectives:</a:t>
            </a:r>
          </a:p>
          <a:p>
            <a:pPr lvl="1" eaLnBrk="1" hangingPunct="1">
              <a:defRPr/>
            </a:pPr>
            <a:r>
              <a:rPr lang="en-US" smtClean="0"/>
              <a:t>Replenish body reserves to prepare for next lactation</a:t>
            </a:r>
          </a:p>
          <a:p>
            <a:pPr lvl="1" eaLnBrk="1" hangingPunct="1">
              <a:defRPr/>
            </a:pPr>
            <a:r>
              <a:rPr lang="en-US" smtClean="0"/>
              <a:t>Avoid over conditioning</a:t>
            </a:r>
          </a:p>
        </p:txBody>
      </p:sp>
      <p:pic>
        <p:nvPicPr>
          <p:cNvPr id="44036" name="Picture 6" descr="325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r="2646"/>
          <a:stretch>
            <a:fillRect/>
          </a:stretch>
        </p:blipFill>
        <p:spPr bwMode="auto">
          <a:xfrm>
            <a:off x="4576763" y="1066800"/>
            <a:ext cx="4567237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 – Late Lactation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&lt; 3.0 </a:t>
            </a:r>
          </a:p>
          <a:p>
            <a:pPr lvl="1" eaLnBrk="1" hangingPunct="1">
              <a:defRPr/>
            </a:pPr>
            <a:r>
              <a:rPr lang="en-US" smtClean="0"/>
              <a:t>Too little energy provided in ration</a:t>
            </a:r>
          </a:p>
          <a:p>
            <a:pPr lvl="1" eaLnBrk="1" hangingPunct="1">
              <a:defRPr/>
            </a:pPr>
            <a:r>
              <a:rPr lang="en-US" smtClean="0"/>
              <a:t>Problems likely began earlier in the lactation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2835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&gt; 3.75 </a:t>
            </a:r>
          </a:p>
          <a:p>
            <a:pPr lvl="1" eaLnBrk="1" hangingPunct="1">
              <a:defRPr/>
            </a:pPr>
            <a:r>
              <a:rPr lang="en-US" smtClean="0"/>
              <a:t>Too much energy provided in ration</a:t>
            </a:r>
          </a:p>
          <a:p>
            <a:pPr lvl="1" eaLnBrk="1" hangingPunct="1">
              <a:defRPr/>
            </a:pPr>
            <a:r>
              <a:rPr lang="en-US" smtClean="0"/>
              <a:t>Also may result from extended calving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57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at Dry Off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4572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Recommended Score: 3.25 to 3.75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Nutritional Objectives: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Prepare for next lactation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Maintain condition through dry period – do not lose, especially if cows enter dry period fat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Avoid over conditioning by feeding low-energy ration with adequate protein, minerals, and vitamins</a:t>
            </a:r>
          </a:p>
        </p:txBody>
      </p:sp>
      <p:pic>
        <p:nvPicPr>
          <p:cNvPr id="47108" name="Picture 4" descr="350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1524000"/>
            <a:ext cx="45529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 – Dry Cows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&lt; 3.25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mtClean="0"/>
              <a:t>Too little energy provided in ration</a:t>
            </a:r>
          </a:p>
          <a:p>
            <a:pPr lvl="1" eaLnBrk="1" hangingPunct="1">
              <a:defRPr/>
            </a:pPr>
            <a:r>
              <a:rPr lang="en-US" smtClean="0"/>
              <a:t>Problems likely began earlier in the lactation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BCS &gt; 3.75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Too much energy provided in ration</a:t>
            </a:r>
          </a:p>
          <a:p>
            <a:pPr lvl="1" eaLnBrk="1" hangingPunct="1">
              <a:defRPr/>
            </a:pPr>
            <a:r>
              <a:rPr lang="en-US" smtClean="0"/>
              <a:t>Also may result from extended calving intervals</a:t>
            </a:r>
          </a:p>
          <a:p>
            <a:pPr lvl="1" eaLnBrk="1" hangingPunct="1">
              <a:defRPr/>
            </a:pPr>
            <a:r>
              <a:rPr lang="en-US" smtClean="0"/>
              <a:t>Avoid BCS loss in dry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Summary of Body Condition Score Changes over a Lactation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BCS at calving affects lactation performance</a:t>
            </a:r>
          </a:p>
          <a:p>
            <a:pPr lvl="1" eaLnBrk="1" hangingPunct="1">
              <a:defRPr/>
            </a:pPr>
            <a:r>
              <a:rPr lang="en-US" smtClean="0"/>
              <a:t>If too thin, peak milk yields will be low and reproduction will be delayed</a:t>
            </a:r>
          </a:p>
          <a:p>
            <a:pPr lvl="1" eaLnBrk="1" hangingPunct="1">
              <a:defRPr/>
            </a:pPr>
            <a:r>
              <a:rPr lang="en-US" smtClean="0"/>
              <a:t>If too fat, metabolic diseases are very likely</a:t>
            </a:r>
          </a:p>
          <a:p>
            <a:pPr eaLnBrk="1" hangingPunct="1">
              <a:defRPr/>
            </a:pPr>
            <a:r>
              <a:rPr lang="en-US" smtClean="0"/>
              <a:t>Early lactation – BCS lost</a:t>
            </a:r>
          </a:p>
          <a:p>
            <a:pPr lvl="1" eaLnBrk="1" hangingPunct="1">
              <a:defRPr/>
            </a:pPr>
            <a:r>
              <a:rPr lang="en-US" smtClean="0"/>
              <a:t>Used to support milk production</a:t>
            </a:r>
          </a:p>
          <a:p>
            <a:pPr lvl="1" eaLnBrk="1" hangingPunct="1">
              <a:defRPr/>
            </a:pPr>
            <a:r>
              <a:rPr lang="en-US" smtClean="0"/>
              <a:t>Extreme loss hurts reproductive activity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By 80 to 120 days into the lactation</a:t>
            </a:r>
          </a:p>
          <a:p>
            <a:pPr lvl="1" eaLnBrk="1" hangingPunct="1">
              <a:defRPr/>
            </a:pPr>
            <a:r>
              <a:rPr lang="en-US" smtClean="0"/>
              <a:t>Weight loss should be minimal</a:t>
            </a:r>
          </a:p>
          <a:p>
            <a:pPr lvl="1" eaLnBrk="1" hangingPunct="1">
              <a:defRPr/>
            </a:pPr>
            <a:r>
              <a:rPr lang="en-US" smtClean="0"/>
              <a:t>Cows should begin to regain condition</a:t>
            </a:r>
          </a:p>
          <a:p>
            <a:pPr lvl="2" eaLnBrk="1" hangingPunct="1">
              <a:defRPr/>
            </a:pPr>
            <a:r>
              <a:rPr lang="en-US" smtClean="0"/>
              <a:t>Essential for strong exhibition of estrus (heat) and conception</a:t>
            </a:r>
          </a:p>
          <a:p>
            <a:pPr lvl="2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After 120 days, all cows should be gaining about 0.75 to 1.0 pounds per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3"/>
          <p:cNvGrpSpPr>
            <a:grpSpLocks/>
          </p:cNvGrpSpPr>
          <p:nvPr/>
        </p:nvGrpSpPr>
        <p:grpSpPr bwMode="auto">
          <a:xfrm>
            <a:off x="247650" y="1143000"/>
            <a:ext cx="8686800" cy="5715000"/>
            <a:chOff x="156" y="720"/>
            <a:chExt cx="5472" cy="3600"/>
          </a:xfrm>
        </p:grpSpPr>
        <p:sp>
          <p:nvSpPr>
            <p:cNvPr id="8202" name="Rectangle 44"/>
            <p:cNvSpPr>
              <a:spLocks noChangeArrowheads="1"/>
            </p:cNvSpPr>
            <p:nvPr/>
          </p:nvSpPr>
          <p:spPr bwMode="auto">
            <a:xfrm>
              <a:off x="156" y="720"/>
              <a:ext cx="5472" cy="3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tr-TR" sz="1800"/>
            </a:p>
          </p:txBody>
        </p:sp>
        <p:sp>
          <p:nvSpPr>
            <p:cNvPr id="8203" name="Line 6"/>
            <p:cNvSpPr>
              <a:spLocks noChangeShapeType="1"/>
            </p:cNvSpPr>
            <p:nvPr/>
          </p:nvSpPr>
          <p:spPr bwMode="auto">
            <a:xfrm>
              <a:off x="407" y="1266"/>
              <a:ext cx="0" cy="2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>
              <a:off x="407" y="3726"/>
              <a:ext cx="50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>
              <a:off x="1477" y="128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3508" y="1278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>
              <a:off x="4572" y="128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>
              <a:off x="5086" y="128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5405" y="1272"/>
              <a:ext cx="0" cy="2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407" y="1272"/>
              <a:ext cx="50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1" name="Line 18"/>
            <p:cNvSpPr>
              <a:spLocks noChangeShapeType="1"/>
            </p:cNvSpPr>
            <p:nvPr/>
          </p:nvSpPr>
          <p:spPr bwMode="auto">
            <a:xfrm>
              <a:off x="820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>
              <a:off x="1240" y="372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3" name="Line 20"/>
            <p:cNvSpPr>
              <a:spLocks noChangeShapeType="1"/>
            </p:cNvSpPr>
            <p:nvPr/>
          </p:nvSpPr>
          <p:spPr bwMode="auto">
            <a:xfrm>
              <a:off x="1659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4" name="Line 21"/>
            <p:cNvSpPr>
              <a:spLocks noChangeShapeType="1"/>
            </p:cNvSpPr>
            <p:nvPr/>
          </p:nvSpPr>
          <p:spPr bwMode="auto">
            <a:xfrm>
              <a:off x="2073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5" name="Line 22"/>
            <p:cNvSpPr>
              <a:spLocks noChangeShapeType="1"/>
            </p:cNvSpPr>
            <p:nvPr/>
          </p:nvSpPr>
          <p:spPr bwMode="auto">
            <a:xfrm>
              <a:off x="2492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6" name="Line 23"/>
            <p:cNvSpPr>
              <a:spLocks noChangeShapeType="1"/>
            </p:cNvSpPr>
            <p:nvPr/>
          </p:nvSpPr>
          <p:spPr bwMode="auto">
            <a:xfrm>
              <a:off x="2912" y="3744"/>
              <a:ext cx="7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7" name="Line 24"/>
            <p:cNvSpPr>
              <a:spLocks noChangeShapeType="1"/>
            </p:cNvSpPr>
            <p:nvPr/>
          </p:nvSpPr>
          <p:spPr bwMode="auto">
            <a:xfrm>
              <a:off x="3332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8" name="Line 25"/>
            <p:cNvSpPr>
              <a:spLocks noChangeShapeType="1"/>
            </p:cNvSpPr>
            <p:nvPr/>
          </p:nvSpPr>
          <p:spPr bwMode="auto">
            <a:xfrm>
              <a:off x="3739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4158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4572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4978" y="373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22" name="Text Box 31"/>
            <p:cNvSpPr txBox="1">
              <a:spLocks noChangeArrowheads="1"/>
            </p:cNvSpPr>
            <p:nvPr/>
          </p:nvSpPr>
          <p:spPr bwMode="auto">
            <a:xfrm>
              <a:off x="290" y="3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0</a:t>
              </a:r>
            </a:p>
          </p:txBody>
        </p:sp>
        <p:sp>
          <p:nvSpPr>
            <p:cNvPr id="8223" name="Text Box 32"/>
            <p:cNvSpPr txBox="1">
              <a:spLocks noChangeArrowheads="1"/>
            </p:cNvSpPr>
            <p:nvPr/>
          </p:nvSpPr>
          <p:spPr bwMode="auto">
            <a:xfrm>
              <a:off x="711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1</a:t>
              </a:r>
            </a:p>
          </p:txBody>
        </p:sp>
        <p:sp>
          <p:nvSpPr>
            <p:cNvPr id="8224" name="Text Box 33"/>
            <p:cNvSpPr txBox="1">
              <a:spLocks noChangeArrowheads="1"/>
            </p:cNvSpPr>
            <p:nvPr/>
          </p:nvSpPr>
          <p:spPr bwMode="auto">
            <a:xfrm>
              <a:off x="1136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2</a:t>
              </a:r>
            </a:p>
          </p:txBody>
        </p:sp>
        <p:sp>
          <p:nvSpPr>
            <p:cNvPr id="8225" name="Text Box 34"/>
            <p:cNvSpPr txBox="1">
              <a:spLocks noChangeArrowheads="1"/>
            </p:cNvSpPr>
            <p:nvPr/>
          </p:nvSpPr>
          <p:spPr bwMode="auto">
            <a:xfrm>
              <a:off x="1557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3</a:t>
              </a:r>
            </a:p>
          </p:txBody>
        </p:sp>
        <p:sp>
          <p:nvSpPr>
            <p:cNvPr id="8226" name="Text Box 35"/>
            <p:cNvSpPr txBox="1">
              <a:spLocks noChangeArrowheads="1"/>
            </p:cNvSpPr>
            <p:nvPr/>
          </p:nvSpPr>
          <p:spPr bwMode="auto">
            <a:xfrm>
              <a:off x="1971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4</a:t>
              </a:r>
            </a:p>
          </p:txBody>
        </p:sp>
        <p:sp>
          <p:nvSpPr>
            <p:cNvPr id="8227" name="Text Box 36"/>
            <p:cNvSpPr txBox="1">
              <a:spLocks noChangeArrowheads="1"/>
            </p:cNvSpPr>
            <p:nvPr/>
          </p:nvSpPr>
          <p:spPr bwMode="auto">
            <a:xfrm>
              <a:off x="2390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5</a:t>
              </a:r>
            </a:p>
          </p:txBody>
        </p:sp>
        <p:sp>
          <p:nvSpPr>
            <p:cNvPr id="8228" name="Text Box 37"/>
            <p:cNvSpPr txBox="1">
              <a:spLocks noChangeArrowheads="1"/>
            </p:cNvSpPr>
            <p:nvPr/>
          </p:nvSpPr>
          <p:spPr bwMode="auto">
            <a:xfrm>
              <a:off x="2808" y="3774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6</a:t>
              </a:r>
            </a:p>
          </p:txBody>
        </p:sp>
        <p:sp>
          <p:nvSpPr>
            <p:cNvPr id="8229" name="Text Box 38"/>
            <p:cNvSpPr txBox="1">
              <a:spLocks noChangeArrowheads="1"/>
            </p:cNvSpPr>
            <p:nvPr/>
          </p:nvSpPr>
          <p:spPr bwMode="auto">
            <a:xfrm>
              <a:off x="3229" y="3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7</a:t>
              </a:r>
            </a:p>
          </p:txBody>
        </p:sp>
        <p:sp>
          <p:nvSpPr>
            <p:cNvPr id="8230" name="Text Box 39"/>
            <p:cNvSpPr txBox="1">
              <a:spLocks noChangeArrowheads="1"/>
            </p:cNvSpPr>
            <p:nvPr/>
          </p:nvSpPr>
          <p:spPr bwMode="auto">
            <a:xfrm>
              <a:off x="3637" y="3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8</a:t>
              </a:r>
            </a:p>
          </p:txBody>
        </p:sp>
        <p:sp>
          <p:nvSpPr>
            <p:cNvPr id="8231" name="Text Box 40"/>
            <p:cNvSpPr txBox="1">
              <a:spLocks noChangeArrowheads="1"/>
            </p:cNvSpPr>
            <p:nvPr/>
          </p:nvSpPr>
          <p:spPr bwMode="auto">
            <a:xfrm>
              <a:off x="4059" y="377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9</a:t>
              </a:r>
            </a:p>
          </p:txBody>
        </p:sp>
        <p:sp>
          <p:nvSpPr>
            <p:cNvPr id="8232" name="Text Box 41"/>
            <p:cNvSpPr txBox="1">
              <a:spLocks noChangeArrowheads="1"/>
            </p:cNvSpPr>
            <p:nvPr/>
          </p:nvSpPr>
          <p:spPr bwMode="auto">
            <a:xfrm>
              <a:off x="4426" y="377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10</a:t>
              </a:r>
            </a:p>
          </p:txBody>
        </p:sp>
        <p:sp>
          <p:nvSpPr>
            <p:cNvPr id="8233" name="Text Box 42"/>
            <p:cNvSpPr txBox="1">
              <a:spLocks noChangeArrowheads="1"/>
            </p:cNvSpPr>
            <p:nvPr/>
          </p:nvSpPr>
          <p:spPr bwMode="auto">
            <a:xfrm>
              <a:off x="4831" y="3774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11</a:t>
              </a:r>
            </a:p>
          </p:txBody>
        </p:sp>
        <p:sp>
          <p:nvSpPr>
            <p:cNvPr id="8234" name="Text Box 43"/>
            <p:cNvSpPr txBox="1">
              <a:spLocks noChangeArrowheads="1"/>
            </p:cNvSpPr>
            <p:nvPr/>
          </p:nvSpPr>
          <p:spPr bwMode="auto">
            <a:xfrm>
              <a:off x="5257" y="377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12</a:t>
              </a:r>
            </a:p>
          </p:txBody>
        </p:sp>
        <p:sp>
          <p:nvSpPr>
            <p:cNvPr id="8235" name="Text Box 45"/>
            <p:cNvSpPr txBox="1">
              <a:spLocks noChangeArrowheads="1"/>
            </p:cNvSpPr>
            <p:nvPr/>
          </p:nvSpPr>
          <p:spPr bwMode="auto">
            <a:xfrm>
              <a:off x="866" y="1056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1</a:t>
              </a:r>
            </a:p>
          </p:txBody>
        </p:sp>
        <p:sp>
          <p:nvSpPr>
            <p:cNvPr id="8236" name="Text Box 46"/>
            <p:cNvSpPr txBox="1">
              <a:spLocks noChangeArrowheads="1"/>
            </p:cNvSpPr>
            <p:nvPr/>
          </p:nvSpPr>
          <p:spPr bwMode="auto">
            <a:xfrm>
              <a:off x="2399" y="1056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2</a:t>
              </a:r>
            </a:p>
          </p:txBody>
        </p:sp>
        <p:sp>
          <p:nvSpPr>
            <p:cNvPr id="8237" name="Text Box 47"/>
            <p:cNvSpPr txBox="1">
              <a:spLocks noChangeArrowheads="1"/>
            </p:cNvSpPr>
            <p:nvPr/>
          </p:nvSpPr>
          <p:spPr bwMode="auto">
            <a:xfrm>
              <a:off x="3999" y="1056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3</a:t>
              </a:r>
            </a:p>
          </p:txBody>
        </p:sp>
        <p:sp>
          <p:nvSpPr>
            <p:cNvPr id="8238" name="Text Box 48"/>
            <p:cNvSpPr txBox="1">
              <a:spLocks noChangeArrowheads="1"/>
            </p:cNvSpPr>
            <p:nvPr/>
          </p:nvSpPr>
          <p:spPr bwMode="auto">
            <a:xfrm>
              <a:off x="4785" y="1056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4</a:t>
              </a:r>
            </a:p>
          </p:txBody>
        </p:sp>
        <p:sp>
          <p:nvSpPr>
            <p:cNvPr id="8239" name="Text Box 49"/>
            <p:cNvSpPr txBox="1">
              <a:spLocks noChangeArrowheads="1"/>
            </p:cNvSpPr>
            <p:nvPr/>
          </p:nvSpPr>
          <p:spPr bwMode="auto">
            <a:xfrm>
              <a:off x="5204" y="1056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5</a:t>
              </a:r>
            </a:p>
          </p:txBody>
        </p:sp>
        <p:sp>
          <p:nvSpPr>
            <p:cNvPr id="8240" name="Text Box 50"/>
            <p:cNvSpPr txBox="1">
              <a:spLocks noChangeArrowheads="1"/>
            </p:cNvSpPr>
            <p:nvPr/>
          </p:nvSpPr>
          <p:spPr bwMode="auto">
            <a:xfrm>
              <a:off x="2868" y="832"/>
              <a:ext cx="4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Periods</a:t>
              </a:r>
            </a:p>
          </p:txBody>
        </p:sp>
        <p:sp>
          <p:nvSpPr>
            <p:cNvPr id="8241" name="Text Box 51"/>
            <p:cNvSpPr txBox="1">
              <a:spLocks noChangeArrowheads="1"/>
            </p:cNvSpPr>
            <p:nvPr/>
          </p:nvSpPr>
          <p:spPr bwMode="auto">
            <a:xfrm>
              <a:off x="2848" y="4096"/>
              <a:ext cx="39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Month</a:t>
              </a:r>
            </a:p>
          </p:txBody>
        </p:sp>
        <p:sp>
          <p:nvSpPr>
            <p:cNvPr id="8242" name="Text Box 55"/>
            <p:cNvSpPr txBox="1">
              <a:spLocks noChangeArrowheads="1"/>
            </p:cNvSpPr>
            <p:nvPr/>
          </p:nvSpPr>
          <p:spPr bwMode="auto">
            <a:xfrm>
              <a:off x="572" y="3312"/>
              <a:ext cx="6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Freshening</a:t>
              </a:r>
            </a:p>
          </p:txBody>
        </p:sp>
        <p:sp>
          <p:nvSpPr>
            <p:cNvPr id="8243" name="Text Box 56"/>
            <p:cNvSpPr txBox="1">
              <a:spLocks noChangeArrowheads="1"/>
            </p:cNvSpPr>
            <p:nvPr/>
          </p:nvSpPr>
          <p:spPr bwMode="auto">
            <a:xfrm>
              <a:off x="512" y="1314"/>
              <a:ext cx="861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Body Stores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Used for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Milk Production</a:t>
              </a:r>
            </a:p>
          </p:txBody>
        </p:sp>
        <p:sp>
          <p:nvSpPr>
            <p:cNvPr id="8244" name="Text Box 57"/>
            <p:cNvSpPr txBox="1">
              <a:spLocks noChangeArrowheads="1"/>
            </p:cNvSpPr>
            <p:nvPr/>
          </p:nvSpPr>
          <p:spPr bwMode="auto">
            <a:xfrm>
              <a:off x="3643" y="1320"/>
              <a:ext cx="811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Body Stores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Regained for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Next Lactation</a:t>
              </a:r>
            </a:p>
          </p:txBody>
        </p:sp>
        <p:sp>
          <p:nvSpPr>
            <p:cNvPr id="8245" name="Text Box 58"/>
            <p:cNvSpPr txBox="1">
              <a:spLocks noChangeArrowheads="1"/>
            </p:cNvSpPr>
            <p:nvPr/>
          </p:nvSpPr>
          <p:spPr bwMode="auto">
            <a:xfrm>
              <a:off x="4691" y="1326"/>
              <a:ext cx="59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Dry Period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Rumen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Rehab</a:t>
              </a:r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smtClean="0"/>
              <a:t>Nutrient and Milk Yield Relationships in the Lactation and Gestation Cycle</a:t>
            </a:r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677863" y="3043238"/>
            <a:ext cx="6235700" cy="2376487"/>
          </a:xfrm>
          <a:custGeom>
            <a:avLst/>
            <a:gdLst>
              <a:gd name="T0" fmla="*/ 0 w 3480"/>
              <a:gd name="T1" fmla="*/ 1528762 h 1497"/>
              <a:gd name="T2" fmla="*/ 440799 w 3480"/>
              <a:gd name="T3" fmla="*/ 881062 h 1497"/>
              <a:gd name="T4" fmla="*/ 806341 w 3480"/>
              <a:gd name="T5" fmla="*/ 442912 h 1497"/>
              <a:gd name="T6" fmla="*/ 1333150 w 3480"/>
              <a:gd name="T7" fmla="*/ 157162 h 1497"/>
              <a:gd name="T8" fmla="*/ 1870710 w 3480"/>
              <a:gd name="T9" fmla="*/ 42862 h 1497"/>
              <a:gd name="T10" fmla="*/ 2333012 w 3480"/>
              <a:gd name="T11" fmla="*/ 14287 h 1497"/>
              <a:gd name="T12" fmla="*/ 2666299 w 3480"/>
              <a:gd name="T13" fmla="*/ 128587 h 1497"/>
              <a:gd name="T14" fmla="*/ 3193108 w 3480"/>
              <a:gd name="T15" fmla="*/ 309562 h 1497"/>
              <a:gd name="T16" fmla="*/ 3988698 w 3480"/>
              <a:gd name="T17" fmla="*/ 700087 h 1497"/>
              <a:gd name="T18" fmla="*/ 4945555 w 3480"/>
              <a:gd name="T19" fmla="*/ 1347787 h 1497"/>
              <a:gd name="T20" fmla="*/ 6235700 w 3480"/>
              <a:gd name="T21" fmla="*/ 2376487 h 14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80"/>
              <a:gd name="T34" fmla="*/ 0 h 1497"/>
              <a:gd name="T35" fmla="*/ 3480 w 3480"/>
              <a:gd name="T36" fmla="*/ 1497 h 14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80" h="1497">
                <a:moveTo>
                  <a:pt x="0" y="963"/>
                </a:moveTo>
                <a:cubicBezTo>
                  <a:pt x="41" y="895"/>
                  <a:pt x="171" y="669"/>
                  <a:pt x="246" y="555"/>
                </a:cubicBezTo>
                <a:cubicBezTo>
                  <a:pt x="321" y="441"/>
                  <a:pt x="367" y="355"/>
                  <a:pt x="450" y="279"/>
                </a:cubicBezTo>
                <a:cubicBezTo>
                  <a:pt x="533" y="203"/>
                  <a:pt x="645" y="141"/>
                  <a:pt x="744" y="99"/>
                </a:cubicBezTo>
                <a:cubicBezTo>
                  <a:pt x="843" y="57"/>
                  <a:pt x="951" y="42"/>
                  <a:pt x="1044" y="27"/>
                </a:cubicBezTo>
                <a:cubicBezTo>
                  <a:pt x="1137" y="12"/>
                  <a:pt x="1228" y="0"/>
                  <a:pt x="1302" y="9"/>
                </a:cubicBezTo>
                <a:cubicBezTo>
                  <a:pt x="1376" y="18"/>
                  <a:pt x="1408" y="50"/>
                  <a:pt x="1488" y="81"/>
                </a:cubicBezTo>
                <a:cubicBezTo>
                  <a:pt x="1568" y="112"/>
                  <a:pt x="1659" y="135"/>
                  <a:pt x="1782" y="195"/>
                </a:cubicBezTo>
                <a:cubicBezTo>
                  <a:pt x="1905" y="255"/>
                  <a:pt x="2063" y="332"/>
                  <a:pt x="2226" y="441"/>
                </a:cubicBezTo>
                <a:cubicBezTo>
                  <a:pt x="2389" y="550"/>
                  <a:pt x="2551" y="673"/>
                  <a:pt x="2760" y="849"/>
                </a:cubicBezTo>
                <a:cubicBezTo>
                  <a:pt x="2969" y="1025"/>
                  <a:pt x="3330" y="1362"/>
                  <a:pt x="3480" y="1497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655638" y="2513013"/>
            <a:ext cx="7945437" cy="1982787"/>
          </a:xfrm>
          <a:custGeom>
            <a:avLst/>
            <a:gdLst>
              <a:gd name="T0" fmla="*/ 0 w 4434"/>
              <a:gd name="T1" fmla="*/ 1611312 h 1249"/>
              <a:gd name="T2" fmla="*/ 860128 w 4434"/>
              <a:gd name="T3" fmla="*/ 1277937 h 1249"/>
              <a:gd name="T4" fmla="*/ 2397608 w 4434"/>
              <a:gd name="T5" fmla="*/ 182562 h 1249"/>
              <a:gd name="T6" fmla="*/ 3429762 w 4434"/>
              <a:gd name="T7" fmla="*/ 220662 h 1249"/>
              <a:gd name="T8" fmla="*/ 5730606 w 4434"/>
              <a:gd name="T9" fmla="*/ 1506537 h 1249"/>
              <a:gd name="T10" fmla="*/ 7246583 w 4434"/>
              <a:gd name="T11" fmla="*/ 1982787 h 1249"/>
              <a:gd name="T12" fmla="*/ 7945437 w 4434"/>
              <a:gd name="T13" fmla="*/ 1801812 h 12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34"/>
              <a:gd name="T22" fmla="*/ 0 h 1249"/>
              <a:gd name="T23" fmla="*/ 4434 w 4434"/>
              <a:gd name="T24" fmla="*/ 1249 h 12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34" h="1249">
                <a:moveTo>
                  <a:pt x="0" y="1015"/>
                </a:moveTo>
                <a:cubicBezTo>
                  <a:pt x="80" y="981"/>
                  <a:pt x="257" y="955"/>
                  <a:pt x="480" y="805"/>
                </a:cubicBezTo>
                <a:cubicBezTo>
                  <a:pt x="672" y="655"/>
                  <a:pt x="1112" y="233"/>
                  <a:pt x="1338" y="115"/>
                </a:cubicBezTo>
                <a:cubicBezTo>
                  <a:pt x="1577" y="4"/>
                  <a:pt x="1604" y="0"/>
                  <a:pt x="1914" y="139"/>
                </a:cubicBezTo>
                <a:cubicBezTo>
                  <a:pt x="2224" y="278"/>
                  <a:pt x="2843" y="764"/>
                  <a:pt x="3198" y="949"/>
                </a:cubicBezTo>
                <a:cubicBezTo>
                  <a:pt x="3553" y="1134"/>
                  <a:pt x="3838" y="1218"/>
                  <a:pt x="4044" y="1249"/>
                </a:cubicBezTo>
                <a:cubicBezTo>
                  <a:pt x="4296" y="1183"/>
                  <a:pt x="4353" y="1159"/>
                  <a:pt x="4434" y="1135"/>
                </a:cubicBezTo>
              </a:path>
            </a:pathLst>
          </a:custGeom>
          <a:noFill/>
          <a:ln w="76200" cap="flat" cmpd="sng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688975" y="3333750"/>
            <a:ext cx="7900988" cy="1527175"/>
          </a:xfrm>
          <a:custGeom>
            <a:avLst/>
            <a:gdLst>
              <a:gd name="T0" fmla="*/ 0 w 4410"/>
              <a:gd name="T1" fmla="*/ 0 h 962"/>
              <a:gd name="T2" fmla="*/ 838472 w 4410"/>
              <a:gd name="T3" fmla="*/ 838200 h 962"/>
              <a:gd name="T4" fmla="*/ 1375954 w 4410"/>
              <a:gd name="T5" fmla="*/ 1419225 h 962"/>
              <a:gd name="T6" fmla="*/ 1977934 w 4410"/>
              <a:gd name="T7" fmla="*/ 1485900 h 962"/>
              <a:gd name="T8" fmla="*/ 4891088 w 4410"/>
              <a:gd name="T9" fmla="*/ 1219200 h 962"/>
              <a:gd name="T10" fmla="*/ 6181045 w 4410"/>
              <a:gd name="T11" fmla="*/ 628650 h 962"/>
              <a:gd name="T12" fmla="*/ 7900988 w 4410"/>
              <a:gd name="T13" fmla="*/ 400050 h 9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10"/>
              <a:gd name="T22" fmla="*/ 0 h 962"/>
              <a:gd name="T23" fmla="*/ 4410 w 4410"/>
              <a:gd name="T24" fmla="*/ 962 h 96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10" h="962">
                <a:moveTo>
                  <a:pt x="0" y="0"/>
                </a:moveTo>
                <a:cubicBezTo>
                  <a:pt x="78" y="88"/>
                  <a:pt x="340" y="379"/>
                  <a:pt x="468" y="528"/>
                </a:cubicBezTo>
                <a:cubicBezTo>
                  <a:pt x="596" y="677"/>
                  <a:pt x="662" y="826"/>
                  <a:pt x="768" y="894"/>
                </a:cubicBezTo>
                <a:cubicBezTo>
                  <a:pt x="874" y="962"/>
                  <a:pt x="777" y="957"/>
                  <a:pt x="1104" y="936"/>
                </a:cubicBezTo>
                <a:cubicBezTo>
                  <a:pt x="1431" y="915"/>
                  <a:pt x="2339" y="858"/>
                  <a:pt x="2730" y="768"/>
                </a:cubicBezTo>
                <a:cubicBezTo>
                  <a:pt x="3121" y="678"/>
                  <a:pt x="3170" y="482"/>
                  <a:pt x="3450" y="396"/>
                </a:cubicBezTo>
                <a:cubicBezTo>
                  <a:pt x="3730" y="310"/>
                  <a:pt x="4070" y="280"/>
                  <a:pt x="4410" y="252"/>
                </a:cubicBezTo>
              </a:path>
            </a:pathLst>
          </a:custGeom>
          <a:noFill/>
          <a:ln w="76200" cap="rnd" cmpd="sng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3141663" y="2159000"/>
            <a:ext cx="1792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FF00"/>
                </a:solidFill>
              </a:rPr>
              <a:t>Dry Matter Intake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 rot="1544672">
            <a:off x="3105150" y="3605213"/>
            <a:ext cx="153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Milk Production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 rot="-182972">
            <a:off x="2814638" y="4978400"/>
            <a:ext cx="12811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FF00"/>
                </a:solidFill>
              </a:rPr>
              <a:t>Body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 animBg="1"/>
      <p:bldP spid="20532" grpId="0"/>
      <p:bldP spid="20533" grpId="0"/>
      <p:bldP spid="205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If a cow enters the dry period fat</a:t>
            </a:r>
          </a:p>
          <a:p>
            <a:pPr lvl="1" eaLnBrk="1" hangingPunct="1">
              <a:defRPr/>
            </a:pPr>
            <a:r>
              <a:rPr lang="en-US" smtClean="0"/>
              <a:t>Maintain body condition – DO NOT LOSE</a:t>
            </a:r>
          </a:p>
          <a:p>
            <a:pPr eaLnBrk="1" hangingPunct="1">
              <a:defRPr/>
            </a:pPr>
            <a:r>
              <a:rPr lang="en-US" smtClean="0"/>
              <a:t>If a cow enters the dry period thin</a:t>
            </a:r>
          </a:p>
          <a:p>
            <a:pPr lvl="1" eaLnBrk="1" hangingPunct="1">
              <a:defRPr/>
            </a:pPr>
            <a:r>
              <a:rPr lang="en-US" smtClean="0"/>
              <a:t>May add a little condition early (first 3 weeks)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Section 3 will look at ways to identify and address body condition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Charting body condition during a lactation can help troubleshoot herd problems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001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See extension.psu.edu/</a:t>
            </a:r>
            <a:r>
              <a:rPr lang="en-US" dirty="0" err="1" smtClean="0"/>
              <a:t>dairynutrition</a:t>
            </a:r>
            <a:r>
              <a:rPr lang="en-US" dirty="0" smtClean="0"/>
              <a:t> to download spreadsheet that plots BCS and compares your animals to </a:t>
            </a:r>
            <a:r>
              <a:rPr lang="en-US" dirty="0" err="1" smtClean="0"/>
              <a:t>ecommendations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Troubleshooting Tips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Indicators of body condition problems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Increase of 5 to 10% in rate of metabolic disease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Cows not able to maintain persistency or peak at expected levels of milk production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Wouldn’t you rather find these problems before cows get sick and milk drops???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Score cows regularly to predict – and address – potential problems before they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Suggested BCS Schedule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Calving</a:t>
            </a:r>
          </a:p>
          <a:p>
            <a:pPr eaLnBrk="1" hangingPunct="1">
              <a:defRPr/>
            </a:pPr>
            <a:r>
              <a:rPr lang="en-US" smtClean="0"/>
              <a:t>30 days after calving</a:t>
            </a:r>
          </a:p>
          <a:p>
            <a:pPr eaLnBrk="1" hangingPunct="1">
              <a:defRPr/>
            </a:pPr>
            <a:r>
              <a:rPr lang="en-US" smtClean="0"/>
              <a:t>First breeding</a:t>
            </a:r>
          </a:p>
          <a:p>
            <a:pPr eaLnBrk="1" hangingPunct="1">
              <a:defRPr/>
            </a:pPr>
            <a:r>
              <a:rPr lang="en-US" smtClean="0"/>
              <a:t>Pregnancy check</a:t>
            </a:r>
          </a:p>
          <a:p>
            <a:pPr eaLnBrk="1" hangingPunct="1">
              <a:defRPr/>
            </a:pPr>
            <a:r>
              <a:rPr lang="en-US" smtClean="0"/>
              <a:t>60 days before dry-off</a:t>
            </a:r>
          </a:p>
          <a:p>
            <a:pPr eaLnBrk="1" hangingPunct="1">
              <a:defRPr/>
            </a:pPr>
            <a:r>
              <a:rPr lang="en-US" smtClean="0"/>
              <a:t>Dry-off</a:t>
            </a:r>
          </a:p>
          <a:p>
            <a:pPr lvl="1" eaLnBrk="1" hangingPunct="1">
              <a:defRPr/>
            </a:pPr>
            <a:r>
              <a:rPr lang="en-US" smtClean="0"/>
              <a:t>Possibly mid dry period if cows are having problems at calving or during early lactation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Plan to Address BCS Problems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Nutrition Checklist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Dry Matter Intake – especially of forages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Feeding sequence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Fiber level of rations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Feeding frequency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Ration palatability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Bottom line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Make sure cows are eating enough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Provide at least 45% of DMI from forage sources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If those are adequate…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Check ration to be sure it is properly balanced for</a:t>
            </a:r>
          </a:p>
          <a:p>
            <a:pPr lvl="1" eaLnBrk="1" hangingPunct="1">
              <a:defRPr/>
            </a:pPr>
            <a:r>
              <a:rPr lang="en-US" sz="2400" smtClean="0"/>
              <a:t>Protein, energy, minerals, and vitamins </a:t>
            </a:r>
          </a:p>
          <a:p>
            <a:pPr eaLnBrk="1" hangingPunct="1">
              <a:defRPr/>
            </a:pPr>
            <a:r>
              <a:rPr lang="en-US" sz="2800" smtClean="0"/>
              <a:t>Test the forages and balance rations for each group of cows</a:t>
            </a:r>
          </a:p>
          <a:p>
            <a:pPr lvl="1" eaLnBrk="1" hangingPunct="1">
              <a:defRPr/>
            </a:pPr>
            <a:r>
              <a:rPr lang="en-US" sz="2400" smtClean="0"/>
              <a:t>When feeding hay crop silages, be sure to analyze for bound protein and adjust the ration accordingly </a:t>
            </a:r>
          </a:p>
          <a:p>
            <a:pPr eaLnBrk="1" hangingPunct="1">
              <a:defRPr/>
            </a:pPr>
            <a:r>
              <a:rPr lang="en-US" sz="2800" smtClean="0"/>
              <a:t>Examine grain and forage quality – focus on</a:t>
            </a:r>
          </a:p>
          <a:p>
            <a:pPr lvl="2" eaLnBrk="1" hangingPunct="1">
              <a:defRPr/>
            </a:pPr>
            <a:r>
              <a:rPr lang="en-US" sz="2000" smtClean="0"/>
              <a:t>Fineness of chop or grind of the ingredients</a:t>
            </a:r>
          </a:p>
          <a:p>
            <a:pPr lvl="2" eaLnBrk="1" hangingPunct="1">
              <a:defRPr/>
            </a:pPr>
            <a:r>
              <a:rPr lang="en-US" sz="2000" smtClean="0"/>
              <a:t>Smell, acceptability, and pH</a:t>
            </a:r>
          </a:p>
          <a:p>
            <a:pPr eaLnBrk="1" hangingPunct="1">
              <a:defRPr/>
            </a:pPr>
            <a:r>
              <a:rPr lang="en-US" sz="2800" smtClean="0"/>
              <a:t>Look at the amounts of bypass protein, soluble protein, starch ingredients, fats, and oils in the 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 to Achieve High Milk Yields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Feed good-to-excellent quality forages that stimulate eating and enable cows to produce up to their maximum genetic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Nutritional Strategies to Manage BCS:</a:t>
            </a:r>
            <a:br>
              <a:rPr lang="en-US" sz="4000" smtClean="0"/>
            </a:br>
            <a:r>
              <a:rPr lang="en-US" sz="4000" smtClean="0"/>
              <a:t>Early Lactation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Feed extra energy in early lactation to offset negative energy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Added fat from oil seeds – no more than 5% of total ration dry matter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Higher levels upset rumen fermentation and decrease forage digestibility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Additional fat from bypass or protected fats (rumen inert) – an additional 2% of ration dry matter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Total fat in ration should not exceed 7%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When oils and fats are added to the 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Increase calcium, magnesium, phosphorus 10% on a dry matter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Nutritional Strategies to Manage BCS:</a:t>
            </a:r>
            <a:br>
              <a:rPr lang="en-US" sz="4000" smtClean="0"/>
            </a:br>
            <a:r>
              <a:rPr lang="en-US" sz="4000" smtClean="0"/>
              <a:t>After Peak Milk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Cows should be gaining 0.75 to 1 lb per day</a:t>
            </a:r>
          </a:p>
          <a:p>
            <a:pPr lvl="1" eaLnBrk="1" hangingPunct="1">
              <a:defRPr/>
            </a:pPr>
            <a:r>
              <a:rPr lang="en-US" smtClean="0"/>
              <a:t>Balance ration to avoid over conditioning</a:t>
            </a:r>
          </a:p>
          <a:p>
            <a:pPr lvl="1" eaLnBrk="1" hangingPunct="1">
              <a:defRPr/>
            </a:pPr>
            <a:r>
              <a:rPr lang="en-US" smtClean="0"/>
              <a:t>If cows are getting too heavy</a:t>
            </a:r>
          </a:p>
          <a:p>
            <a:pPr lvl="2" eaLnBrk="1" hangingPunct="1">
              <a:defRPr/>
            </a:pPr>
            <a:r>
              <a:rPr lang="en-US" smtClean="0"/>
              <a:t>Protein may be limited, energy may be excessive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Nutritional Strategies to Manage BCS:</a:t>
            </a:r>
            <a:br>
              <a:rPr lang="en-US" sz="4000" smtClean="0"/>
            </a:br>
            <a:r>
              <a:rPr lang="en-US" sz="4000" smtClean="0"/>
              <a:t>Dry Cows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If cows fat at dry-off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Maintain condition to avoid weight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Feed average quality grass forages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Supplement 3 to 4 pounds of grain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Or, minimal amounts of corn silage and a grass hay mixture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If cows are thin at dry-off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Feed good quality grass forages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Supplement 3 to 4 pounds of grain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BCS and Milk Production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BCS at calving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&lt; 2.75 </a:t>
            </a:r>
            <a:r>
              <a:rPr lang="en-US" sz="2400" b="1" smtClean="0">
                <a:sym typeface="Wingdings 3" pitchFamily="18" charset="2"/>
              </a:rPr>
              <a:t> </a:t>
            </a:r>
            <a:r>
              <a:rPr lang="en-US" sz="2400" smtClean="0">
                <a:sym typeface="Wingdings 3" pitchFamily="18" charset="2"/>
              </a:rPr>
              <a:t>reduced milk yield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ym typeface="Wingdings 3" pitchFamily="18" charset="2"/>
              </a:rPr>
              <a:t>&gt; 3.25 </a:t>
            </a:r>
            <a:r>
              <a:rPr lang="en-US" sz="2400" b="1" smtClean="0">
                <a:sym typeface="Wingdings 3" pitchFamily="18" charset="2"/>
              </a:rPr>
              <a:t> </a:t>
            </a:r>
            <a:r>
              <a:rPr lang="en-US" sz="2400" smtClean="0">
                <a:sym typeface="Wingdings 3" pitchFamily="18" charset="2"/>
              </a:rPr>
              <a:t>reduced milk yield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ym typeface="Wingdings 3" pitchFamily="18" charset="2"/>
              </a:rPr>
              <a:t>Penn State &amp; Cornell research shows cows with a BCS &gt;3.25 at calving produce 5 pounds less milk each day than cows with lower BCS during the first 30 days of lactation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ym typeface="Wingdings 3" pitchFamily="18" charset="2"/>
              </a:rPr>
              <a:t>BCS change after calving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ym typeface="Wingdings 3" pitchFamily="18" charset="2"/>
              </a:rPr>
              <a:t>Decrease of 1 BCS unit </a:t>
            </a:r>
            <a:r>
              <a:rPr lang="en-US" sz="2400" b="1" smtClean="0">
                <a:sym typeface="Wingdings 3" pitchFamily="18" charset="2"/>
              </a:rPr>
              <a:t> </a:t>
            </a:r>
            <a:r>
              <a:rPr lang="en-US" sz="2400" smtClean="0">
                <a:sym typeface="Wingdings 3" pitchFamily="18" charset="2"/>
              </a:rPr>
              <a:t>increase of 930 lb milk in 305-d lactation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ym typeface="Wingdings 3" pitchFamily="18" charset="2"/>
              </a:rPr>
              <a:t>Body reserves essential to support milk production</a:t>
            </a:r>
            <a:endParaRPr lang="en-US" sz="2400" b="1" smtClean="0">
              <a:sym typeface="Wingdings 3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91200" y="5943600"/>
            <a:ext cx="3276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Waltner et al., 1993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Pedron et al.,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BCS and Increased Health Risk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19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Excess Body Condition</a:t>
            </a:r>
          </a:p>
          <a:p>
            <a:pPr lvl="1" eaLnBrk="1" hangingPunct="1">
              <a:defRPr/>
            </a:pPr>
            <a:r>
              <a:rPr lang="en-US" smtClean="0"/>
              <a:t>Fat Cow Syndrome</a:t>
            </a:r>
          </a:p>
          <a:p>
            <a:pPr lvl="1" eaLnBrk="1" hangingPunct="1">
              <a:defRPr/>
            </a:pPr>
            <a:r>
              <a:rPr lang="en-US" smtClean="0"/>
              <a:t>Ketosis</a:t>
            </a:r>
          </a:p>
          <a:p>
            <a:pPr lvl="1" eaLnBrk="1" hangingPunct="1">
              <a:defRPr/>
            </a:pPr>
            <a:r>
              <a:rPr lang="en-US" smtClean="0"/>
              <a:t>Displaced Abomasum</a:t>
            </a:r>
          </a:p>
          <a:p>
            <a:pPr lvl="1" eaLnBrk="1" hangingPunct="1">
              <a:defRPr/>
            </a:pPr>
            <a:r>
              <a:rPr lang="en-US" smtClean="0"/>
              <a:t>Milk Fever</a:t>
            </a:r>
          </a:p>
          <a:p>
            <a:pPr lvl="1" eaLnBrk="1" hangingPunct="1">
              <a:defRPr/>
            </a:pPr>
            <a:r>
              <a:rPr lang="en-US" smtClean="0"/>
              <a:t>Metritis</a:t>
            </a:r>
          </a:p>
          <a:p>
            <a:pPr lvl="1" eaLnBrk="1" hangingPunct="1">
              <a:defRPr/>
            </a:pPr>
            <a:r>
              <a:rPr lang="en-US" smtClean="0"/>
              <a:t>Mastitis</a:t>
            </a:r>
          </a:p>
          <a:p>
            <a:pPr lvl="1" eaLnBrk="1" hangingPunct="1">
              <a:defRPr/>
            </a:pPr>
            <a:r>
              <a:rPr lang="en-US" smtClean="0"/>
              <a:t>Lameness</a:t>
            </a:r>
          </a:p>
          <a:p>
            <a:pPr lvl="1" eaLnBrk="1" hangingPunct="1">
              <a:defRPr/>
            </a:pPr>
            <a:r>
              <a:rPr lang="en-US" smtClean="0"/>
              <a:t>Limited Dry Matter Intake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53000" y="19812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Thin Body Condition</a:t>
            </a:r>
          </a:p>
          <a:p>
            <a:pPr lvl="1" eaLnBrk="1" hangingPunct="1">
              <a:defRPr/>
            </a:pPr>
            <a:r>
              <a:rPr lang="en-US" smtClean="0"/>
              <a:t>Lameness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smtClean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257800" y="4775200"/>
            <a:ext cx="3584575" cy="1625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Metabolic problems can set the stage for consequences of other nutritional-stress complications, including infections such as mastitis.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BCS and Reproduction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Cows &gt; 3.75 BCS at dry off were 2.8 times more likely than cows with average BCS to experience the following reproductive problems in their next lactation</a:t>
            </a:r>
          </a:p>
          <a:p>
            <a:pPr lvl="1" eaLnBrk="1" hangingPunct="1">
              <a:defRPr/>
            </a:pPr>
            <a:r>
              <a:rPr lang="en-US" sz="2400" smtClean="0"/>
              <a:t>Dystocia</a:t>
            </a:r>
          </a:p>
          <a:p>
            <a:pPr lvl="1" eaLnBrk="1" hangingPunct="1">
              <a:defRPr/>
            </a:pPr>
            <a:r>
              <a:rPr lang="en-US" sz="2400" smtClean="0"/>
              <a:t>Retained placenta</a:t>
            </a:r>
          </a:p>
          <a:p>
            <a:pPr lvl="1" eaLnBrk="1" hangingPunct="1">
              <a:defRPr/>
            </a:pPr>
            <a:r>
              <a:rPr lang="en-US" sz="2400" smtClean="0"/>
              <a:t>Uterine infection</a:t>
            </a:r>
          </a:p>
          <a:p>
            <a:pPr lvl="1" eaLnBrk="1" hangingPunct="1">
              <a:defRPr/>
            </a:pPr>
            <a:r>
              <a:rPr lang="en-US" sz="2400" smtClean="0"/>
              <a:t>Cystic ovaries</a:t>
            </a:r>
          </a:p>
          <a:p>
            <a:pPr lvl="1" eaLnBrk="1" hangingPunct="1">
              <a:defRPr/>
            </a:pPr>
            <a:r>
              <a:rPr lang="en-US" sz="2400" smtClean="0"/>
              <a:t>Abortion</a:t>
            </a:r>
          </a:p>
          <a:p>
            <a:pPr lvl="1" eaLnBrk="1" hangingPunct="1">
              <a:defRPr/>
            </a:pPr>
            <a:endParaRPr lang="en-US" sz="240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791200" y="64150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Gearhart et al., 1990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Relationship between BCS Loss in First 5 Weeks after Calving and Reproduction</a:t>
            </a:r>
          </a:p>
        </p:txBody>
      </p:sp>
      <p:graphicFrame>
        <p:nvGraphicFramePr>
          <p:cNvPr id="163061" name="Group 245"/>
          <p:cNvGraphicFramePr>
            <a:graphicFrameLocks noGrp="1"/>
          </p:cNvGraphicFramePr>
          <p:nvPr/>
        </p:nvGraphicFramePr>
        <p:xfrm>
          <a:off x="457200" y="1371600"/>
          <a:ext cx="8305800" cy="5110163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Body Condition Loss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Item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&lt; 0.5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0.5 to 1.0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&gt; 1.0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# Cows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64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Days to first ovulation 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Days to first heat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48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ab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Days to first service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68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67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79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First service conception rate, %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53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Services per conception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1.8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2.3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2.3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Pregnancy rate, %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94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95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7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Means in a row with different superscripts differ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&lt; 0.05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425" name="Text Box 246"/>
          <p:cNvSpPr txBox="1">
            <a:spLocks noChangeArrowheads="1"/>
          </p:cNvSpPr>
          <p:nvPr/>
        </p:nvSpPr>
        <p:spPr bwMode="auto">
          <a:xfrm>
            <a:off x="5791200" y="64150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Butler and Smith, 1989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Summary. . 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BCS changes can cause problems when they are</a:t>
            </a:r>
          </a:p>
          <a:p>
            <a:pPr lvl="1" eaLnBrk="1" hangingPunct="1">
              <a:defRPr/>
            </a:pPr>
            <a:r>
              <a:rPr lang="en-US" smtClean="0"/>
              <a:t>Too Little</a:t>
            </a:r>
          </a:p>
          <a:p>
            <a:pPr lvl="1" eaLnBrk="1" hangingPunct="1">
              <a:defRPr/>
            </a:pPr>
            <a:r>
              <a:rPr lang="en-US" smtClean="0"/>
              <a:t>Too Much</a:t>
            </a:r>
          </a:p>
          <a:p>
            <a:pPr lvl="1" eaLnBrk="1" hangingPunct="1">
              <a:defRPr/>
            </a:pPr>
            <a:r>
              <a:rPr lang="en-US" smtClean="0"/>
              <a:t>Too Rapidly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Managing Body Condition Loss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Avoid over conditioning</a:t>
            </a:r>
          </a:p>
          <a:p>
            <a:pPr eaLnBrk="1" hangingPunct="1">
              <a:defRPr/>
            </a:pPr>
            <a:r>
              <a:rPr lang="en-US" smtClean="0"/>
              <a:t>If cows are fat at dry off</a:t>
            </a:r>
          </a:p>
          <a:p>
            <a:pPr lvl="1" eaLnBrk="1" hangingPunct="1">
              <a:defRPr/>
            </a:pPr>
            <a:r>
              <a:rPr lang="en-US" smtClean="0"/>
              <a:t>Do Not allow BCS loss during dry period</a:t>
            </a:r>
          </a:p>
          <a:p>
            <a:pPr eaLnBrk="1" hangingPunct="1">
              <a:defRPr/>
            </a:pPr>
            <a:r>
              <a:rPr lang="en-US" smtClean="0"/>
              <a:t>Body condition score dry cows to monitor changes</a:t>
            </a:r>
          </a:p>
          <a:p>
            <a:pPr eaLnBrk="1" hangingPunct="1">
              <a:defRPr/>
            </a:pPr>
            <a:r>
              <a:rPr lang="en-US" smtClean="0"/>
              <a:t>Maximize dry matter intake of close up and fresh cows to limit negative energy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1902</Words>
  <Application>Microsoft Office PowerPoint</Application>
  <PresentationFormat>Ekran Gösterisi (4:3)</PresentationFormat>
  <Paragraphs>388</Paragraphs>
  <Slides>39</Slides>
  <Notes>25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8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Wingdings 3</vt:lpstr>
      <vt:lpstr>Office Teması</vt:lpstr>
      <vt:lpstr>Effects of  Body Condition on Performance</vt:lpstr>
      <vt:lpstr>PowerPoint Sunusu</vt:lpstr>
      <vt:lpstr>Nutrient and Milk Yield Relationships in the Lactation and Gestation Cycle</vt:lpstr>
      <vt:lpstr>BCS and Milk Production</vt:lpstr>
      <vt:lpstr>BCS and Increased Health Risk</vt:lpstr>
      <vt:lpstr>BCS and Reproduction</vt:lpstr>
      <vt:lpstr>Relationship between BCS Loss in First 5 Weeks after Calving and Reproduction</vt:lpstr>
      <vt:lpstr>In Summary. . .</vt:lpstr>
      <vt:lpstr>Managing Body Condition Loss</vt:lpstr>
      <vt:lpstr>BCS Loss in High Producers</vt:lpstr>
      <vt:lpstr>More on High Producers</vt:lpstr>
      <vt:lpstr>Managing Body Condition Gain</vt:lpstr>
      <vt:lpstr>More on Body Condition Gain</vt:lpstr>
      <vt:lpstr>BCS Changes Over Lactation</vt:lpstr>
      <vt:lpstr>Recommended BCS by  Stage of Lactation</vt:lpstr>
      <vt:lpstr>BCS at Calving</vt:lpstr>
      <vt:lpstr>Red Flags – Calving</vt:lpstr>
      <vt:lpstr>BCS in Early Lactation</vt:lpstr>
      <vt:lpstr>Red Flags – Early Lactation</vt:lpstr>
      <vt:lpstr>BCS at Peak Milk Yield</vt:lpstr>
      <vt:lpstr>Red Flags – Peak Milk</vt:lpstr>
      <vt:lpstr>BCS in Mid Lactation</vt:lpstr>
      <vt:lpstr>Red Flags – Mid Lactation</vt:lpstr>
      <vt:lpstr>BCS in Late Lactation</vt:lpstr>
      <vt:lpstr>Red Flags – Late Lactation</vt:lpstr>
      <vt:lpstr>BCS at Dry Off</vt:lpstr>
      <vt:lpstr>Red Flags – Dry Cows</vt:lpstr>
      <vt:lpstr>Summary of Body Condition Score Changes over a Lactation</vt:lpstr>
      <vt:lpstr>PowerPoint Sunusu</vt:lpstr>
      <vt:lpstr>PowerPoint Sunusu</vt:lpstr>
      <vt:lpstr>Charting body condition during a lactation can help troubleshoot herd problems </vt:lpstr>
      <vt:lpstr>Troubleshooting Tips</vt:lpstr>
      <vt:lpstr>Suggested BCS Schedule</vt:lpstr>
      <vt:lpstr>Plan to Address BCS Problems</vt:lpstr>
      <vt:lpstr>If those are adequate…</vt:lpstr>
      <vt:lpstr>How to Achieve High Milk Yields</vt:lpstr>
      <vt:lpstr>Nutritional Strategies to Manage BCS: Early Lactation</vt:lpstr>
      <vt:lpstr>Nutritional Strategies to Manage BCS: After Peak Milk</vt:lpstr>
      <vt:lpstr>Nutritional Strategies to Manage BCS: Dry Cows</vt:lpstr>
    </vt:vector>
  </TitlesOfParts>
  <Company>PSU Diary &amp; Animal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J. Heinrichs</dc:creator>
  <cp:lastModifiedBy>Halit</cp:lastModifiedBy>
  <cp:revision>55</cp:revision>
  <dcterms:created xsi:type="dcterms:W3CDTF">2001-08-02T14:45:36Z</dcterms:created>
  <dcterms:modified xsi:type="dcterms:W3CDTF">2020-01-03T10:55:11Z</dcterms:modified>
</cp:coreProperties>
</file>