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3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RHAN ERTUC" initials="EE" lastIdx="1" clrIdx="0">
    <p:extLst>
      <p:ext uri="{19B8F6BF-5375-455C-9EA6-DF929625EA0E}">
        <p15:presenceInfo xmlns:p15="http://schemas.microsoft.com/office/powerpoint/2012/main" userId="c7106e902b9e5d5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816F63-5419-4745-92C4-FEE5914680FC}" type="datetimeFigureOut">
              <a:rPr lang="tr-TR" smtClean="0"/>
              <a:t>29.10.2020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C5A427-C175-44DA-9D83-608DFA4F6A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9549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A57C3F-0FB2-4B2E-BA6A-FEEEFF1AF7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7400" y="685801"/>
            <a:ext cx="8115300" cy="3046228"/>
          </a:xfrm>
        </p:spPr>
        <p:txBody>
          <a:bodyPr anchor="b">
            <a:normAutofit/>
          </a:bodyPr>
          <a:lstStyle>
            <a:lvl1pPr algn="ctr">
              <a:defRPr sz="36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8583AE9-1CC1-4572-A6E5-E97F80E476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7400" y="4114800"/>
            <a:ext cx="8115300" cy="2057400"/>
          </a:xfrm>
        </p:spPr>
        <p:txBody>
          <a:bodyPr/>
          <a:lstStyle>
            <a:lvl1pPr marL="0" indent="0" algn="ctr">
              <a:buNone/>
              <a:defRPr sz="24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C04DE7C-68AB-403D-B9D8-7398C292C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EA57E-7C1A-457B-A4CD-5DCEB057B502}" type="datetime1">
              <a:rPr lang="en-US" smtClean="0"/>
              <a:t>10/29/2020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1003E50-6613-4D86-AA22-43B14E727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3069AB5-A56D-471F-9236-EFA981E2E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352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02744C-12E6-455B-B646-2EA92DE0E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7D71C4D-C062-4EEE-9A9A-31ADCC5C87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944DC97-C26E-407A-9E29-68C52D547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89749-A4CD-447F-8298-2B7988C91CEA}" type="datetime1">
              <a:rPr lang="en-US" smtClean="0"/>
              <a:t>10/29/2020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72E9353-B771-47FF-975E-72337414E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EA5A858-B8B2-4364-A7D0-B2E8FAE0A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197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42A6BABE-D80C-4F54-A03C-E1F9EBCA83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9285191-EF5B-48BE-AB5D-B7BA4C3D09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9FA387A-1231-4FE3-8574-D4331A343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444D3-C0BA-4587-A56C-581AB9F841BE}" type="datetime1">
              <a:rPr lang="en-US" smtClean="0"/>
              <a:t>10/29/2020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2F21559-4901-4AD3-ABE7-DF0235457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8F6C18E-B751-4E7B-9CD8-1BF44DAB8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741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49B412-EBAB-4569-B3D9-6B346BF83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486900" cy="1371600"/>
          </a:xfrm>
        </p:spPr>
        <p:txBody>
          <a:bodyPr>
            <a:normAutofit/>
          </a:bodyPr>
          <a:lstStyle>
            <a:lvl1pPr algn="l">
              <a:defRPr sz="32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5E7C8AE-B0F4-404F-BCAD-A14C18E50D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8AA9CAD-DAFB-4DE3-9C41-7FD03EA8D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AF2CE-4F37-411C-A3EE-BBBE223265BF}" type="datetime1">
              <a:rPr lang="en-US" smtClean="0"/>
              <a:t>10/29/2020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FCE3137-8136-46C5-AC2F-49E5F55E4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F1AB6EF-A0B1-4706-AE44-253A6B182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823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4C02F68-BF19-468D-B422-54B6D189F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77407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BCBF7D7-84D4-4A39-B44E-9B029EEB1F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641624"/>
            <a:ext cx="10515600" cy="1448026"/>
          </a:xfrm>
        </p:spPr>
        <p:txBody>
          <a:bodyPr/>
          <a:lstStyle>
            <a:lvl1pPr marL="0" indent="0" algn="ctr">
              <a:buNone/>
              <a:defRPr sz="2400" i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9E29709-D243-41E8-89FA-62FA7AEB5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083D4-708C-4BB5-B4FD-30CE9FA12FD5}" type="datetime1">
              <a:rPr lang="en-US" smtClean="0"/>
              <a:t>10/29/2020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AAB99C0-DC2A-4133-A10D-D43A1E05B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8122EFD-A17E-47F5-8AC9-EFD6D813D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598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E1C668D-BFBE-4765-A294-8303931B5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6071" y="566278"/>
            <a:ext cx="9512429" cy="965458"/>
          </a:xfrm>
        </p:spPr>
        <p:txBody>
          <a:bodyPr/>
          <a:lstStyle>
            <a:lvl1pPr algn="ctr">
              <a:defRPr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B3C212-F55F-4D0D-BFA7-F00A33CAA1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9758" y="2057400"/>
            <a:ext cx="5031521" cy="4119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154BDD7-2575-4E82-887D-DCAF9EB159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5408" y="2057401"/>
            <a:ext cx="5016834" cy="41195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9CAECC8-3C3A-4A5D-AB7A-1F99E5023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239B2-65BC-4C2A-A62B-3EABFE9590E4}" type="datetime1">
              <a:rPr lang="en-US" smtClean="0"/>
              <a:t>10/29/2020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447609B-ACA4-4323-9340-C7DB166D7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7409EA3-C5C7-4AC6-956A-DB9A3B4F3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838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E0CDE0-7431-4F05-AA47-F10EB46C9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276552" cy="1149350"/>
          </a:xfrm>
        </p:spPr>
        <p:txBody>
          <a:bodyPr>
            <a:normAutofit/>
          </a:bodyPr>
          <a:lstStyle>
            <a:lvl1pPr algn="ctr">
              <a:defRPr sz="32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6D9FFA7-D3EA-4CB8-A471-94235AD625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05360D2-88E8-43C8-92D1-67AB23BBE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65C768F6-20A1-47A1-90FE-903135EEFD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AD555EC1-268F-4324-A003-3608AA0D84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9C55C8E4-FCB8-4E06-9C43-0ACD949A7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05F5A-E4A3-476F-A89E-C2B73F2431E4}" type="datetime1">
              <a:rPr lang="en-US" smtClean="0"/>
              <a:t>10/29/2020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8B01C005-C973-4D82-942A-334F1D431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AAFB6186-6570-4DE8-8603-70B0A51DF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764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DA5ADD3-88C8-4B01-8CC6-808C0E416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2634E6A-1390-4101-B78E-759231340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61515-4A26-4F31-9F61-5A10B1FABBFC}" type="datetime1">
              <a:rPr lang="en-US" smtClean="0"/>
              <a:t>10/29/2020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8BC7B90-4C99-4653-872A-3572A02DA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3B03516-4D31-49D2-9488-33C734A7A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287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610D8488-CF25-431B-A87A-AAF141BD0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DC65-7D1F-4BAB-9695-F7E734143E14}" type="datetime1">
              <a:rPr lang="en-US" smtClean="0"/>
              <a:t>10/29/2020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A2F58E5-C92D-4C64-B867-0576B1EAD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9216797-ABEC-4FE0-AFDE-36107B967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569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E68F2B0-990D-418E-9D10-2464E9866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6881131-AFFD-4339-9F30-D408B5105C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A7C47F4-7968-4698-8BD3-A583099FAA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E12BC6F-3996-4B2B-B8F2-DD3A82CCF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24077-BD55-4036-8E92-6558FDF3B653}" type="datetime1">
              <a:rPr lang="en-US" smtClean="0"/>
              <a:t>10/29/2020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A832E66-581A-4CF2-A40A-4E24FAAC4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83B1C89-C625-4618-81A2-FB34E4DA0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890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551486F-443A-4F2D-AB1F-8B1F4C4DE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E3A21213-E7FB-406A-B8CD-735AAC7AD0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4F41A03-500E-49F7-8D99-A1EAFE4D34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391523D-69E9-4EAE-A610-B3A237B75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225F2-7107-4609-BCC2-77C63064A5E8}" type="datetime1">
              <a:rPr lang="en-US" smtClean="0"/>
              <a:t>10/29/2020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EDB852F-4134-4AB5-BA87-483B1E1AD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E34C5CB-918E-4A09-8222-D36E37B63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635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63AA0686-7BAC-45C0-BA30-0D0CBCE5C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4869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34202DE-82CD-407D-8C68-174B0CBB57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599" y="2254103"/>
            <a:ext cx="9486901" cy="39180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554AC9D-6E1B-46D3-959F-A068A1EDBD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9800022" y="3223751"/>
            <a:ext cx="4114801" cy="4105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3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fld id="{D3FE42E8-8B57-452D-A122-4DCE9AC771EF}" type="datetime1">
              <a:rPr lang="en-US" smtClean="0"/>
              <a:t>10/29/2020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5FC0015-9EFB-40F8-BC00-AC2483D609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708136" y="3223750"/>
            <a:ext cx="4114800" cy="4105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3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572C732-0E3E-49E0-A72E-D4C08CB445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6340" y="6356350"/>
            <a:ext cx="8718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spc="30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57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72" r:id="rId5"/>
    <p:sldLayoutId id="2147483677" r:id="rId6"/>
    <p:sldLayoutId id="2147483673" r:id="rId7"/>
    <p:sldLayoutId id="2147483674" r:id="rId8"/>
    <p:sldLayoutId id="2147483675" r:id="rId9"/>
    <p:sldLayoutId id="2147483676" r:id="rId10"/>
    <p:sldLayoutId id="214748367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SzPct val="7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8">
            <a:extLst>
              <a:ext uri="{FF2B5EF4-FFF2-40B4-BE49-F238E27FC236}">
                <a16:creationId xmlns:a16="http://schemas.microsoft.com/office/drawing/2014/main" xmlns="" id="{30103171-0BA0-4AF0-AF05-04AFA1A4ACC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3">
            <a:extLst>
              <a:ext uri="{FF2B5EF4-FFF2-40B4-BE49-F238E27FC236}">
                <a16:creationId xmlns:a16="http://schemas.microsoft.com/office/drawing/2014/main" xmlns="" id="{04B13F5A-93F4-4C0C-A6AB-D397F70808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827"/>
          <a:stretch/>
        </p:blipFill>
        <p:spPr>
          <a:xfrm>
            <a:off x="20" y="10"/>
            <a:ext cx="4762480" cy="685798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128B901-D4EA-4C4D-A150-23D2A6DEC6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09459" y="1"/>
            <a:ext cx="7482541" cy="6857999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xmlns="" id="{A760B08A-B322-4C79-AB6D-7E4246352E9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410200" y="685800"/>
            <a:ext cx="6099101" cy="5486400"/>
          </a:xfrm>
          <a:prstGeom prst="rect">
            <a:avLst/>
          </a:prstGeom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0CA523EC-B301-445A-B52D-8C0D09882C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15270" y="2360427"/>
            <a:ext cx="4643230" cy="1371601"/>
          </a:xfrm>
        </p:spPr>
        <p:txBody>
          <a:bodyPr>
            <a:normAutofit/>
          </a:bodyPr>
          <a:lstStyle/>
          <a:p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exocrıne</a:t>
            </a:r>
            <a:r>
              <a:rPr lang="tr-TR" b="1" dirty="0"/>
              <a:t> </a:t>
            </a:r>
            <a:r>
              <a:rPr lang="tr-TR" b="1" dirty="0" err="1"/>
              <a:t>Pancreas</a:t>
            </a:r>
            <a:endParaRPr lang="tr-TR" b="1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xmlns="" id="{93B96E56-9D27-4C69-898C-2C1A634CEC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4114800"/>
            <a:ext cx="4762500" cy="1371601"/>
          </a:xfrm>
        </p:spPr>
        <p:txBody>
          <a:bodyPr>
            <a:normAutofit lnSpcReduction="10000"/>
          </a:bodyPr>
          <a:lstStyle/>
          <a:p>
            <a:r>
              <a:rPr lang="tr-TR" dirty="0"/>
              <a:t>-2020-</a:t>
            </a:r>
          </a:p>
          <a:p>
            <a:r>
              <a:rPr lang="tr-TR" dirty="0"/>
              <a:t>-</a:t>
            </a:r>
            <a:r>
              <a:rPr lang="tr-TR" dirty="0" err="1"/>
              <a:t>Internal</a:t>
            </a:r>
            <a:r>
              <a:rPr lang="tr-TR" dirty="0"/>
              <a:t> </a:t>
            </a:r>
            <a:r>
              <a:rPr lang="tr-TR" dirty="0" err="1"/>
              <a:t>Medıcıne</a:t>
            </a:r>
            <a:r>
              <a:rPr lang="tr-TR" dirty="0"/>
              <a:t> </a:t>
            </a:r>
            <a:r>
              <a:rPr lang="tr-TR" dirty="0" smtClean="0"/>
              <a:t>I-</a:t>
            </a:r>
          </a:p>
          <a:p>
            <a:r>
              <a:rPr lang="tr-TR" dirty="0" smtClean="0"/>
              <a:t>Prof. Dr. Ebubekir Ceylan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92855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486E287D-159B-42DC-94A7-FE9C9E13DA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681" y="316575"/>
            <a:ext cx="8365402" cy="4237022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xmlns="" id="{38AFD574-B11A-4B80-8C7B-726058CEF3F1}"/>
              </a:ext>
            </a:extLst>
          </p:cNvPr>
          <p:cNvSpPr txBox="1"/>
          <p:nvPr/>
        </p:nvSpPr>
        <p:spPr>
          <a:xfrm>
            <a:off x="1197681" y="4744277"/>
            <a:ext cx="89982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1" i="0" u="none" strike="noStrike" baseline="0" dirty="0">
                <a:latin typeface="Calibri" panose="020F0502020204030204" pitchFamily="34" charset="0"/>
              </a:rPr>
              <a:t>Carefully palpating a Cocker Spaniel for cranial abdominal pain. A , The clinician should</a:t>
            </a:r>
          </a:p>
          <a:p>
            <a:pPr algn="l"/>
            <a:r>
              <a:rPr lang="en-US" sz="1800" b="1" i="0" u="none" strike="noStrike" baseline="0" dirty="0">
                <a:latin typeface="Calibri" panose="020F0502020204030204" pitchFamily="34" charset="0"/>
              </a:rPr>
              <a:t>palpate craniodorsally under the rib cage for evidence of focal pancreatic pain (as shown</a:t>
            </a:r>
          </a:p>
          <a:p>
            <a:pPr algn="l"/>
            <a:r>
              <a:rPr lang="en-US" sz="1800" b="1" i="0" u="none" strike="noStrike" baseline="0" dirty="0">
                <a:latin typeface="Calibri" panose="020F0502020204030204" pitchFamily="34" charset="0"/>
              </a:rPr>
              <a:t>in this dog by turning of the head). B, With deep-chested dogs it helps to ask an assistant</a:t>
            </a:r>
          </a:p>
          <a:p>
            <a:pPr algn="l"/>
            <a:r>
              <a:rPr lang="en-US" sz="1800" b="1" i="0" u="none" strike="noStrike" baseline="0" dirty="0">
                <a:latin typeface="Calibri" panose="020F0502020204030204" pitchFamily="34" charset="0"/>
              </a:rPr>
              <a:t>to elevate the head of the dog to displace the pancreas caudally</a:t>
            </a:r>
            <a:endParaRPr lang="tr-TR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501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FFCF5638-477C-4C91-AD6D-80F4CEC4E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373" y="1176130"/>
            <a:ext cx="4837044" cy="586409"/>
          </a:xfrm>
        </p:spPr>
        <p:txBody>
          <a:bodyPr/>
          <a:lstStyle/>
          <a:p>
            <a:r>
              <a:rPr lang="en-US" sz="1800" b="1" i="0" u="none" strike="noStrike" baseline="0" dirty="0">
                <a:solidFill>
                  <a:srgbClr val="2C417F"/>
                </a:solidFill>
                <a:latin typeface="Arial" panose="020B0604020202020204" pitchFamily="34" charset="0"/>
              </a:rPr>
              <a:t>More Specific Pancreatic Enzyme Assays</a:t>
            </a:r>
            <a:endParaRPr lang="tr-TR" dirty="0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xmlns="" id="{211DA9A3-02F0-48FB-8ABB-0A46C0785AFD}"/>
              </a:ext>
            </a:extLst>
          </p:cNvPr>
          <p:cNvSpPr txBox="1"/>
          <p:nvPr/>
        </p:nvSpPr>
        <p:spPr>
          <a:xfrm>
            <a:off x="755373" y="1926996"/>
            <a:ext cx="9515062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	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More specific laboratory tests for the pancreas are the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catalytic assays amylase and lipase and the immunoassays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 err="1">
                <a:latin typeface="Times New Roman" panose="02020603050405020304" pitchFamily="18" charset="0"/>
              </a:rPr>
              <a:t>trypsinlike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 immunoreactivity (TLI) and pancreatic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lipase</a:t>
            </a:r>
            <a:r>
              <a:rPr lang="tr-TR" sz="2000" dirty="0">
                <a:latin typeface="Times New Roman" panose="02020603050405020304" pitchFamily="18" charset="0"/>
              </a:rPr>
              <a:t>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immunoreactivity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(PLI).</a:t>
            </a:r>
          </a:p>
          <a:p>
            <a:pPr algn="l"/>
            <a:endParaRPr lang="tr-TR" sz="1800" b="0" i="0" u="none" strike="noStrike" baseline="0" dirty="0">
              <a:latin typeface="Times New Roman" panose="02020603050405020304" pitchFamily="18" charset="0"/>
            </a:endParaRPr>
          </a:p>
          <a:p>
            <a:pPr algn="l"/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	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Immunoassays, however, use an antibody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against a part of the enzyme molecule distant from the active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site and thus will also measure inactive precursors (e.g., trypsinogen)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and tend to be organ and species specific. </a:t>
            </a:r>
            <a:endParaRPr lang="tr-TR" sz="2000" dirty="0">
              <a:latin typeface="Times New Roman" panose="02020603050405020304" pitchFamily="18" charset="0"/>
            </a:endParaRPr>
          </a:p>
          <a:p>
            <a:pPr algn="l"/>
            <a:endParaRPr lang="tr-TR" sz="2000" b="0" i="0" u="none" strike="noStrike" baseline="0" dirty="0">
              <a:latin typeface="Times New Roman" panose="02020603050405020304" pitchFamily="18" charset="0"/>
            </a:endParaRPr>
          </a:p>
          <a:p>
            <a:pPr algn="l"/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	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Overall, PLI has the highest sensitivity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and likely the highest specificity in both species and is the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only reliable test for pancreatitis currently available in cats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.</a:t>
            </a:r>
            <a:endParaRPr lang="tr-TR" sz="2400" b="0" i="0" u="none" strike="noStrike" baseline="0" dirty="0">
              <a:latin typeface="Times New Roman" panose="02020603050405020304" pitchFamily="18" charset="0"/>
            </a:endParaRPr>
          </a:p>
          <a:p>
            <a:pPr algn="l"/>
            <a:endParaRPr lang="tr-TR" sz="2000" dirty="0">
              <a:latin typeface="Times New Roman" panose="02020603050405020304" pitchFamily="18" charset="0"/>
            </a:endParaRPr>
          </a:p>
          <a:p>
            <a:pPr algn="l"/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0026788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80F79002-C7A2-4B99-9163-592557E19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895" y="410818"/>
            <a:ext cx="9427265" cy="506896"/>
          </a:xfrm>
        </p:spPr>
        <p:txBody>
          <a:bodyPr/>
          <a:lstStyle/>
          <a:p>
            <a:r>
              <a:rPr lang="tr-TR" sz="1800" b="1" i="0" u="none" strike="noStrike" baseline="0" dirty="0" err="1">
                <a:solidFill>
                  <a:srgbClr val="2C417F"/>
                </a:solidFill>
                <a:latin typeface="Arial" panose="020B0604020202020204" pitchFamily="34" charset="0"/>
              </a:rPr>
              <a:t>Diagnostic</a:t>
            </a:r>
            <a:r>
              <a:rPr lang="tr-TR" sz="1800" b="1" i="0" u="none" strike="noStrike" baseline="0" dirty="0">
                <a:solidFill>
                  <a:srgbClr val="2C417F"/>
                </a:solidFill>
                <a:latin typeface="Arial" panose="020B0604020202020204" pitchFamily="34" charset="0"/>
              </a:rPr>
              <a:t> </a:t>
            </a:r>
            <a:r>
              <a:rPr lang="tr-TR" sz="1800" b="1" i="0" u="none" strike="noStrike" baseline="0" dirty="0" err="1">
                <a:solidFill>
                  <a:srgbClr val="2C417F"/>
                </a:solidFill>
                <a:latin typeface="Arial" panose="020B0604020202020204" pitchFamily="34" charset="0"/>
              </a:rPr>
              <a:t>Imaging</a:t>
            </a:r>
            <a:endParaRPr lang="tr-TR" dirty="0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xmlns="" id="{6D482932-36B0-4954-951B-17A11E7E880F}"/>
              </a:ext>
            </a:extLst>
          </p:cNvPr>
          <p:cNvSpPr txBox="1"/>
          <p:nvPr/>
        </p:nvSpPr>
        <p:spPr>
          <a:xfrm>
            <a:off x="384313" y="917714"/>
            <a:ext cx="9952795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b="0" i="0" u="none" strike="noStrike" baseline="0" dirty="0">
                <a:latin typeface="Times New Roman" panose="02020603050405020304" pitchFamily="18" charset="0"/>
              </a:rPr>
              <a:t>	</a:t>
            </a:r>
            <a:r>
              <a:rPr lang="en-US" b="0" i="0" u="none" strike="noStrike" baseline="0" dirty="0">
                <a:latin typeface="Times New Roman" panose="02020603050405020304" pitchFamily="18" charset="0"/>
              </a:rPr>
              <a:t>The most sensitive way to image the canine and feline pancreas</a:t>
            </a:r>
            <a:r>
              <a:rPr lang="tr-TR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b="0" i="0" u="none" strike="noStrike" baseline="0" dirty="0">
                <a:latin typeface="Times New Roman" panose="02020603050405020304" pitchFamily="18" charset="0"/>
              </a:rPr>
              <a:t>noninvasively is by ultrasonography. Abdominal radiographs</a:t>
            </a:r>
            <a:r>
              <a:rPr lang="tr-TR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b="0" i="0" u="none" strike="noStrike" baseline="0" dirty="0">
                <a:latin typeface="Times New Roman" panose="02020603050405020304" pitchFamily="18" charset="0"/>
              </a:rPr>
              <a:t>in patients with pancreatitis usually show mild or no</a:t>
            </a:r>
            <a:r>
              <a:rPr lang="tr-TR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b="0" i="0" u="none" strike="noStrike" baseline="0" dirty="0">
                <a:latin typeface="Times New Roman" panose="02020603050405020304" pitchFamily="18" charset="0"/>
              </a:rPr>
              <a:t>changes, even in those with severe disease</a:t>
            </a:r>
            <a:r>
              <a:rPr lang="tr-TR" b="0" i="0" u="none" strike="noStrike" baseline="0" dirty="0">
                <a:latin typeface="Times New Roman" panose="02020603050405020304" pitchFamily="18" charset="0"/>
              </a:rPr>
              <a:t>.</a:t>
            </a:r>
          </a:p>
          <a:p>
            <a:pPr algn="l"/>
            <a:endParaRPr lang="tr-TR" dirty="0">
              <a:latin typeface="Times New Roman" panose="02020603050405020304" pitchFamily="18" charset="0"/>
            </a:endParaRPr>
          </a:p>
          <a:p>
            <a:pPr algn="l"/>
            <a:r>
              <a:rPr lang="tr-TR" b="0" i="0" u="none" strike="noStrike" baseline="0" dirty="0">
                <a:latin typeface="Times New Roman" panose="02020603050405020304" pitchFamily="18" charset="0"/>
              </a:rPr>
              <a:t>	</a:t>
            </a:r>
            <a:r>
              <a:rPr lang="en-US" b="0" i="0" u="none" strike="noStrike" baseline="0" dirty="0">
                <a:latin typeface="Times New Roman" panose="02020603050405020304" pitchFamily="18" charset="0"/>
              </a:rPr>
              <a:t>Occasionally, a "mass" effect may be seen in the region of the</a:t>
            </a:r>
            <a:r>
              <a:rPr lang="tr-TR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b="0" i="0" u="none" strike="noStrike" baseline="0" dirty="0">
                <a:latin typeface="Times New Roman" panose="02020603050405020304" pitchFamily="18" charset="0"/>
              </a:rPr>
              <a:t>pancreas, usually the result of fat necrosis. Pancreatic tumors</a:t>
            </a:r>
            <a:r>
              <a:rPr lang="tr-TR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b="0" i="0" u="none" strike="noStrike" baseline="0" dirty="0">
                <a:latin typeface="Times New Roman" panose="02020603050405020304" pitchFamily="18" charset="0"/>
              </a:rPr>
              <a:t>by contrast are usually small, but it is impossible to differentiate</a:t>
            </a:r>
            <a:r>
              <a:rPr lang="tr-TR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b="0" i="0" u="none" strike="noStrike" baseline="0" dirty="0">
                <a:latin typeface="Times New Roman" panose="02020603050405020304" pitchFamily="18" charset="0"/>
              </a:rPr>
              <a:t>fat necrosis from neoplasia using imaging alone.</a:t>
            </a:r>
            <a:r>
              <a:rPr lang="tr-TR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b="0" i="0" u="none" strike="noStrike" baseline="0" dirty="0">
                <a:latin typeface="Times New Roman" panose="02020603050405020304" pitchFamily="18" charset="0"/>
              </a:rPr>
              <a:t>Abdominal radiographs appear normal in many dogs and</a:t>
            </a:r>
            <a:r>
              <a:rPr lang="tr-TR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b="0" i="0" u="none" strike="noStrike" baseline="0" dirty="0">
                <a:latin typeface="Times New Roman" panose="02020603050405020304" pitchFamily="18" charset="0"/>
              </a:rPr>
              <a:t>cats with acute or chronic pancreatitis.</a:t>
            </a:r>
            <a:endParaRPr lang="tr-TR" b="0" i="0" u="none" strike="noStrike" baseline="0" dirty="0">
              <a:latin typeface="Times New Roman" panose="02020603050405020304" pitchFamily="18" charset="0"/>
            </a:endParaRPr>
          </a:p>
          <a:p>
            <a:pPr algn="l"/>
            <a:r>
              <a:rPr lang="tr-TR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</a:p>
          <a:p>
            <a:pPr algn="l"/>
            <a:r>
              <a:rPr lang="tr-TR" sz="1800" b="1" i="0" u="none" strike="noStrike" baseline="0" dirty="0" err="1">
                <a:solidFill>
                  <a:srgbClr val="002060"/>
                </a:solidFill>
                <a:latin typeface="Arial" panose="020B0604020202020204" pitchFamily="34" charset="0"/>
              </a:rPr>
              <a:t>Histopathology</a:t>
            </a:r>
            <a:endParaRPr lang="tr-TR" sz="1800" b="1" i="0" u="none" strike="noStrike" baseline="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l"/>
            <a:endParaRPr lang="tr-TR" b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l"/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	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Definitive diagnosis of acute pancreatitis can be achieved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only via histopathology of a pancreatic biopsy, but this is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invasive and not indicated in most cases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.</a:t>
            </a:r>
          </a:p>
          <a:p>
            <a:pPr algn="l"/>
            <a:endParaRPr lang="tr-TR" sz="1800" b="0" i="0" u="none" strike="noStrike" baseline="0" dirty="0">
              <a:latin typeface="Times New Roman" panose="02020603050405020304" pitchFamily="18" charset="0"/>
            </a:endParaRPr>
          </a:p>
          <a:p>
            <a:pPr algn="l"/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	</a:t>
            </a:r>
            <a:r>
              <a:rPr lang="tr-TR" sz="1800" b="0" i="0" u="none" strike="noStrike" baseline="0" dirty="0" err="1">
                <a:latin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pancreas usually appears grossly inflamed and may have a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latin typeface="Times New Roman" panose="02020603050405020304" pitchFamily="18" charset="0"/>
              </a:rPr>
              <a:t>masslike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 appearance. The latter is usually due to fat necrosis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and/or fibrosis and not neoplasia; therefore no animal should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be euthanized on the basis of a tumorlike appearance in the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pancreas without supportive cytology or pathology because</a:t>
            </a:r>
          </a:p>
          <a:p>
            <a:pPr algn="l"/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most large masses in the pancreas are not tumors.</a:t>
            </a:r>
            <a:endParaRPr lang="tr-TR" sz="1800" b="0" i="0" u="none" strike="noStrike" baseline="0" dirty="0">
              <a:latin typeface="Times New Roman" panose="02020603050405020304" pitchFamily="18" charset="0"/>
            </a:endParaRPr>
          </a:p>
          <a:p>
            <a:pPr algn="l"/>
            <a:endParaRPr lang="tr-TR" sz="2000" b="0" i="0" u="none" strike="noStrike" baseline="0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l"/>
            <a:endParaRPr lang="tr-TR" dirty="0">
              <a:latin typeface="Times New Roman" panose="02020603050405020304" pitchFamily="18" charset="0"/>
            </a:endParaRPr>
          </a:p>
          <a:p>
            <a:pPr algn="l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868434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0B0B4A21-2B7A-42F1-B2B4-52A1D7D4C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0904" y="795131"/>
            <a:ext cx="9334500" cy="414130"/>
          </a:xfrm>
        </p:spPr>
        <p:txBody>
          <a:bodyPr>
            <a:normAutofit/>
          </a:bodyPr>
          <a:lstStyle/>
          <a:p>
            <a:r>
              <a:rPr lang="tr-TR" sz="2000" b="1" i="0" u="none" strike="noStrike" baseline="0" dirty="0" err="1">
                <a:solidFill>
                  <a:srgbClr val="C00000"/>
                </a:solidFill>
                <a:latin typeface="Arial" panose="020B0604020202020204" pitchFamily="34" charset="0"/>
              </a:rPr>
              <a:t>Treatment</a:t>
            </a:r>
            <a:endParaRPr lang="tr-TR" sz="4000" dirty="0">
              <a:solidFill>
                <a:srgbClr val="C00000"/>
              </a:solidFill>
            </a:endParaRP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xmlns="" id="{6686B208-3506-4DE2-9FD9-E6884F1A229F}"/>
              </a:ext>
            </a:extLst>
          </p:cNvPr>
          <p:cNvSpPr txBox="1"/>
          <p:nvPr/>
        </p:nvSpPr>
        <p:spPr>
          <a:xfrm>
            <a:off x="689114" y="1683026"/>
            <a:ext cx="1012466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00" b="1" i="0" u="none" strike="noStrike" baseline="0" dirty="0" err="1">
                <a:solidFill>
                  <a:srgbClr val="002060"/>
                </a:solidFill>
                <a:latin typeface="Arial" panose="020B0604020202020204" pitchFamily="34" charset="0"/>
              </a:rPr>
              <a:t>Intravenous</a:t>
            </a:r>
            <a:r>
              <a:rPr lang="tr-TR" sz="1800" b="1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tr-TR" sz="1800" b="1" i="0" u="none" strike="noStrike" baseline="0" dirty="0" err="1">
                <a:solidFill>
                  <a:srgbClr val="002060"/>
                </a:solidFill>
                <a:latin typeface="Arial" panose="020B0604020202020204" pitchFamily="34" charset="0"/>
              </a:rPr>
              <a:t>Fluids</a:t>
            </a:r>
            <a:r>
              <a:rPr lang="tr-TR" sz="1800" b="1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tr-TR" sz="1800" b="1" i="0" u="none" strike="noStrike" baseline="0" dirty="0" err="1">
                <a:solidFill>
                  <a:srgbClr val="002060"/>
                </a:solidFill>
                <a:latin typeface="Arial" panose="020B0604020202020204" pitchFamily="34" charset="0"/>
              </a:rPr>
              <a:t>and</a:t>
            </a:r>
            <a:r>
              <a:rPr lang="tr-TR" sz="1800" b="1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tr-TR" sz="1800" b="1" i="0" u="none" strike="noStrike" baseline="0" dirty="0" err="1">
                <a:solidFill>
                  <a:srgbClr val="002060"/>
                </a:solidFill>
                <a:latin typeface="Arial" panose="020B0604020202020204" pitchFamily="34" charset="0"/>
              </a:rPr>
              <a:t>Electrolytes</a:t>
            </a:r>
            <a:endParaRPr lang="tr-TR" sz="1800" b="1" i="0" u="none" strike="noStrike" baseline="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endParaRPr lang="tr-TR" b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l"/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	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Intravenous fluid therapy is very important in all but the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mildest cases of pancreatitis to reverse dehydration, address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electrolyte imbalances associated with vomiting and fluid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pooling in the hypomotile gastrointestinal tract, and maintain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adequate pancreatic circulation. It is vital to prevent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pancreatic ischemia associated with reduced perfusion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because it contributes to necrosis.</a:t>
            </a:r>
            <a:endParaRPr lang="tr-TR" sz="1800" b="0" i="0" u="none" strike="noStrike" baseline="0" dirty="0">
              <a:latin typeface="Times New Roman" panose="02020603050405020304" pitchFamily="18" charset="0"/>
            </a:endParaRPr>
          </a:p>
          <a:p>
            <a:pPr algn="l"/>
            <a:endParaRPr lang="tr-TR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l"/>
            <a:r>
              <a:rPr lang="tr-TR" sz="1800" b="1" i="0" u="none" strike="noStrike" baseline="0" dirty="0" err="1">
                <a:solidFill>
                  <a:srgbClr val="002060"/>
                </a:solidFill>
                <a:latin typeface="Arial" panose="020B0604020202020204" pitchFamily="34" charset="0"/>
              </a:rPr>
              <a:t>Analgesia</a:t>
            </a:r>
            <a:endParaRPr lang="tr-TR" sz="1800" b="1" i="0" u="none" strike="noStrike" baseline="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l"/>
            <a:endParaRPr lang="tr-TR" b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l"/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	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In practice, analgesia is indicated in almost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all patients with pancreatitis and should be given routinely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to cats with pancreatitis because pain is difficult to assess in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this species. Morphine agonists or partial agonists are often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used, particularly buprenorphine. Morphine, meperidine,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and fentanyl (intravenous or patches) can also be used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.</a:t>
            </a:r>
          </a:p>
          <a:p>
            <a:pPr algn="l"/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139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EE102671-424A-4CB9-9C63-207606311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922" y="596346"/>
            <a:ext cx="9639300" cy="440635"/>
          </a:xfrm>
        </p:spPr>
        <p:txBody>
          <a:bodyPr/>
          <a:lstStyle/>
          <a:p>
            <a:r>
              <a:rPr lang="tr-TR" sz="1800" b="1" i="0" u="none" strike="noStrike" baseline="0" dirty="0" err="1">
                <a:solidFill>
                  <a:srgbClr val="002060"/>
                </a:solidFill>
                <a:latin typeface="Arial" panose="020B0604020202020204" pitchFamily="34" charset="0"/>
              </a:rPr>
              <a:t>Nutrition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xmlns="" id="{4A8E4722-4D23-4D30-8407-095491EE108A}"/>
              </a:ext>
            </a:extLst>
          </p:cNvPr>
          <p:cNvSpPr txBox="1"/>
          <p:nvPr/>
        </p:nvSpPr>
        <p:spPr>
          <a:xfrm>
            <a:off x="490332" y="1036981"/>
            <a:ext cx="768626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	</a:t>
            </a:r>
            <a:r>
              <a:rPr lang="tr-TR" sz="1800" b="0" i="0" u="none" strike="noStrike" baseline="0" dirty="0" err="1">
                <a:latin typeface="Times New Roman" panose="02020603050405020304" pitchFamily="18" charset="0"/>
              </a:rPr>
              <a:t>Initially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, it </a:t>
            </a:r>
            <a:r>
              <a:rPr lang="tr-TR" sz="1800" b="0" i="0" u="none" strike="noStrike" baseline="0" dirty="0" err="1">
                <a:latin typeface="Times New Roman" panose="02020603050405020304" pitchFamily="18" charset="0"/>
              </a:rPr>
              <a:t>was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1800" b="0" i="0" u="none" strike="noStrike" baseline="0" dirty="0" err="1">
                <a:latin typeface="Times New Roman" panose="02020603050405020304" pitchFamily="18" charset="0"/>
              </a:rPr>
              <a:t>believed</a:t>
            </a:r>
            <a:r>
              <a:rPr lang="tr-TR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that early enteral nutrition was contraindicated because it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was likely to result in cholecystokinin and secretin release,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with consequent release of pancreatic enzymes and worsening</a:t>
            </a:r>
          </a:p>
          <a:p>
            <a:pPr algn="l"/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of pancreatitis and associated pain. </a:t>
            </a:r>
            <a:endParaRPr lang="tr-TR" sz="1800" b="0" i="0" u="none" strike="noStrike" baseline="0" dirty="0">
              <a:latin typeface="Times New Roman" panose="02020603050405020304" pitchFamily="18" charset="0"/>
            </a:endParaRPr>
          </a:p>
          <a:p>
            <a:pPr algn="l"/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	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Total parenteral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nutrition (TPN) seemed a more logical route early in the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disease process, with jejunal tube feeding later in the disease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aiming to bypass the areas of pancreatic enzyme stimulation.</a:t>
            </a:r>
            <a:endParaRPr lang="tr-TR" sz="1800" b="0" i="0" u="none" strike="noStrike" baseline="0" dirty="0">
              <a:latin typeface="Times New Roman" panose="02020603050405020304" pitchFamily="18" charset="0"/>
            </a:endParaRPr>
          </a:p>
          <a:p>
            <a:pPr algn="l"/>
            <a:endParaRPr lang="tr-TR" dirty="0">
              <a:latin typeface="Times New Roman" panose="02020603050405020304" pitchFamily="18" charset="0"/>
            </a:endParaRPr>
          </a:p>
          <a:p>
            <a:pPr algn="l"/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	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The more severe the disease, the more important it is to feed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early. In severe cases this is best achieved with jejunostomy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tube feeding by continuous infusion of an elemental diet,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although frequent small-volume feeds of a low-fat food via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a gastrostomy tube is also well tolerated in most dogs and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1800" b="0" i="0" u="none" strike="noStrike" baseline="0" dirty="0" err="1">
                <a:latin typeface="Times New Roman" panose="02020603050405020304" pitchFamily="18" charset="0"/>
              </a:rPr>
              <a:t>cats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1800" b="0" i="0" u="none" strike="noStrike" baseline="0" dirty="0" err="1">
                <a:latin typeface="Times New Roman" panose="02020603050405020304" pitchFamily="18" charset="0"/>
              </a:rPr>
              <a:t>with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1800" b="0" i="0" u="none" strike="noStrike" baseline="0" dirty="0" err="1">
                <a:latin typeface="Times New Roman" panose="02020603050405020304" pitchFamily="18" charset="0"/>
              </a:rPr>
              <a:t>moderate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1800" b="0" i="0" u="none" strike="noStrike" baseline="0" dirty="0" err="1">
                <a:latin typeface="Times New Roman" panose="02020603050405020304" pitchFamily="18" charset="0"/>
              </a:rPr>
              <a:t>pancreatitis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.</a:t>
            </a:r>
          </a:p>
          <a:p>
            <a:pPr algn="l"/>
            <a:endParaRPr lang="tr-TR" dirty="0">
              <a:latin typeface="Times New Roman" panose="02020603050405020304" pitchFamily="18" charset="0"/>
            </a:endParaRPr>
          </a:p>
          <a:p>
            <a:pPr algn="l"/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	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A good initial choice is baby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rice mixed with water followed by a low-fat proprietary veterinary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diet (such as </a:t>
            </a:r>
            <a:r>
              <a:rPr lang="en-US" sz="1800" b="0" i="0" u="none" strike="noStrike" baseline="0" dirty="0" err="1">
                <a:latin typeface="Times New Roman" panose="02020603050405020304" pitchFamily="18" charset="0"/>
              </a:rPr>
              <a:t>Eukanuba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 Intestinal Formula; Hill’s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latin typeface="Times New Roman" panose="02020603050405020304" pitchFamily="18" charset="0"/>
              </a:rPr>
              <a:t>i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/d; Royal-Canin-Waltham Digestive low fat or Purina E N -</a:t>
            </a:r>
            <a:r>
              <a:rPr lang="tr-TR" sz="1800" b="0" i="0" u="none" strike="noStrike" baseline="0" dirty="0" err="1">
                <a:latin typeface="Times New Roman" panose="02020603050405020304" pitchFamily="18" charset="0"/>
              </a:rPr>
              <a:t>formula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)</a:t>
            </a:r>
          </a:p>
          <a:p>
            <a:pPr algn="l"/>
            <a:endParaRPr lang="tr-TR" sz="1800" b="0" i="0" u="none" strike="noStrike" baseline="0" dirty="0">
              <a:latin typeface="Times New Roman" panose="02020603050405020304" pitchFamily="18" charset="0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E5C6ADE3-7322-4B75-870C-D4FE0B32D5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3191" y="596346"/>
            <a:ext cx="3484495" cy="4928072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xmlns="" id="{5FB1B658-7B2D-4E6D-AE02-E37FD373C2DA}"/>
              </a:ext>
            </a:extLst>
          </p:cNvPr>
          <p:cNvSpPr txBox="1"/>
          <p:nvPr/>
        </p:nvSpPr>
        <p:spPr>
          <a:xfrm>
            <a:off x="8176592" y="5632174"/>
            <a:ext cx="37503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latin typeface="Arial" panose="020B0604020202020204" pitchFamily="34" charset="0"/>
                <a:cs typeface="Arial" panose="020B0604020202020204" pitchFamily="34" charset="0"/>
              </a:rPr>
              <a:t>Altunyurt, Umay ‘’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Royal Canin</a:t>
            </a:r>
            <a:r>
              <a:rPr lang="tr-TR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Gastrointestinal Low Fat Dry</a:t>
            </a:r>
            <a:r>
              <a:rPr lang="tr-TR" sz="1200" i="1" dirty="0">
                <a:latin typeface="Arial" panose="020B0604020202020204" pitchFamily="34" charset="0"/>
                <a:cs typeface="Arial" panose="020B0604020202020204" pitchFamily="34" charset="0"/>
              </a:rPr>
              <a:t>’’, October,2020.</a:t>
            </a:r>
          </a:p>
        </p:txBody>
      </p:sp>
    </p:spTree>
    <p:extLst>
      <p:ext uri="{BB962C8B-B14F-4D97-AF65-F5344CB8AC3E}">
        <p14:creationId xmlns:p14="http://schemas.microsoft.com/office/powerpoint/2010/main" val="30144867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81CCA08E-7A3F-4178-A1C5-6757584BD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383" y="821634"/>
            <a:ext cx="9148970" cy="374374"/>
          </a:xfrm>
        </p:spPr>
        <p:txBody>
          <a:bodyPr/>
          <a:lstStyle/>
          <a:p>
            <a:r>
              <a:rPr lang="tr-TR" sz="1800" b="1" i="0" u="none" strike="noStrike" baseline="0" dirty="0" err="1">
                <a:solidFill>
                  <a:srgbClr val="002060"/>
                </a:solidFill>
                <a:latin typeface="Arial" panose="020B0604020202020204" pitchFamily="34" charset="0"/>
              </a:rPr>
              <a:t>Antiemetics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xmlns="" id="{40B283CA-1240-4E09-90DB-25D8F8ACEDAA}"/>
              </a:ext>
            </a:extLst>
          </p:cNvPr>
          <p:cNvSpPr txBox="1"/>
          <p:nvPr/>
        </p:nvSpPr>
        <p:spPr>
          <a:xfrm>
            <a:off x="808383" y="1351722"/>
            <a:ext cx="980660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	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Antiemetics are often necessary to manage acute vomiting in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dogs and cats with pancreatitis. Metoclopramide has been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used successfully </a:t>
            </a:r>
            <a:r>
              <a:rPr lang="en-US" sz="1800" b="0" i="0" u="none" strike="noStrike" baseline="0" dirty="0" err="1">
                <a:latin typeface="Times New Roman" panose="02020603050405020304" pitchFamily="18" charset="0"/>
              </a:rPr>
              <a:t>i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 n dogs with pancreatitis (0.5 to 1 mg/kg,</a:t>
            </a:r>
          </a:p>
          <a:p>
            <a:pPr algn="l"/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administered intramuscularly, subcutaneously, or orally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t</a:t>
            </a:r>
            <a:r>
              <a:rPr lang="en-US" sz="1800" b="0" i="0" u="none" strike="noStrike" baseline="0" dirty="0" err="1">
                <a:latin typeface="Times New Roman" panose="02020603050405020304" pitchFamily="18" charset="0"/>
              </a:rPr>
              <a:t>hree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 times a day, or 1 to 2 mg/kg, administered intravenously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over 24 hours as a slow infusion)</a:t>
            </a:r>
            <a:endParaRPr lang="tr-TR" sz="1800" b="0" i="0" u="none" strike="noStrike" baseline="0" dirty="0">
              <a:latin typeface="Times New Roman" panose="02020603050405020304" pitchFamily="18" charset="0"/>
            </a:endParaRPr>
          </a:p>
          <a:p>
            <a:pPr algn="l"/>
            <a:endParaRPr lang="tr-TR" dirty="0">
              <a:latin typeface="Times New Roman" panose="02020603050405020304" pitchFamily="18" charset="0"/>
            </a:endParaRPr>
          </a:p>
          <a:p>
            <a:pPr algn="l"/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	A </a:t>
            </a:r>
            <a:r>
              <a:rPr lang="tr-TR" sz="1800" b="0" i="0" u="none" strike="noStrike" baseline="0" dirty="0" err="1">
                <a:latin typeface="Times New Roman" panose="02020603050405020304" pitchFamily="18" charset="0"/>
              </a:rPr>
              <a:t>phenothiazine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1800" b="0" i="0" u="none" strike="noStrike" baseline="0" dirty="0" err="1">
                <a:latin typeface="Times New Roman" panose="02020603050405020304" pitchFamily="18" charset="0"/>
              </a:rPr>
              <a:t>antiemetic</a:t>
            </a:r>
            <a:r>
              <a:rPr lang="tr-TR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such as chlorpromazine may be more effective in</a:t>
            </a:r>
          </a:p>
          <a:p>
            <a:pPr algn="l"/>
            <a:r>
              <a:rPr lang="tr-TR" sz="1800" b="0" i="0" u="none" strike="noStrike" baseline="0" dirty="0" err="1">
                <a:latin typeface="Times New Roman" panose="02020603050405020304" pitchFamily="18" charset="0"/>
              </a:rPr>
              <a:t>some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1800" b="0" i="0" u="none" strike="noStrike" baseline="0" dirty="0" err="1">
                <a:latin typeface="Times New Roman" panose="02020603050405020304" pitchFamily="18" charset="0"/>
              </a:rPr>
              <a:t>patients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.</a:t>
            </a:r>
          </a:p>
          <a:p>
            <a:pPr algn="l"/>
            <a:endParaRPr lang="tr-TR" dirty="0">
              <a:latin typeface="Times New Roman" panose="02020603050405020304" pitchFamily="18" charset="0"/>
            </a:endParaRPr>
          </a:p>
          <a:p>
            <a:pPr algn="l"/>
            <a:r>
              <a:rPr lang="tr-TR" sz="1600" b="0" i="0" u="none" strike="noStrike" baseline="0" dirty="0" err="1">
                <a:solidFill>
                  <a:srgbClr val="002060"/>
                </a:solidFill>
                <a:latin typeface="Arial Black" panose="020B0A04020102020204" pitchFamily="34" charset="0"/>
              </a:rPr>
              <a:t>Gastroprotectans</a:t>
            </a:r>
            <a:endParaRPr lang="tr-TR" sz="1600" b="0" i="0" u="none" strike="noStrike" baseline="0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algn="l"/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	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Patients with acute pancreatitis have an increased risk of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gastroduodenal ulceration caused by local peritonitis</a:t>
            </a:r>
            <a:r>
              <a:rPr lang="tr-TR" dirty="0">
                <a:latin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</a:rPr>
              <a:t>treated</a:t>
            </a:r>
            <a:r>
              <a:rPr lang="tr-TR" dirty="0">
                <a:latin typeface="Times New Roman" panose="02020603050405020304" pitchFamily="18" charset="0"/>
              </a:rPr>
              <a:t> as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necessary with sucralfate and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acid secretory inhibitors ( H 2 blockers such as cimetidine,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famotidine, ranitidine, or nizatidine or the proton pump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1800" b="0" i="0" u="none" strike="noStrike" baseline="0" dirty="0" err="1">
                <a:latin typeface="Times New Roman" panose="02020603050405020304" pitchFamily="18" charset="0"/>
              </a:rPr>
              <a:t>inhibitor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1800" b="0" i="0" u="none" strike="noStrike" baseline="0" dirty="0" err="1">
                <a:latin typeface="Times New Roman" panose="02020603050405020304" pitchFamily="18" charset="0"/>
              </a:rPr>
              <a:t>omeprazole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).</a:t>
            </a:r>
          </a:p>
          <a:p>
            <a:pPr algn="l"/>
            <a:endParaRPr lang="tr-TR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l"/>
            <a:r>
              <a:rPr lang="tr-TR" sz="1800" b="1" i="0" u="none" strike="noStrike" baseline="0" dirty="0" err="1">
                <a:solidFill>
                  <a:srgbClr val="2C417F"/>
                </a:solidFill>
                <a:latin typeface="Arial" panose="020B0604020202020204" pitchFamily="34" charset="0"/>
              </a:rPr>
              <a:t>Antibiotics</a:t>
            </a:r>
            <a:endParaRPr lang="tr-TR" sz="1800" b="1" i="0" u="none" strike="noStrike" baseline="0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l"/>
            <a:r>
              <a:rPr lang="tr-TR" dirty="0">
                <a:latin typeface="Times New Roman" panose="02020603050405020304" pitchFamily="18" charset="0"/>
              </a:rPr>
              <a:t>	</a:t>
            </a:r>
            <a:r>
              <a:rPr lang="tr-TR" dirty="0" err="1">
                <a:latin typeface="Times New Roman" panose="02020603050405020304" pitchFamily="18" charset="0"/>
              </a:rPr>
              <a:t>F</a:t>
            </a:r>
            <a:r>
              <a:rPr lang="tr-TR" sz="1800" b="0" i="0" u="none" strike="noStrike" baseline="0" dirty="0" err="1">
                <a:latin typeface="Times New Roman" panose="02020603050405020304" pitchFamily="18" charset="0"/>
              </a:rPr>
              <a:t>luroquinolones</a:t>
            </a:r>
            <a:r>
              <a:rPr lang="tr-TR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are effective against only aerobes, so combination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with another antibiotic with action against anaerobes, such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as metronidazole or amoxicillin, may be necessary.</a:t>
            </a:r>
            <a:endParaRPr lang="tr-TR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l"/>
            <a:endParaRPr lang="tr-TR" sz="1600" b="0" i="0" u="none" strike="noStrike" baseline="0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algn="l"/>
            <a:endParaRPr lang="tr-TR" sz="1600" b="0" i="0" u="none" strike="noStrike" baseline="0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algn="l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27885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D9CCC9EC-7FCB-47CD-AD48-5767421AC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2939" y="848139"/>
            <a:ext cx="9175474" cy="477078"/>
          </a:xfrm>
        </p:spPr>
        <p:txBody>
          <a:bodyPr>
            <a:normAutofit/>
          </a:bodyPr>
          <a:lstStyle/>
          <a:p>
            <a:r>
              <a:rPr lang="tr-TR" sz="2000" b="1" i="0" u="none" strike="noStrike" baseline="0" dirty="0">
                <a:solidFill>
                  <a:srgbClr val="A7322E"/>
                </a:solidFill>
                <a:latin typeface="Arial" panose="020B0604020202020204" pitchFamily="34" charset="0"/>
              </a:rPr>
              <a:t>CHRONIC PANCREATITIS</a:t>
            </a:r>
            <a:endParaRPr lang="tr-TR" sz="4000" b="1" dirty="0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xmlns="" id="{C7B25F7F-46C2-484F-AFAF-AEF6A9B7E3A4}"/>
              </a:ext>
            </a:extLst>
          </p:cNvPr>
          <p:cNvSpPr txBox="1"/>
          <p:nvPr/>
        </p:nvSpPr>
        <p:spPr>
          <a:xfrm>
            <a:off x="808383" y="1568746"/>
            <a:ext cx="917547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sz="2000" b="0" i="1" u="none" strike="noStrike" baseline="0" dirty="0">
                <a:latin typeface="Times New Roman" panose="02020603050405020304" pitchFamily="18" charset="0"/>
              </a:rPr>
              <a:t>	</a:t>
            </a:r>
            <a:r>
              <a:rPr lang="en-US" sz="2000" b="0" i="1" u="none" strike="noStrike" baseline="0" dirty="0">
                <a:latin typeface="Times New Roman" panose="02020603050405020304" pitchFamily="18" charset="0"/>
              </a:rPr>
              <a:t>Chronic pancreatitis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is defined as "a continuing inflammatory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disease characterized by the destruction of pancreatic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parenchyma leading to progressive or permanent impairment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of exocrine or endocrine function or both.«</a:t>
            </a:r>
            <a:endParaRPr lang="tr-TR" sz="2000" b="0" i="0" u="none" strike="noStrike" baseline="0" dirty="0">
              <a:latin typeface="Times New Roman" panose="02020603050405020304" pitchFamily="18" charset="0"/>
            </a:endParaRPr>
          </a:p>
          <a:p>
            <a:pPr algn="l"/>
            <a:endParaRPr lang="tr-TR" sz="2000" dirty="0">
              <a:latin typeface="Times New Roman" panose="02020603050405020304" pitchFamily="18" charset="0"/>
            </a:endParaRPr>
          </a:p>
          <a:p>
            <a:pPr algn="l"/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	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The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gold</a:t>
            </a:r>
            <a:r>
              <a:rPr lang="tr-TR" sz="200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standard for diagnosis is histology, but this is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rarely indicated or performed in dogs or cats. Noninvasive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diagnosis is difficult with the currently available </a:t>
            </a:r>
            <a:r>
              <a:rPr lang="en-US" sz="2000" b="0" i="0" u="none" strike="noStrike" baseline="0" dirty="0" err="1">
                <a:latin typeface="Times New Roman" panose="02020603050405020304" pitchFamily="18" charset="0"/>
              </a:rPr>
              <a:t>diagnosti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c</a:t>
            </a:r>
            <a:r>
              <a:rPr lang="tr-TR" sz="200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imaging, and blood tests have a lower sensitivity than for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acute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disease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.</a:t>
            </a:r>
          </a:p>
          <a:p>
            <a:pPr algn="l"/>
            <a:endParaRPr lang="tr-TR" sz="2000" dirty="0">
              <a:latin typeface="Times New Roman" panose="02020603050405020304" pitchFamily="18" charset="0"/>
            </a:endParaRPr>
          </a:p>
          <a:p>
            <a:pPr algn="l"/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	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Chronic pancreatitis has been considered a rare and not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p</a:t>
            </a:r>
            <a:r>
              <a:rPr lang="en-US" sz="2000" b="0" i="0" u="none" strike="noStrike" baseline="0" dirty="0" err="1">
                <a:latin typeface="Times New Roman" panose="02020603050405020304" pitchFamily="18" charset="0"/>
              </a:rPr>
              <a:t>articularly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 important disease in dogs, whereas it is recognized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as the most common form of pancreatitis in cats.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However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, </a:t>
            </a:r>
            <a:r>
              <a:rPr lang="tr-TR" sz="2000" dirty="0">
                <a:latin typeface="Times New Roman" panose="02020603050405020304" pitchFamily="18" charset="0"/>
              </a:rPr>
              <a:t>i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t was noted that a high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proportion of cases of EPI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(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Exocrine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Pancreas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Insufficiency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)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 in dogs were caused by chronic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pancreatitis and also that it might be responsible for up to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30% or more of cases of diabetes mellitus (DM).</a:t>
            </a:r>
            <a:endParaRPr lang="tr-TR" sz="2400" b="0" i="0" u="none" strike="noStrike" baseline="0" dirty="0">
              <a:latin typeface="Times New Roman" panose="02020603050405020304" pitchFamily="18" charset="0"/>
            </a:endParaRPr>
          </a:p>
          <a:p>
            <a:pPr algn="l"/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1370010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9FAB8777-13E3-4AC8-8D84-02B6DDA03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9359" y="662608"/>
            <a:ext cx="9215230" cy="347870"/>
          </a:xfrm>
        </p:spPr>
        <p:txBody>
          <a:bodyPr/>
          <a:lstStyle/>
          <a:p>
            <a:r>
              <a:rPr lang="tr-TR" sz="1800" b="1" i="0" u="none" strike="noStrike" baseline="0" dirty="0" err="1">
                <a:solidFill>
                  <a:srgbClr val="A7322E"/>
                </a:solidFill>
                <a:latin typeface="Arial" panose="020B0604020202020204" pitchFamily="34" charset="0"/>
              </a:rPr>
              <a:t>Clinical</a:t>
            </a:r>
            <a:r>
              <a:rPr lang="tr-TR" sz="1800" b="1" i="0" u="none" strike="noStrike" baseline="0" dirty="0">
                <a:solidFill>
                  <a:srgbClr val="A7322E"/>
                </a:solidFill>
                <a:latin typeface="Arial" panose="020B0604020202020204" pitchFamily="34" charset="0"/>
              </a:rPr>
              <a:t> </a:t>
            </a:r>
            <a:r>
              <a:rPr lang="tr-TR" sz="1800" b="1" i="0" u="none" strike="noStrike" baseline="0" dirty="0" err="1">
                <a:solidFill>
                  <a:srgbClr val="A7322E"/>
                </a:solidFill>
                <a:latin typeface="Arial" panose="020B0604020202020204" pitchFamily="34" charset="0"/>
              </a:rPr>
              <a:t>Features</a:t>
            </a:r>
            <a:endParaRPr lang="tr-TR" dirty="0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xmlns="" id="{1AE0E141-47A7-49C9-ADAA-9BC31998FB96}"/>
              </a:ext>
            </a:extLst>
          </p:cNvPr>
          <p:cNvSpPr txBox="1"/>
          <p:nvPr/>
        </p:nvSpPr>
        <p:spPr>
          <a:xfrm>
            <a:off x="715617" y="1311965"/>
            <a:ext cx="1025718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	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Dogs with chronic pancreatitis, regardless of the cause, most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commonly present with mild intermittent gastrointestinal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signs</a:t>
            </a:r>
            <a:r>
              <a:rPr lang="tr-TR" sz="2000" dirty="0">
                <a:latin typeface="Times New Roman" panose="02020603050405020304" pitchFamily="18" charset="0"/>
              </a:rPr>
              <a:t>; </a:t>
            </a:r>
            <a:endParaRPr lang="tr-TR" sz="2000" b="0" i="0" u="none" strike="noStrike" baseline="0" dirty="0">
              <a:latin typeface="Times New Roman" panose="02020603050405020304" pitchFamily="18" charset="0"/>
            </a:endParaRPr>
          </a:p>
          <a:p>
            <a:pPr algn="l"/>
            <a:r>
              <a:rPr lang="tr-TR" sz="2400" dirty="0">
                <a:latin typeface="Times New Roman" panose="02020603050405020304" pitchFamily="18" charset="0"/>
              </a:rPr>
              <a:t>*</a:t>
            </a:r>
            <a:r>
              <a:rPr lang="tr-TR" sz="2000" dirty="0" err="1">
                <a:latin typeface="Times New Roman" panose="02020603050405020304" pitchFamily="18" charset="0"/>
              </a:rPr>
              <a:t>A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norexia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,</a:t>
            </a:r>
          </a:p>
          <a:p>
            <a:pPr algn="l"/>
            <a:r>
              <a:rPr lang="tr-TR" sz="2000" dirty="0">
                <a:latin typeface="Times New Roman" panose="02020603050405020304" pitchFamily="18" charset="0"/>
              </a:rPr>
              <a:t>*</a:t>
            </a:r>
            <a:r>
              <a:rPr lang="tr-TR" sz="2000" dirty="0" err="1">
                <a:latin typeface="Times New Roman" panose="02020603050405020304" pitchFamily="18" charset="0"/>
              </a:rPr>
              <a:t>O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ccasional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vomiting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,</a:t>
            </a:r>
          </a:p>
          <a:p>
            <a:pPr algn="l"/>
            <a:r>
              <a:rPr lang="tr-TR" sz="2000" dirty="0">
                <a:latin typeface="Times New Roman" panose="02020603050405020304" pitchFamily="18" charset="0"/>
              </a:rPr>
              <a:t>*M</a:t>
            </a:r>
            <a:r>
              <a:rPr lang="en-US" sz="2000" b="0" i="0" u="none" strike="noStrike" baseline="0" dirty="0" err="1">
                <a:latin typeface="Times New Roman" panose="02020603050405020304" pitchFamily="18" charset="0"/>
              </a:rPr>
              <a:t>ild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 hematochezia, and obvious postprandial pain,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which often goes on for months to years before a veterinarian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is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consulted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.</a:t>
            </a:r>
          </a:p>
          <a:p>
            <a:pPr algn="l"/>
            <a:endParaRPr lang="tr-TR" sz="2000" dirty="0">
              <a:latin typeface="Times New Roman" panose="02020603050405020304" pitchFamily="18" charset="0"/>
            </a:endParaRPr>
          </a:p>
          <a:p>
            <a:pPr algn="l"/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	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In cats the clinical signs of chronic pancreatitis are usually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very mild and nonspecific. This is not surprising considering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that cats display mild clinical signs, even in association with</a:t>
            </a:r>
          </a:p>
          <a:p>
            <a:pPr algn="l"/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acute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necrotizing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pancreatitis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.</a:t>
            </a:r>
          </a:p>
          <a:p>
            <a:pPr algn="l"/>
            <a:endParaRPr lang="tr-TR" sz="2000" dirty="0">
              <a:latin typeface="Times New Roman" panose="02020603050405020304" pitchFamily="18" charset="0"/>
            </a:endParaRPr>
          </a:p>
          <a:p>
            <a:pPr algn="l"/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	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Chronic pancreatitis is the most common cause of extrahepatic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biliary obstruction in dogs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,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and</a:t>
            </a:r>
            <a:r>
              <a:rPr lang="tr-TR" sz="200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dogs and cats with acute-on-chronic pancreatitis frequently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develop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jaundice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.</a:t>
            </a:r>
            <a:r>
              <a:rPr lang="tr-TR" sz="2800" b="0" i="0" u="none" strike="noStrike" baseline="0" dirty="0">
                <a:latin typeface="Times New Roman" panose="02020603050405020304" pitchFamily="18" charset="0"/>
              </a:rPr>
              <a:t>	</a:t>
            </a:r>
          </a:p>
          <a:p>
            <a:pPr algn="l"/>
            <a:endParaRPr lang="tr-TR" sz="2000" b="0" i="0" u="none" strike="noStrike" baseline="0" dirty="0">
              <a:latin typeface="Times New Roman" panose="02020603050405020304" pitchFamily="18" charset="0"/>
            </a:endParaRPr>
          </a:p>
          <a:p>
            <a:pPr algn="l"/>
            <a:endParaRPr lang="tr-TR" sz="2000" dirty="0">
              <a:latin typeface="Times New Roman" panose="02020603050405020304" pitchFamily="18" charset="0"/>
            </a:endParaRPr>
          </a:p>
          <a:p>
            <a:pPr algn="l"/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8895532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19C554D4-A399-43CD-85D9-623F65D37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5947" y="596347"/>
            <a:ext cx="8963439" cy="374374"/>
          </a:xfrm>
        </p:spPr>
        <p:txBody>
          <a:bodyPr>
            <a:normAutofit/>
          </a:bodyPr>
          <a:lstStyle/>
          <a:p>
            <a:r>
              <a:rPr lang="tr-TR" sz="2000" b="1" i="0" u="none" strike="noStrike" baseline="0" dirty="0" err="1">
                <a:solidFill>
                  <a:srgbClr val="002060"/>
                </a:solidFill>
                <a:latin typeface="Arial" panose="020B0604020202020204" pitchFamily="34" charset="0"/>
              </a:rPr>
              <a:t>Diagnosis</a:t>
            </a:r>
            <a:endParaRPr lang="tr-TR" sz="4000" dirty="0">
              <a:solidFill>
                <a:srgbClr val="002060"/>
              </a:solidFill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xmlns="" id="{7ABB61EA-4A91-42DD-8758-06082AE3F4C6}"/>
              </a:ext>
            </a:extLst>
          </p:cNvPr>
          <p:cNvSpPr txBox="1"/>
          <p:nvPr/>
        </p:nvSpPr>
        <p:spPr>
          <a:xfrm>
            <a:off x="596348" y="970721"/>
            <a:ext cx="5499652" cy="5802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i="0" u="none" strike="noStrike" baseline="0" dirty="0" err="1">
                <a:solidFill>
                  <a:srgbClr val="C00000"/>
                </a:solidFill>
                <a:latin typeface="Arial" panose="020B0604020202020204" pitchFamily="34" charset="0"/>
              </a:rPr>
              <a:t>Noninvasive</a:t>
            </a:r>
            <a:r>
              <a:rPr lang="tr-TR" sz="16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tr-TR" sz="1600" b="1" i="0" u="none" strike="noStrike" baseline="0" dirty="0" err="1">
                <a:solidFill>
                  <a:srgbClr val="C00000"/>
                </a:solidFill>
                <a:latin typeface="Arial" panose="020B0604020202020204" pitchFamily="34" charset="0"/>
              </a:rPr>
              <a:t>Diagnosis</a:t>
            </a:r>
            <a:endParaRPr lang="tr-TR" sz="1600" b="1" i="0" u="none" strike="noStrike" baseline="0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endParaRPr lang="tr-TR" sz="1600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algn="l"/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	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In the absence of a biopsy, which is the gold standard, the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clinician must rely on a combination of clinical history,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ultrasonography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,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and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clinical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pathology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.</a:t>
            </a:r>
          </a:p>
          <a:p>
            <a:pPr algn="l"/>
            <a:r>
              <a:rPr lang="tr-TR" dirty="0">
                <a:solidFill>
                  <a:srgbClr val="C00000"/>
                </a:solidFill>
              </a:rPr>
              <a:t>	</a:t>
            </a:r>
          </a:p>
          <a:p>
            <a:pPr algn="l"/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	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Ultrasonography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has a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lower</a:t>
            </a:r>
            <a:r>
              <a:rPr lang="tr-TR" sz="200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sensitivity in dogs and cats with chronic disease because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there is less edema than in those with acute disease. A variety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of ultrasonographic changes may be seen in patients with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chronic pancreatitis, including a normal pancreas, a mass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lesion, a mixed hyperechoic and hypoechoic appearance to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the pancreas, and sometimes an appearance resembling that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of classical acute pancreatitis with a hypoechoic pancreas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and a bright surrounding mesentery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.</a:t>
            </a:r>
          </a:p>
          <a:p>
            <a:pPr algn="l"/>
            <a:endParaRPr lang="tr-TR" sz="2000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xmlns="" id="{F5ECE18D-2E12-4086-B565-1A86EED355E5}"/>
              </a:ext>
            </a:extLst>
          </p:cNvPr>
          <p:cNvSpPr txBox="1"/>
          <p:nvPr/>
        </p:nvSpPr>
        <p:spPr>
          <a:xfrm>
            <a:off x="6333397" y="903838"/>
            <a:ext cx="530087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sz="1400" b="1" i="0" u="none" strike="noStrike" baseline="0" dirty="0" err="1">
                <a:solidFill>
                  <a:srgbClr val="C00000"/>
                </a:solidFill>
                <a:latin typeface="Arial" panose="020B0604020202020204" pitchFamily="34" charset="0"/>
              </a:rPr>
              <a:t>Biopsy</a:t>
            </a:r>
            <a:endParaRPr lang="tr-TR" sz="1400" b="1" i="0" u="none" strike="noStrike" baseline="0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algn="l"/>
            <a:endParaRPr lang="tr-TR" sz="1400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algn="l"/>
            <a:r>
              <a:rPr lang="tr-TR" sz="1800" b="0" i="0" u="none" strike="noStrike" baseline="0" dirty="0" err="1">
                <a:latin typeface="Times New Roman" panose="02020603050405020304" pitchFamily="18" charset="0"/>
              </a:rPr>
              <a:t>Establishing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a </a:t>
            </a:r>
            <a:r>
              <a:rPr lang="tr-TR" sz="1800" b="0" i="0" u="none" strike="noStrike" baseline="0" dirty="0" err="1">
                <a:latin typeface="Times New Roman" panose="02020603050405020304" pitchFamily="18" charset="0"/>
              </a:rPr>
              <a:t>definitive</a:t>
            </a:r>
            <a:r>
              <a:rPr lang="tr-TR" sz="180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diagnosis relies on obtaining a pancreatic biopsy. However,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this will not be indicated in most cases until there are effective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treatments because a biopsy is a relatively invasive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procedure, the results of which do not alter treatment or</a:t>
            </a:r>
          </a:p>
          <a:p>
            <a:pPr algn="l"/>
            <a:r>
              <a:rPr lang="tr-TR" sz="1800" b="0" i="0" u="none" strike="noStrike" baseline="0" dirty="0" err="1">
                <a:latin typeface="Times New Roman" panose="02020603050405020304" pitchFamily="18" charset="0"/>
              </a:rPr>
              <a:t>outcome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.</a:t>
            </a:r>
            <a:endParaRPr lang="tr-TR" sz="1800" dirty="0">
              <a:solidFill>
                <a:srgbClr val="C00000"/>
              </a:solidFill>
            </a:endParaRPr>
          </a:p>
          <a:p>
            <a:endParaRPr lang="tr-TR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xmlns="" id="{FA6633F7-1A59-4A8D-A846-6BAB377692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3157" y="3207027"/>
            <a:ext cx="4321349" cy="3054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2314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ACF9E0B9-3405-4B0D-9847-A34850FA6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434" y="675860"/>
            <a:ext cx="9135717" cy="467139"/>
          </a:xfrm>
        </p:spPr>
        <p:txBody>
          <a:bodyPr>
            <a:normAutofit/>
          </a:bodyPr>
          <a:lstStyle/>
          <a:p>
            <a:r>
              <a:rPr lang="tr-TR" sz="2000" b="1" i="0" u="none" strike="noStrike" baseline="0" dirty="0" err="1">
                <a:solidFill>
                  <a:srgbClr val="002060"/>
                </a:solidFill>
                <a:latin typeface="Arial" panose="020B0604020202020204" pitchFamily="34" charset="0"/>
              </a:rPr>
              <a:t>Treatment</a:t>
            </a:r>
            <a:endParaRPr lang="tr-TR" sz="4000" dirty="0">
              <a:solidFill>
                <a:srgbClr val="002060"/>
              </a:solidFill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xmlns="" id="{046185F2-5F2C-448E-B4EC-BAF390541A9A}"/>
              </a:ext>
            </a:extLst>
          </p:cNvPr>
          <p:cNvSpPr txBox="1"/>
          <p:nvPr/>
        </p:nvSpPr>
        <p:spPr>
          <a:xfrm>
            <a:off x="1126434" y="1970689"/>
            <a:ext cx="948855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	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In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the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milder</a:t>
            </a:r>
            <a:r>
              <a:rPr lang="tr-TR" sz="200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cases symptomatic treatment can make a real difference in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the animal's quality of life. Changing to a low-fat diet (such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as Hill's ID, Royal-Canin-Waltham Digestive low fat, or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 err="1">
                <a:latin typeface="Times New Roman" panose="02020603050405020304" pitchFamily="18" charset="0"/>
              </a:rPr>
              <a:t>Eukanuba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 Intestinal) apparently reduces postprandial pain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and acute flare-ups </a:t>
            </a:r>
            <a:r>
              <a:rPr lang="en-US" sz="2000" b="0" i="0" u="none" strike="noStrike" baseline="0" dirty="0" err="1">
                <a:latin typeface="Times New Roman" panose="02020603050405020304" pitchFamily="18" charset="0"/>
              </a:rPr>
              <a:t>i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 n many cases.</a:t>
            </a:r>
            <a:endParaRPr lang="tr-TR" sz="2000" b="0" i="0" u="none" strike="noStrike" baseline="0" dirty="0">
              <a:latin typeface="Times New Roman" panose="02020603050405020304" pitchFamily="18" charset="0"/>
            </a:endParaRPr>
          </a:p>
          <a:p>
            <a:pPr algn="l"/>
            <a:endParaRPr lang="tr-TR" sz="2000" dirty="0">
              <a:latin typeface="Times New Roman" panose="02020603050405020304" pitchFamily="18" charset="0"/>
            </a:endParaRPr>
          </a:p>
          <a:p>
            <a:pPr algn="l"/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	-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short courses of metronidazole (10 mg/kg, PO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ql2h)</a:t>
            </a:r>
          </a:p>
          <a:p>
            <a:pPr algn="l"/>
            <a:r>
              <a:rPr lang="tr-TR" sz="2000" dirty="0">
                <a:latin typeface="Times New Roman" panose="02020603050405020304" pitchFamily="18" charset="0"/>
              </a:rPr>
              <a:t>	-s</a:t>
            </a:r>
            <a:r>
              <a:rPr lang="en-US" sz="2000" b="0" i="0" u="none" strike="noStrike" baseline="0" dirty="0" err="1">
                <a:latin typeface="Times New Roman" panose="02020603050405020304" pitchFamily="18" charset="0"/>
              </a:rPr>
              <a:t>erum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 B12 concentration should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be measured regularly, and cobalamin should be supplemented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parenterally as necessary (0.02 mg/kg, administered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intramuscularly 2 to 4 weeks until serum concentration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normalizes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)</a:t>
            </a:r>
          </a:p>
          <a:p>
            <a:pPr algn="l"/>
            <a:r>
              <a:rPr lang="tr-TR" dirty="0">
                <a:latin typeface="Times New Roman" panose="02020603050405020304" pitchFamily="18" charset="0"/>
              </a:rPr>
              <a:t>	</a:t>
            </a:r>
          </a:p>
          <a:p>
            <a:pPr algn="l"/>
            <a:r>
              <a:rPr lang="tr-TR" dirty="0">
                <a:latin typeface="Times New Roman" panose="02020603050405020304" pitchFamily="18" charset="0"/>
              </a:rPr>
              <a:t>	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91927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şlık 7">
            <a:extLst>
              <a:ext uri="{FF2B5EF4-FFF2-40B4-BE49-F238E27FC236}">
                <a16:creationId xmlns:a16="http://schemas.microsoft.com/office/drawing/2014/main" xmlns="" id="{8CCEDDF6-588D-4CC5-8E01-9B477AEDD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8712" y="781879"/>
            <a:ext cx="9268239" cy="533400"/>
          </a:xfrm>
        </p:spPr>
        <p:txBody>
          <a:bodyPr>
            <a:normAutofit/>
          </a:bodyPr>
          <a:lstStyle/>
          <a:p>
            <a:r>
              <a:rPr lang="tr-TR" sz="2000" b="1" u="none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GENERAL CONSIDERATIONS</a:t>
            </a:r>
            <a:endParaRPr lang="tr-TR" sz="4000" dirty="0">
              <a:solidFill>
                <a:srgbClr val="C00000"/>
              </a:solidFill>
            </a:endParaRP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xmlns="" id="{795E5734-42EC-4826-ADAF-6E328B39756B}"/>
              </a:ext>
            </a:extLst>
          </p:cNvPr>
          <p:cNvSpPr txBox="1"/>
          <p:nvPr/>
        </p:nvSpPr>
        <p:spPr>
          <a:xfrm>
            <a:off x="768627" y="1408044"/>
            <a:ext cx="9899374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	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The pancreas is located in the cranial abdomen, with the left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limb positioned between the transverse colon and the greater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curvature of the stomach and the right limb running alongside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the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proximal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duodenum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.</a:t>
            </a:r>
          </a:p>
          <a:p>
            <a:pPr algn="l"/>
            <a:endParaRPr lang="tr-TR" sz="2000" b="0" i="0" u="none" strike="noStrike" baseline="0" dirty="0">
              <a:latin typeface="Times New Roman" panose="02020603050405020304" pitchFamily="18" charset="0"/>
            </a:endParaRPr>
          </a:p>
          <a:p>
            <a:pPr algn="l"/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	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major function of the exocrine pancreas is to secrete digestive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enzymes, bicarbonate, and intrinsic factor (IF) into the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proximal duodenum. Pancreatic enzymes are responsible for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the initial digestion of larger food molecules and require an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alkaline pH to function (hence the concurrent bicarbonate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secretion by pancreatic duct cells).</a:t>
            </a:r>
            <a:endParaRPr lang="tr-TR" sz="2000" b="0" i="0" u="none" strike="noStrike" baseline="0" dirty="0">
              <a:latin typeface="Times New Roman" panose="02020603050405020304" pitchFamily="18" charset="0"/>
            </a:endParaRPr>
          </a:p>
          <a:p>
            <a:pPr algn="l"/>
            <a:endParaRPr lang="tr-TR" sz="2000" dirty="0">
              <a:latin typeface="Times New Roman" panose="02020603050405020304" pitchFamily="18" charset="0"/>
            </a:endParaRPr>
          </a:p>
          <a:p>
            <a:pPr algn="l"/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	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The pancreas is the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only significant source of lipase, and hence steatorrhea (fatty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feces) is a prominent sign of exocrine pancreatic insufficiency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(EPI).</a:t>
            </a:r>
          </a:p>
          <a:p>
            <a:pPr algn="l"/>
            <a:endParaRPr lang="tr-TR" sz="2400" b="0" i="0" u="none" strike="noStrike" baseline="0" dirty="0">
              <a:latin typeface="Times New Roman" panose="02020603050405020304" pitchFamily="18" charset="0"/>
            </a:endParaRPr>
          </a:p>
          <a:p>
            <a:pPr algn="l"/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	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Pancreatitis is the most common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disease of the exocrine pancreas in both cats and dogs; EPI,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although less common, is also recognized frequently. Uncommon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diseases of the pancreas include pancreatic abscess,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pseudocyst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,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and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neoplasia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.</a:t>
            </a:r>
            <a:endParaRPr lang="tr-TR" sz="2800" dirty="0">
              <a:latin typeface="Times New Roman" panose="02020603050405020304" pitchFamily="18" charset="0"/>
            </a:endParaRPr>
          </a:p>
          <a:p>
            <a:pPr algn="l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11182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19A4DAB6-903D-4A9E-B71A-56B2157A0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443" y="742122"/>
            <a:ext cx="8989943" cy="414130"/>
          </a:xfrm>
        </p:spPr>
        <p:txBody>
          <a:bodyPr/>
          <a:lstStyle/>
          <a:p>
            <a:r>
              <a:rPr lang="tr-TR" sz="1800" b="1" u="none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EXOCRINE PANCREATIC INSUFFICIENCY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xmlns="" id="{ACE1B3D1-FB35-43C4-98FA-6E4C6CF36C6F}"/>
              </a:ext>
            </a:extLst>
          </p:cNvPr>
          <p:cNvSpPr txBox="1"/>
          <p:nvPr/>
        </p:nvSpPr>
        <p:spPr>
          <a:xfrm>
            <a:off x="848139" y="1336794"/>
            <a:ext cx="1000539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	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EPI is a functional diagnosis that results from a lack of pancreatic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enzymes. As such, unlike pancreatitis, it is diagnosed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on the basis of clinical signs and pancreatic function tests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.</a:t>
            </a:r>
          </a:p>
          <a:p>
            <a:pPr algn="l"/>
            <a:endParaRPr lang="tr-TR" sz="2000" dirty="0"/>
          </a:p>
          <a:p>
            <a:pPr algn="l"/>
            <a:r>
              <a:rPr lang="tr-TR" sz="2000" dirty="0"/>
              <a:t>	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pancreas is the only significant source of lipase, so fat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maldigestion with fatty feces (steatorrhea) and weight loss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are the predominant signs of EPI.</a:t>
            </a:r>
            <a:endParaRPr lang="tr-TR" sz="2000" b="0" i="0" u="none" strike="noStrike" baseline="0" dirty="0">
              <a:latin typeface="Times New Roman" panose="02020603050405020304" pitchFamily="18" charset="0"/>
            </a:endParaRPr>
          </a:p>
          <a:p>
            <a:pPr algn="l"/>
            <a:r>
              <a:rPr lang="tr-TR" sz="2400" dirty="0">
                <a:latin typeface="Times New Roman" panose="02020603050405020304" pitchFamily="18" charset="0"/>
              </a:rPr>
              <a:t>	</a:t>
            </a:r>
          </a:p>
          <a:p>
            <a:pPr algn="l"/>
            <a:r>
              <a:rPr lang="tr-TR" sz="2400" dirty="0">
                <a:latin typeface="Times New Roman" panose="02020603050405020304" pitchFamily="18" charset="0"/>
              </a:rPr>
              <a:t>	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Pancreatic acinar atrophy (PAA) is believed to be the predominant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cause of EPI in dogs, but recent work has shown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that end-stage chronic pancreatitis is also important in this</a:t>
            </a:r>
          </a:p>
          <a:p>
            <a:pPr algn="l"/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species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.</a:t>
            </a:r>
          </a:p>
          <a:p>
            <a:pPr algn="l"/>
            <a:r>
              <a:rPr lang="tr-TR" sz="2000" dirty="0">
                <a:latin typeface="Times New Roman" panose="02020603050405020304" pitchFamily="18" charset="0"/>
              </a:rPr>
              <a:t>	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P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A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A has not been recognized in cats; end-stage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pancreatitis is the most common cause of feline EPI. The development of clinical EPI requires approximately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a 90% reduction </a:t>
            </a:r>
            <a:r>
              <a:rPr lang="en-US" sz="2000" b="0" i="0" u="none" strike="noStrike" baseline="0" dirty="0" err="1">
                <a:latin typeface="Times New Roman" panose="02020603050405020304" pitchFamily="18" charset="0"/>
              </a:rPr>
              <a:t>i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 n lipase production and thus extensive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loss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of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pancreatic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acini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.</a:t>
            </a:r>
          </a:p>
          <a:p>
            <a:pPr algn="l"/>
            <a:r>
              <a:rPr lang="tr-TR" sz="2000" dirty="0">
                <a:latin typeface="Times New Roman" panose="02020603050405020304" pitchFamily="18" charset="0"/>
              </a:rPr>
              <a:t>	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In contrast, many dogs with end-stage chronic pancreatitis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also develop D M either before or after EPI as a result of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concurrent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islet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cell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destruction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.</a:t>
            </a:r>
          </a:p>
          <a:p>
            <a:pPr algn="l"/>
            <a:r>
              <a:rPr lang="tr-TR" sz="2000" dirty="0">
                <a:latin typeface="Times New Roman" panose="02020603050405020304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0575997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xmlns="" id="{025DD14C-8863-490B-A59D-44BBE7FEDE87}"/>
              </a:ext>
            </a:extLst>
          </p:cNvPr>
          <p:cNvSpPr txBox="1"/>
          <p:nvPr/>
        </p:nvSpPr>
        <p:spPr>
          <a:xfrm>
            <a:off x="1232453" y="1338469"/>
            <a:ext cx="46250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	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P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A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A has not been recognized in cats; end-stage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pancreatitis is the most common cause of feline EPI. The development of clinical EPI requires approximately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a 90% reduction </a:t>
            </a:r>
            <a:r>
              <a:rPr lang="en-US" sz="1800" b="0" i="0" u="none" strike="noStrike" baseline="0" dirty="0" err="1">
                <a:latin typeface="Times New Roman" panose="02020603050405020304" pitchFamily="18" charset="0"/>
              </a:rPr>
              <a:t>i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 n lipase production and thus extensive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1800" b="0" i="0" u="none" strike="noStrike" baseline="0" dirty="0" err="1">
                <a:latin typeface="Times New Roman" panose="02020603050405020304" pitchFamily="18" charset="0"/>
              </a:rPr>
              <a:t>loss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of </a:t>
            </a:r>
            <a:r>
              <a:rPr lang="tr-TR" sz="1800" b="0" i="0" u="none" strike="noStrike" baseline="0" dirty="0" err="1">
                <a:latin typeface="Times New Roman" panose="02020603050405020304" pitchFamily="18" charset="0"/>
              </a:rPr>
              <a:t>pancreatic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1800" b="0" i="0" u="none" strike="noStrike" baseline="0" dirty="0" err="1">
                <a:latin typeface="Times New Roman" panose="02020603050405020304" pitchFamily="18" charset="0"/>
              </a:rPr>
              <a:t>acini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4438BE5D-D02E-49BD-A726-9E590EF43B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7635" y="887896"/>
            <a:ext cx="3894302" cy="3736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xmlns="" id="{EB08125C-DB31-4FA1-9FA6-85273E1EA3C2}"/>
              </a:ext>
            </a:extLst>
          </p:cNvPr>
          <p:cNvSpPr txBox="1"/>
          <p:nvPr/>
        </p:nvSpPr>
        <p:spPr>
          <a:xfrm>
            <a:off x="2875722" y="3765206"/>
            <a:ext cx="40419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sz="1600" b="1" i="0" u="none" strike="noStrike" baseline="0" dirty="0">
                <a:latin typeface="Calibri" panose="020F0502020204030204" pitchFamily="34" charset="0"/>
              </a:rPr>
              <a:t>	</a:t>
            </a:r>
            <a:r>
              <a:rPr lang="en-US" sz="1600" b="1" i="0" u="none" strike="noStrike" baseline="0" dirty="0">
                <a:latin typeface="Calibri" panose="020F0502020204030204" pitchFamily="34" charset="0"/>
              </a:rPr>
              <a:t>A middle-aged Persian cat with end-stage chronic pancreatitis</a:t>
            </a:r>
            <a:r>
              <a:rPr lang="tr-TR" sz="1600" b="1" i="0" u="none" strike="noStrike" baseline="0" dirty="0">
                <a:latin typeface="Calibri" panose="020F0502020204030204" pitchFamily="34" charset="0"/>
              </a:rPr>
              <a:t> </a:t>
            </a:r>
            <a:r>
              <a:rPr lang="en-US" sz="1600" b="1" i="0" u="none" strike="noStrike" baseline="0" dirty="0">
                <a:latin typeface="Calibri" panose="020F0502020204030204" pitchFamily="34" charset="0"/>
              </a:rPr>
              <a:t>and exocrine pancreatic insufficiency. Note </a:t>
            </a:r>
            <a:r>
              <a:rPr lang="en-US" sz="1600" b="1" i="0" u="none" strike="noStrike" baseline="0" dirty="0">
                <a:solidFill>
                  <a:srgbClr val="C00000"/>
                </a:solidFill>
                <a:latin typeface="Calibri" panose="020F0502020204030204" pitchFamily="34" charset="0"/>
              </a:rPr>
              <a:t>matting of</a:t>
            </a:r>
            <a:r>
              <a:rPr lang="tr-TR" sz="1600" b="1" i="0" u="none" strike="noStrike" baseline="0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en-US" sz="1600" b="1" i="0" u="none" strike="noStrike" baseline="0" dirty="0">
                <a:solidFill>
                  <a:srgbClr val="C00000"/>
                </a:solidFill>
                <a:latin typeface="Calibri" panose="020F0502020204030204" pitchFamily="34" charset="0"/>
              </a:rPr>
              <a:t>coat </a:t>
            </a:r>
            <a:r>
              <a:rPr lang="en-US" sz="1600" b="1" i="0" u="none" strike="noStrike" baseline="0" dirty="0">
                <a:latin typeface="Calibri" panose="020F0502020204030204" pitchFamily="34" charset="0"/>
              </a:rPr>
              <a:t>with feces and poor body condition.</a:t>
            </a:r>
            <a:endParaRPr lang="tr-TR" sz="16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2612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xmlns="" id="{0093F0B5-0657-40F9-B443-8965F66E6010}"/>
              </a:ext>
            </a:extLst>
          </p:cNvPr>
          <p:cNvSpPr txBox="1"/>
          <p:nvPr/>
        </p:nvSpPr>
        <p:spPr>
          <a:xfrm>
            <a:off x="1345097" y="2459504"/>
            <a:ext cx="39358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Other causes of EPI in dogs and cats are pancreatic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tumors, hyperacidity of the duodenum inactivating lipase,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and isolated enzyme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(particularly lipase) deficiency. These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are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all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rare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causes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.</a:t>
            </a:r>
            <a:endParaRPr lang="tr-TR" sz="20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108E391C-E7FA-460D-BAF8-95282DED2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4538" y="1497496"/>
            <a:ext cx="4512365" cy="3384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6551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B1F549EE-8BA2-4982-8BF9-8A163AB2B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8713" y="1444485"/>
            <a:ext cx="9188725" cy="503585"/>
          </a:xfrm>
        </p:spPr>
        <p:txBody>
          <a:bodyPr>
            <a:normAutofit/>
          </a:bodyPr>
          <a:lstStyle/>
          <a:p>
            <a:r>
              <a:rPr lang="tr-TR" sz="1800" b="1" i="0" u="none" strike="noStrike" baseline="0" dirty="0" err="1">
                <a:solidFill>
                  <a:srgbClr val="C00000"/>
                </a:solidFill>
                <a:latin typeface="Arial" panose="020B0604020202020204" pitchFamily="34" charset="0"/>
              </a:rPr>
              <a:t>Clinical</a:t>
            </a:r>
            <a:r>
              <a:rPr lang="tr-TR" sz="18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tr-TR" sz="1800" b="1" i="0" u="none" strike="noStrike" baseline="0" dirty="0" err="1">
                <a:solidFill>
                  <a:srgbClr val="C00000"/>
                </a:solidFill>
                <a:latin typeface="Arial" panose="020B0604020202020204" pitchFamily="34" charset="0"/>
              </a:rPr>
              <a:t>Features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xmlns="" id="{12095878-3FFB-4B45-A89B-DBBC0769AC9B}"/>
              </a:ext>
            </a:extLst>
          </p:cNvPr>
          <p:cNvSpPr txBox="1"/>
          <p:nvPr/>
        </p:nvSpPr>
        <p:spPr>
          <a:xfrm>
            <a:off x="817493" y="2442198"/>
            <a:ext cx="1003189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	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Most dogs and cats with EPI present because of chronic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diarrhea and emaciation in tandem with a ravenous appetite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.</a:t>
            </a:r>
          </a:p>
          <a:p>
            <a:pPr algn="l"/>
            <a:r>
              <a:rPr lang="tr-TR" sz="2000" dirty="0"/>
              <a:t>	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The diarrhea tends to be fatty (steatorrhea)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because of prominent fat maldigestion but is variable from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day to day and among individuals.</a:t>
            </a:r>
            <a:endParaRPr lang="tr-TR" sz="2000" b="0" i="0" u="none" strike="noStrike" baseline="0" dirty="0">
              <a:latin typeface="Times New Roman" panose="02020603050405020304" pitchFamily="18" charset="0"/>
            </a:endParaRPr>
          </a:p>
          <a:p>
            <a:pPr algn="l"/>
            <a:r>
              <a:rPr lang="tr-TR" sz="2000" dirty="0">
                <a:latin typeface="Times New Roman" panose="02020603050405020304" pitchFamily="18" charset="0"/>
              </a:rPr>
              <a:t>	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If EPI is due to chronic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pancreatitis, the diagnosis may be complicated by concurrent</a:t>
            </a:r>
          </a:p>
          <a:p>
            <a:pPr algn="l"/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ongoing pancreatitis that may cause intermittent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anorexia and vomiting. Animals with end-stage chronic pancreatitis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may also develop D M either before or months to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years after the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development of EPI.</a:t>
            </a:r>
            <a:endParaRPr lang="tr-TR" sz="2000" b="0" i="0" u="none" strike="noStrike" baseline="0" dirty="0">
              <a:latin typeface="Times New Roman" panose="02020603050405020304" pitchFamily="18" charset="0"/>
            </a:endParaRPr>
          </a:p>
          <a:p>
            <a:pPr algn="l"/>
            <a:r>
              <a:rPr lang="tr-TR" sz="2000" dirty="0">
                <a:latin typeface="Times New Roman" panose="02020603050405020304" pitchFamily="18" charset="0"/>
              </a:rPr>
              <a:t>	</a:t>
            </a:r>
            <a:endParaRPr lang="tr-TR" sz="2000" b="0" i="0" u="none" strike="noStrike" baseline="0" dirty="0">
              <a:latin typeface="Times New Roman" panose="02020603050405020304" pitchFamily="18" charset="0"/>
            </a:endParaRPr>
          </a:p>
          <a:p>
            <a:pPr algn="l"/>
            <a:r>
              <a:rPr lang="tr-TR" sz="2000" dirty="0">
                <a:latin typeface="Times New Roman" panose="02020603050405020304" pitchFamily="18" charset="0"/>
              </a:rPr>
              <a:t>	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1392540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20855029-F728-4CE4-AD4D-B6D254AB6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2694" y="851454"/>
            <a:ext cx="9135717" cy="400878"/>
          </a:xfrm>
        </p:spPr>
        <p:txBody>
          <a:bodyPr>
            <a:normAutofit/>
          </a:bodyPr>
          <a:lstStyle/>
          <a:p>
            <a:r>
              <a:rPr lang="tr-TR" sz="2000" b="1" i="0" u="none" strike="noStrike" baseline="0" dirty="0" err="1">
                <a:solidFill>
                  <a:srgbClr val="C00000"/>
                </a:solidFill>
                <a:latin typeface="Arial" panose="020B0604020202020204" pitchFamily="34" charset="0"/>
              </a:rPr>
              <a:t>Diagnosis</a:t>
            </a:r>
            <a:endParaRPr lang="tr-TR" sz="4000" dirty="0">
              <a:solidFill>
                <a:srgbClr val="C00000"/>
              </a:solidFill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xmlns="" id="{4C80E982-7A42-4697-9E52-1A7BE796274C}"/>
              </a:ext>
            </a:extLst>
          </p:cNvPr>
          <p:cNvSpPr txBox="1"/>
          <p:nvPr/>
        </p:nvSpPr>
        <p:spPr>
          <a:xfrm>
            <a:off x="954157" y="1420675"/>
            <a:ext cx="9992139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00" b="1" i="0" u="none" strike="noStrike" baseline="0" dirty="0" err="1">
                <a:solidFill>
                  <a:srgbClr val="002060"/>
                </a:solidFill>
                <a:latin typeface="Arial" panose="020B0604020202020204" pitchFamily="34" charset="0"/>
              </a:rPr>
              <a:t>Routine</a:t>
            </a:r>
            <a:r>
              <a:rPr lang="tr-TR" sz="1800" b="1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tr-TR" sz="1800" b="1" i="0" u="none" strike="noStrike" baseline="0" dirty="0" err="1">
                <a:solidFill>
                  <a:srgbClr val="002060"/>
                </a:solidFill>
                <a:latin typeface="Arial" panose="020B0604020202020204" pitchFamily="34" charset="0"/>
              </a:rPr>
              <a:t>Clinical</a:t>
            </a:r>
            <a:r>
              <a:rPr lang="tr-TR" sz="1800" b="1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tr-TR" sz="1800" b="1" i="0" u="none" strike="noStrike" baseline="0" dirty="0" err="1">
                <a:solidFill>
                  <a:srgbClr val="002060"/>
                </a:solidFill>
                <a:latin typeface="Arial" panose="020B0604020202020204" pitchFamily="34" charset="0"/>
              </a:rPr>
              <a:t>Pathology</a:t>
            </a:r>
            <a:endParaRPr lang="tr-TR" sz="1800" b="1" i="0" u="none" strike="noStrike" baseline="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endParaRPr lang="tr-TR" b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l"/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	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CBCs and serum biochemistry profiles are often normal in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dogs and cats with EPI. In very cachectic animals there may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be subtle nonspecific changes consistent with malnutrition,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negative nitrogen balance, and breakdown of body muscle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such as low albumin and globulin concentrations, mildly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increased liver enzyme activities, low cholesterol and triglyceride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concentrations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,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and</a:t>
            </a:r>
            <a:r>
              <a:rPr lang="tr-TR" sz="2000" dirty="0">
                <a:latin typeface="Times New Roman" panose="02020603050405020304" pitchFamily="18" charset="0"/>
              </a:rPr>
              <a:t>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lymphopenia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.</a:t>
            </a:r>
          </a:p>
          <a:p>
            <a:pPr algn="l"/>
            <a:endParaRPr lang="tr-TR" sz="2000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l"/>
            <a:r>
              <a:rPr lang="tr-TR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Pancreatic</a:t>
            </a:r>
            <a:r>
              <a:rPr lang="tr-TR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Enzymes</a:t>
            </a:r>
            <a:endParaRPr lang="tr-TR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tr-TR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tr-TR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The diagnosis of EPI in dogs and cats relies on demonstrating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reduced pancreatic enzyme output. The most sensitive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and specific way of doing this is by measuring reduced circulating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enzyme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activity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.</a:t>
            </a:r>
          </a:p>
          <a:p>
            <a:pPr algn="l"/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Measurement of reduced TLI</a:t>
            </a:r>
            <a:r>
              <a:rPr lang="tr-TR" sz="2000" dirty="0">
                <a:latin typeface="Times New Roman" panose="02020603050405020304" pitchFamily="18" charset="0"/>
              </a:rPr>
              <a:t>(</a:t>
            </a:r>
            <a:r>
              <a:rPr lang="tr-TR" sz="2000" dirty="0" err="1">
                <a:latin typeface="Times New Roman" panose="02020603050405020304" pitchFamily="18" charset="0"/>
              </a:rPr>
              <a:t>Trypsin-like</a:t>
            </a:r>
            <a:r>
              <a:rPr lang="tr-TR" sz="2000" dirty="0">
                <a:latin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</a:rPr>
              <a:t>immunoreactivity</a:t>
            </a:r>
            <a:r>
              <a:rPr lang="tr-TR" sz="2000" dirty="0">
                <a:latin typeface="Times New Roman" panose="02020603050405020304" pitchFamily="18" charset="0"/>
              </a:rPr>
              <a:t>)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 in the blood has a high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sensitivity and specificity for the diagnosis of EPI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.</a:t>
            </a:r>
            <a:endParaRPr lang="tr-TR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44975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DC3E0BB3-D551-4220-8987-40DD73CA4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8956" y="901146"/>
            <a:ext cx="8910430" cy="281609"/>
          </a:xfrm>
        </p:spPr>
        <p:txBody>
          <a:bodyPr>
            <a:normAutofit fontScale="90000"/>
          </a:bodyPr>
          <a:lstStyle/>
          <a:p>
            <a:r>
              <a:rPr lang="tr-TR" sz="2000" b="1" i="0" u="none" strike="noStrike" baseline="0" dirty="0" err="1">
                <a:solidFill>
                  <a:srgbClr val="C00000"/>
                </a:solidFill>
                <a:latin typeface="Arial" panose="020B0604020202020204" pitchFamily="34" charset="0"/>
              </a:rPr>
              <a:t>Treatment</a:t>
            </a:r>
            <a:endParaRPr lang="tr-TR" sz="4000" dirty="0">
              <a:solidFill>
                <a:srgbClr val="C00000"/>
              </a:solidFill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xmlns="" id="{01F17D7B-02AF-4431-B1A2-CF9A23E62334}"/>
              </a:ext>
            </a:extLst>
          </p:cNvPr>
          <p:cNvSpPr txBox="1"/>
          <p:nvPr/>
        </p:nvSpPr>
        <p:spPr>
          <a:xfrm>
            <a:off x="1020416" y="1683026"/>
            <a:ext cx="951506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	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A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l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l dogs and cats with clinical EPI require enzyme supplementation</a:t>
            </a:r>
          </a:p>
          <a:p>
            <a:pPr algn="l"/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for life. In most cases this is provided as a powder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or in the form of a capsule, which is opened and then sprinkled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on the food. </a:t>
            </a:r>
            <a:endParaRPr lang="tr-TR" sz="2000" b="0" i="0" u="none" strike="noStrike" baseline="0" dirty="0">
              <a:latin typeface="Times New Roman" panose="02020603050405020304" pitchFamily="18" charset="0"/>
            </a:endParaRPr>
          </a:p>
          <a:p>
            <a:pPr algn="l"/>
            <a:r>
              <a:rPr lang="tr-TR" sz="2000" dirty="0">
                <a:latin typeface="Times New Roman" panose="02020603050405020304" pitchFamily="18" charset="0"/>
              </a:rPr>
              <a:t>	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Fresh raw pancreas (which can be frozen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in aliquots) may be used as an alternative and can be very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effective, but there is also the potential for acquiring gastrointestinal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infections (such as Salmonella and Campylobacter).</a:t>
            </a:r>
            <a:endParaRPr lang="tr-TR" sz="2000" b="0" i="0" u="none" strike="noStrike" baseline="0" dirty="0">
              <a:latin typeface="Times New Roman" panose="02020603050405020304" pitchFamily="18" charset="0"/>
            </a:endParaRPr>
          </a:p>
          <a:p>
            <a:pPr algn="l"/>
            <a:r>
              <a:rPr lang="tr-TR" sz="2000" dirty="0">
                <a:latin typeface="Times New Roman" panose="02020603050405020304" pitchFamily="18" charset="0"/>
              </a:rPr>
              <a:t>	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Dogs and cats with EPI and concurrent SIBO(Small Intestinal Bacterial Overgrowth) require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courses of appropriate antibiotics (oxytetracycline, </a:t>
            </a:r>
            <a:r>
              <a:rPr lang="en-US" sz="2000" b="0" i="0" u="none" strike="noStrike" baseline="0" dirty="0" err="1">
                <a:latin typeface="Times New Roman" panose="02020603050405020304" pitchFamily="18" charset="0"/>
              </a:rPr>
              <a:t>tylosin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,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or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metronidazole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).</a:t>
            </a:r>
          </a:p>
          <a:p>
            <a:pPr algn="l"/>
            <a:r>
              <a:rPr lang="tr-TR" sz="2000" dirty="0">
                <a:latin typeface="Times New Roman" panose="02020603050405020304" pitchFamily="18" charset="0"/>
              </a:rPr>
              <a:t>	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Dogs and cats with documented </a:t>
            </a:r>
            <a:r>
              <a:rPr lang="en-US" sz="2000" b="0" i="0" u="none" strike="noStrike" baseline="0" dirty="0" err="1">
                <a:latin typeface="Times New Roman" panose="02020603050405020304" pitchFamily="18" charset="0"/>
              </a:rPr>
              <a:t>hypocobalaminemia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 will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require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parenteral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vitamin B </a:t>
            </a:r>
            <a:r>
              <a:rPr lang="tr-TR" sz="800" b="0" i="0" u="none" strike="noStrike" baseline="0" dirty="0">
                <a:latin typeface="Times New Roman" panose="02020603050405020304" pitchFamily="18" charset="0"/>
              </a:rPr>
              <a:t>1 2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injections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(0.02 mg/kg,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administered</a:t>
            </a:r>
            <a:r>
              <a:rPr lang="tr-TR" sz="200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 err="1">
                <a:latin typeface="Times New Roman" panose="02020603050405020304" pitchFamily="18" charset="0"/>
              </a:rPr>
              <a:t>intrumuscularly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 every 2 to 4 weeks until serum concentration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normalizes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).</a:t>
            </a:r>
            <a:endParaRPr lang="tr-TR" sz="20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3423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95563CC8-A83E-4252-87F0-9A838BB65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2938" y="795130"/>
            <a:ext cx="9082709" cy="467139"/>
          </a:xfrm>
        </p:spPr>
        <p:txBody>
          <a:bodyPr/>
          <a:lstStyle/>
          <a:p>
            <a:r>
              <a:rPr lang="tr-TR" sz="1800" b="1" u="none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PANCREATIC ABSCESSES, CYSTS, AND PSEUDOCYSTS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xmlns="" id="{8BBEADC1-82ED-4BFB-B303-8051F9130D88}"/>
              </a:ext>
            </a:extLst>
          </p:cNvPr>
          <p:cNvSpPr txBox="1"/>
          <p:nvPr/>
        </p:nvSpPr>
        <p:spPr>
          <a:xfrm>
            <a:off x="1152938" y="1444487"/>
            <a:ext cx="908270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	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Pancreatic abscesses, cysts, and pseudocysts are uncommonly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reported in dogs and cats and are usually a complication or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sequela of pancreatitis.</a:t>
            </a:r>
            <a:endParaRPr lang="tr-TR" sz="2000" b="0" i="0" u="none" strike="noStrike" baseline="0" dirty="0">
              <a:latin typeface="Times New Roman" panose="02020603050405020304" pitchFamily="18" charset="0"/>
            </a:endParaRPr>
          </a:p>
          <a:p>
            <a:pPr algn="l"/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	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Pancreatic cysts may be congenital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2000" dirty="0">
                <a:latin typeface="Times New Roman" panose="02020603050405020304" pitchFamily="18" charset="0"/>
              </a:rPr>
              <a:t>(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e.g., as part of the polycystic renal disease </a:t>
            </a:r>
            <a:r>
              <a:rPr lang="en-US" sz="2000" b="0" i="0" u="none" strike="noStrike" baseline="0" dirty="0" err="1">
                <a:latin typeface="Times New Roman" panose="02020603050405020304" pitchFamily="18" charset="0"/>
              </a:rPr>
              <a:t>i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 n Persian cats)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or secondary to cystic neoplasia, but the most common are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pseudocysts secondary to pancreatitis. </a:t>
            </a:r>
            <a:endParaRPr lang="tr-TR" sz="2000" b="0" i="0" u="none" strike="noStrike" baseline="0" dirty="0">
              <a:latin typeface="Times New Roman" panose="02020603050405020304" pitchFamily="18" charset="0"/>
            </a:endParaRPr>
          </a:p>
          <a:p>
            <a:pPr algn="l"/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	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A pancreatic pseudocyst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is a collection of fluid containing pancreatic enzymes</a:t>
            </a:r>
          </a:p>
          <a:p>
            <a:pPr algn="l"/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and debris in a </a:t>
            </a:r>
            <a:r>
              <a:rPr lang="en-US" sz="2000" b="0" i="0" u="none" strike="noStrike" baseline="0" dirty="0" err="1">
                <a:latin typeface="Times New Roman" panose="02020603050405020304" pitchFamily="18" charset="0"/>
              </a:rPr>
              <a:t>nonepithelialized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 sac.</a:t>
            </a:r>
            <a:endParaRPr lang="tr-TR" sz="2000" b="0" i="0" u="none" strike="noStrike" baseline="0" dirty="0">
              <a:latin typeface="Times New Roman" panose="02020603050405020304" pitchFamily="18" charset="0"/>
            </a:endParaRPr>
          </a:p>
          <a:p>
            <a:pPr algn="l"/>
            <a:r>
              <a:rPr lang="tr-TR" sz="2000" dirty="0">
                <a:latin typeface="Times New Roman" panose="02020603050405020304" pitchFamily="18" charset="0"/>
              </a:rPr>
              <a:t>	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A true pancreatic abscess is a collection of septic exudate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that results from secondary infection of necrotic pancreatic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tissue or a pancreatic pseudocyst.</a:t>
            </a:r>
            <a:endParaRPr lang="tr-TR" sz="2000" b="0" i="0" u="none" strike="noStrike" baseline="0" dirty="0">
              <a:latin typeface="Times New Roman" panose="02020603050405020304" pitchFamily="18" charset="0"/>
            </a:endParaRPr>
          </a:p>
          <a:p>
            <a:pPr algn="l"/>
            <a:r>
              <a:rPr lang="tr-TR" sz="2000" dirty="0">
                <a:latin typeface="Times New Roman" panose="02020603050405020304" pitchFamily="18" charset="0"/>
              </a:rPr>
              <a:t>	</a:t>
            </a:r>
            <a:endParaRPr lang="tr-TR" sz="2000" b="0" i="0" u="none" strike="noStrike" baseline="0" dirty="0">
              <a:latin typeface="Times New Roman" panose="02020603050405020304" pitchFamily="18" charset="0"/>
            </a:endParaRP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xmlns="" id="{7969AEFA-4F7D-40FC-BB15-C828CE2745A1}"/>
              </a:ext>
            </a:extLst>
          </p:cNvPr>
          <p:cNvSpPr txBox="1"/>
          <p:nvPr/>
        </p:nvSpPr>
        <p:spPr>
          <a:xfrm>
            <a:off x="3949147" y="4617415"/>
            <a:ext cx="73019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Treatment </a:t>
            </a:r>
            <a:r>
              <a:rPr lang="en-US" sz="16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of pancreatic pseudocysts can be surgical or</a:t>
            </a:r>
            <a:r>
              <a:rPr lang="tr-TR" sz="16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medical. Medical treatment by ultrasound-guided cyst aspiration</a:t>
            </a:r>
            <a:r>
              <a:rPr lang="tr-TR" sz="16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has had a reasonable success rate. Pancreatic abscesses</a:t>
            </a:r>
            <a:r>
              <a:rPr lang="tr-TR" sz="16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should be treated surgically with </a:t>
            </a:r>
            <a:r>
              <a:rPr lang="en-US" sz="1600" b="1" i="0" u="none" strike="noStrik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omentalization</a:t>
            </a:r>
            <a:r>
              <a:rPr lang="en-US" sz="16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 or open</a:t>
            </a:r>
            <a:r>
              <a:rPr lang="tr-TR" sz="16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peritoneal drainage. Both carry a high mortality rate, but a</a:t>
            </a:r>
            <a:r>
              <a:rPr lang="tr-TR" sz="16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recent study suggested that </a:t>
            </a:r>
            <a:r>
              <a:rPr lang="en-US" sz="1600" b="1" i="0" u="none" strike="noStrik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omentalization</a:t>
            </a:r>
            <a:r>
              <a:rPr lang="en-US" sz="16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 may be preferable</a:t>
            </a:r>
            <a:r>
              <a:rPr lang="tr-TR" sz="16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k: Sağ 4">
            <a:extLst>
              <a:ext uri="{FF2B5EF4-FFF2-40B4-BE49-F238E27FC236}">
                <a16:creationId xmlns:a16="http://schemas.microsoft.com/office/drawing/2014/main" xmlns="" id="{1F82AD5C-D997-4041-A873-963E805C6982}"/>
              </a:ext>
            </a:extLst>
          </p:cNvPr>
          <p:cNvSpPr/>
          <p:nvPr/>
        </p:nvSpPr>
        <p:spPr>
          <a:xfrm>
            <a:off x="1895061" y="4796804"/>
            <a:ext cx="1603513" cy="8221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42546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C5862198-62C1-4DAB-B80E-678D05F2B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416" y="1298711"/>
            <a:ext cx="9228483" cy="586409"/>
          </a:xfrm>
        </p:spPr>
        <p:txBody>
          <a:bodyPr>
            <a:normAutofit/>
          </a:bodyPr>
          <a:lstStyle/>
          <a:p>
            <a:r>
              <a:rPr lang="tr-TR" sz="3200" i="1" dirty="0">
                <a:solidFill>
                  <a:srgbClr val="C00000"/>
                </a:solidFill>
              </a:rPr>
              <a:t>REFERENCES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xmlns="" id="{86B4FAD9-F997-4A43-85DB-4FE1C9746F44}"/>
              </a:ext>
            </a:extLst>
          </p:cNvPr>
          <p:cNvSpPr txBox="1"/>
          <p:nvPr/>
        </p:nvSpPr>
        <p:spPr>
          <a:xfrm>
            <a:off x="1033670" y="2411896"/>
            <a:ext cx="71826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00" b="0" u="none" strike="noStrike" baseline="0" dirty="0">
                <a:latin typeface="Times New Roman" panose="02020603050405020304" pitchFamily="18" charset="0"/>
              </a:rPr>
              <a:t>-</a:t>
            </a:r>
            <a:r>
              <a:rPr lang="en-US" sz="1800" b="0" u="none" strike="noStrike" baseline="0" dirty="0">
                <a:latin typeface="Times New Roman" panose="02020603050405020304" pitchFamily="18" charset="0"/>
              </a:rPr>
              <a:t>Small animal internal medicine / [edited by] Richard W. Nelson, C. Guillermo Couto.—4th ed.</a:t>
            </a:r>
            <a:endParaRPr lang="tr-TR" sz="1800" b="0" u="none" strike="noStrike" baseline="0" dirty="0">
              <a:latin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7529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788D9736-D5E5-459C-A269-D140A7747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3670" y="616227"/>
            <a:ext cx="8910430" cy="400878"/>
          </a:xfrm>
        </p:spPr>
        <p:txBody>
          <a:bodyPr>
            <a:normAutofit/>
          </a:bodyPr>
          <a:lstStyle/>
          <a:p>
            <a:r>
              <a:rPr lang="tr-TR" sz="2000" b="1" u="none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PANCREATITIS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xmlns="" id="{966CA429-7A51-421E-84E0-DC23B06DFEC1}"/>
              </a:ext>
            </a:extLst>
          </p:cNvPr>
          <p:cNvSpPr txBox="1"/>
          <p:nvPr/>
        </p:nvSpPr>
        <p:spPr>
          <a:xfrm>
            <a:off x="503582" y="1017105"/>
            <a:ext cx="1053547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	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Pancreatitis may be acute or chronic. As with acute and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chronic hepatitis, the difference is histological and not necessarily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clinical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,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and there is some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clinical overlap between the two.</a:t>
            </a:r>
            <a:endParaRPr lang="tr-TR" sz="2000" b="0" i="0" u="none" strike="noStrike" baseline="0" dirty="0">
              <a:latin typeface="Times New Roman" panose="02020603050405020304" pitchFamily="18" charset="0"/>
            </a:endParaRPr>
          </a:p>
          <a:p>
            <a:pPr algn="l"/>
            <a:endParaRPr lang="tr-TR" sz="2000" dirty="0">
              <a:latin typeface="Times New Roman" panose="02020603050405020304" pitchFamily="18" charset="0"/>
            </a:endParaRPr>
          </a:p>
          <a:p>
            <a:pPr algn="l"/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	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The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causes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of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acute and chronic pancreatitis may be different, but there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may also be some overlap between them.</a:t>
            </a:r>
            <a:endParaRPr lang="tr-TR" sz="2000" b="0" i="0" u="none" strike="noStrike" baseline="0" dirty="0">
              <a:latin typeface="Times New Roman" panose="02020603050405020304" pitchFamily="18" charset="0"/>
            </a:endParaRPr>
          </a:p>
          <a:p>
            <a:pPr algn="l"/>
            <a:endParaRPr lang="tr-TR" sz="2000" dirty="0">
              <a:latin typeface="Times New Roman" panose="02020603050405020304" pitchFamily="18" charset="0"/>
            </a:endParaRPr>
          </a:p>
          <a:p>
            <a:pPr algn="l"/>
            <a:endParaRPr lang="tr-TR" sz="2000" dirty="0">
              <a:latin typeface="Times New Roman" panose="02020603050405020304" pitchFamily="18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AABC16CE-5A54-481D-AF8A-DCF01D4066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347" y="2725726"/>
            <a:ext cx="10349947" cy="3744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91732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7B026304-E1C5-464C-B0D9-5E7B0E088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3671" y="886171"/>
            <a:ext cx="9056204" cy="453887"/>
          </a:xfrm>
        </p:spPr>
        <p:txBody>
          <a:bodyPr>
            <a:normAutofit/>
          </a:bodyPr>
          <a:lstStyle/>
          <a:p>
            <a:r>
              <a:rPr lang="tr-TR" sz="20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ACUTE PANCREATITIS</a:t>
            </a:r>
            <a:endParaRPr lang="tr-TR" sz="4000" dirty="0">
              <a:solidFill>
                <a:srgbClr val="C00000"/>
              </a:solidFill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xmlns="" id="{C7058A6B-1862-4D4A-A63E-EA75247862F4}"/>
              </a:ext>
            </a:extLst>
          </p:cNvPr>
          <p:cNvSpPr txBox="1"/>
          <p:nvPr/>
        </p:nvSpPr>
        <p:spPr>
          <a:xfrm>
            <a:off x="589721" y="2009289"/>
            <a:ext cx="11012557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sz="2400" dirty="0">
                <a:latin typeface="Times New Roman" panose="02020603050405020304" pitchFamily="18" charset="0"/>
              </a:rPr>
              <a:t>	I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n recent years with the discovery</a:t>
            </a:r>
            <a:r>
              <a:rPr lang="tr-TR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of hereditary mutations of trypsin, which predispose to pancreatitis;</a:t>
            </a:r>
            <a:r>
              <a:rPr lang="tr-TR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the pathophysiology of this disease is believed to be</a:t>
            </a:r>
            <a:r>
              <a:rPr lang="tr-TR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similar in dogs and cats. The final common pathway in all</a:t>
            </a:r>
            <a:r>
              <a:rPr lang="tr-TR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cases is the inappropriate early activation of trypsinogen</a:t>
            </a:r>
            <a:r>
              <a:rPr lang="tr-TR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within the pancreas as a result of increased autoactivation</a:t>
            </a:r>
            <a:r>
              <a:rPr lang="tr-TR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2400" b="0" i="0" u="none" strike="noStrike" baseline="0" dirty="0" err="1">
                <a:latin typeface="Times New Roman" panose="02020603050405020304" pitchFamily="18" charset="0"/>
              </a:rPr>
              <a:t>and</a:t>
            </a:r>
            <a:r>
              <a:rPr lang="tr-TR" sz="2400" b="0" i="0" u="none" strike="noStrike" baseline="0" dirty="0">
                <a:latin typeface="Times New Roman" panose="02020603050405020304" pitchFamily="18" charset="0"/>
              </a:rPr>
              <a:t>/</a:t>
            </a:r>
            <a:r>
              <a:rPr lang="tr-TR" sz="2400" b="0" i="0" u="none" strike="noStrike" baseline="0" dirty="0" err="1">
                <a:latin typeface="Times New Roman" panose="02020603050405020304" pitchFamily="18" charset="0"/>
              </a:rPr>
              <a:t>or</a:t>
            </a:r>
            <a:r>
              <a:rPr lang="tr-TR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2400" b="0" i="0" u="none" strike="noStrike" baseline="0" dirty="0" err="1">
                <a:latin typeface="Times New Roman" panose="02020603050405020304" pitchFamily="18" charset="0"/>
              </a:rPr>
              <a:t>reduced</a:t>
            </a:r>
            <a:r>
              <a:rPr lang="tr-TR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2400" b="0" i="0" u="none" strike="noStrike" baseline="0" dirty="0" err="1">
                <a:latin typeface="Times New Roman" panose="02020603050405020304" pitchFamily="18" charset="0"/>
              </a:rPr>
              <a:t>autolysis</a:t>
            </a:r>
            <a:r>
              <a:rPr lang="tr-TR" sz="2400" b="0" i="0" u="none" strike="noStrike" baseline="0" dirty="0">
                <a:latin typeface="Times New Roman" panose="02020603050405020304" pitchFamily="18" charset="0"/>
              </a:rPr>
              <a:t>.</a:t>
            </a:r>
            <a:endParaRPr lang="tr-TR" sz="2800" i="0" u="none" strike="noStrike" baseline="0" dirty="0">
              <a:latin typeface="Arial" panose="020B0604020202020204" pitchFamily="34" charset="0"/>
            </a:endParaRPr>
          </a:p>
          <a:p>
            <a:endParaRPr lang="tr-TR" sz="2400" dirty="0">
              <a:latin typeface="Arial" panose="020B0604020202020204" pitchFamily="34" charset="0"/>
            </a:endParaRPr>
          </a:p>
          <a:p>
            <a:r>
              <a:rPr lang="en-US" sz="2400" i="0" u="none" strike="noStrike" baseline="0" dirty="0">
                <a:latin typeface="Arial" panose="020B0604020202020204" pitchFamily="34" charset="0"/>
              </a:rPr>
              <a:t>It </a:t>
            </a:r>
            <a:r>
              <a:rPr lang="tr-TR" sz="2400" i="0" u="none" strike="noStrike" baseline="0" dirty="0">
                <a:latin typeface="Arial" panose="020B0604020202020204" pitchFamily="34" charset="0"/>
              </a:rPr>
              <a:t>can be </a:t>
            </a:r>
            <a:r>
              <a:rPr lang="tr-TR" sz="2400" i="0" u="none" strike="noStrike" baseline="0" dirty="0" err="1">
                <a:latin typeface="Arial" panose="020B0604020202020204" pitchFamily="34" charset="0"/>
              </a:rPr>
              <a:t>seen</a:t>
            </a:r>
            <a:r>
              <a:rPr lang="en-US" sz="2400" i="0" u="none" strike="noStrike" baseline="0" dirty="0">
                <a:latin typeface="Arial" panose="020B0604020202020204" pitchFamily="34" charset="0"/>
              </a:rPr>
              <a:t> in fat</a:t>
            </a:r>
            <a:r>
              <a:rPr lang="tr-TR" sz="2400" i="0" u="none" strike="noStrike" baseline="0" dirty="0" err="1">
                <a:latin typeface="Arial" panose="020B0604020202020204" pitchFamily="34" charset="0"/>
              </a:rPr>
              <a:t>ty</a:t>
            </a:r>
            <a:r>
              <a:rPr lang="en-US" sz="2400" i="0" u="none" strike="noStrike" baseline="0" dirty="0">
                <a:latin typeface="Arial" panose="020B0604020202020204" pitchFamily="34" charset="0"/>
              </a:rPr>
              <a:t> animals or those who eat too much fatty food</a:t>
            </a:r>
            <a:r>
              <a:rPr lang="en-US" sz="2000" b="1" i="0" u="none" strike="noStrike" baseline="0" dirty="0">
                <a:latin typeface="Arial" panose="020B0604020202020204" pitchFamily="34" charset="0"/>
              </a:rPr>
              <a:t>.</a:t>
            </a:r>
            <a:endParaRPr lang="tr-TR" sz="2000" b="1" i="0" u="none" strike="noStrike" baseline="0" dirty="0">
              <a:latin typeface="Arial" panose="020B0604020202020204" pitchFamily="34" charset="0"/>
            </a:endParaRPr>
          </a:p>
          <a:p>
            <a:endParaRPr lang="tr-TR" b="1" i="0" u="none" strike="noStrike" baseline="0" dirty="0">
              <a:latin typeface="Arial" panose="020B0604020202020204" pitchFamily="34" charset="0"/>
            </a:endParaRPr>
          </a:p>
          <a:p>
            <a:endParaRPr lang="tr-TR" dirty="0">
              <a:latin typeface="Arial" panose="020B060402020202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57704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>
            <a:extLst>
              <a:ext uri="{FF2B5EF4-FFF2-40B4-BE49-F238E27FC236}">
                <a16:creationId xmlns:a16="http://schemas.microsoft.com/office/drawing/2014/main" xmlns="" id="{6617CFA7-04A7-4A93-A371-76DF7161D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153" y="1246047"/>
            <a:ext cx="10204174" cy="49261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xmlns="" id="{28C38432-9B51-4DCA-9CD3-972824E5D0F6}"/>
              </a:ext>
            </a:extLst>
          </p:cNvPr>
          <p:cNvSpPr txBox="1"/>
          <p:nvPr/>
        </p:nvSpPr>
        <p:spPr>
          <a:xfrm>
            <a:off x="1036153" y="819042"/>
            <a:ext cx="7564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>
                <a:solidFill>
                  <a:srgbClr val="C00000"/>
                </a:solidFill>
              </a:rPr>
              <a:t>Causes</a:t>
            </a:r>
            <a:r>
              <a:rPr lang="tr-TR" b="1" dirty="0">
                <a:solidFill>
                  <a:srgbClr val="C00000"/>
                </a:solidFill>
              </a:rPr>
              <a:t> of </a:t>
            </a:r>
            <a:r>
              <a:rPr lang="tr-TR" b="1" dirty="0" err="1">
                <a:solidFill>
                  <a:srgbClr val="C00000"/>
                </a:solidFill>
              </a:rPr>
              <a:t>Acute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Pancreatitis</a:t>
            </a:r>
            <a:endParaRPr lang="tr-TR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277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37AB5F13-56AD-4085-B3F8-7F11D5AA9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182" y="516835"/>
            <a:ext cx="9307996" cy="705678"/>
          </a:xfrm>
        </p:spPr>
        <p:txBody>
          <a:bodyPr>
            <a:normAutofit/>
          </a:bodyPr>
          <a:lstStyle/>
          <a:p>
            <a:r>
              <a:rPr lang="tr-TR" sz="2000" b="1" i="0" u="none" strike="noStrike" baseline="0" dirty="0" err="1">
                <a:solidFill>
                  <a:srgbClr val="C00000"/>
                </a:solidFill>
                <a:latin typeface="Arial" panose="020B0604020202020204" pitchFamily="34" charset="0"/>
              </a:rPr>
              <a:t>Clinical</a:t>
            </a:r>
            <a:r>
              <a:rPr lang="tr-TR" sz="20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tr-TR" sz="2000" b="1" i="0" u="none" strike="noStrike" baseline="0" dirty="0" err="1">
                <a:solidFill>
                  <a:srgbClr val="C00000"/>
                </a:solidFill>
                <a:latin typeface="Arial" panose="020B0604020202020204" pitchFamily="34" charset="0"/>
              </a:rPr>
              <a:t>Features</a:t>
            </a:r>
            <a:endParaRPr lang="tr-TR" sz="4000" dirty="0">
              <a:solidFill>
                <a:srgbClr val="C00000"/>
              </a:solidFill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xmlns="" id="{C7E7DB7F-8D71-4459-826B-A96D78CE691F}"/>
              </a:ext>
            </a:extLst>
          </p:cNvPr>
          <p:cNvSpPr txBox="1"/>
          <p:nvPr/>
        </p:nvSpPr>
        <p:spPr>
          <a:xfrm>
            <a:off x="410817" y="1348800"/>
            <a:ext cx="1011637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	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Acute pancreatitis typically affects middle-aged dogs and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cats, although very young and very old individuals may also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be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</a:rPr>
              <a:t>affected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.</a:t>
            </a:r>
          </a:p>
          <a:p>
            <a:pPr algn="l"/>
            <a:endParaRPr lang="tr-TR" sz="2000" dirty="0">
              <a:latin typeface="Times New Roman" panose="02020603050405020304" pitchFamily="18" charset="0"/>
            </a:endParaRPr>
          </a:p>
          <a:p>
            <a:pPr algn="l"/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	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It is likely that the disease is multifactorial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with a genetic tendency and superimposed triggering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factors. For example, eating a high-fat meal may be a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trigger for a susceptible terrier. Some studies suggest a slight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increase in risk in female dogs, whereas others show no sex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predisposition. </a:t>
            </a:r>
            <a:endParaRPr lang="tr-TR" sz="2000" b="0" i="0" u="none" strike="noStrike" baseline="0" dirty="0">
              <a:latin typeface="Times New Roman" panose="02020603050405020304" pitchFamily="18" charset="0"/>
            </a:endParaRPr>
          </a:p>
          <a:p>
            <a:pPr algn="l"/>
            <a:endParaRPr lang="tr-TR" sz="2000" b="0" i="0" u="none" strike="noStrike" baseline="0" dirty="0">
              <a:latin typeface="Times New Roman" panose="02020603050405020304" pitchFamily="18" charset="0"/>
            </a:endParaRPr>
          </a:p>
          <a:p>
            <a:pPr algn="l"/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	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Obesity has been suggested as a predisposing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factor in dogs, but it is unclear whether this is a cause or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whether it is co-segregating with disease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.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 (i.e., breeds at high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risk for acute pancreatitis may coincidentally also be breeds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with a high risk for obesity).</a:t>
            </a:r>
            <a:endParaRPr lang="tr-TR" sz="1800" b="0" i="0" u="none" strike="noStrike" baseline="0" dirty="0">
              <a:latin typeface="Times New Roman" panose="02020603050405020304" pitchFamily="18" charset="0"/>
            </a:endParaRPr>
          </a:p>
          <a:p>
            <a:pPr algn="l"/>
            <a:endParaRPr lang="tr-TR" dirty="0">
              <a:latin typeface="Times New Roman" panose="02020603050405020304" pitchFamily="18" charset="0"/>
            </a:endParaRPr>
          </a:p>
          <a:p>
            <a:pPr algn="l"/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	</a:t>
            </a:r>
            <a:r>
              <a:rPr lang="tr-TR" sz="1800" b="0" i="0" u="none" strike="noStrike" baseline="0" dirty="0" err="1">
                <a:latin typeface="Times New Roman" panose="02020603050405020304" pitchFamily="18" charset="0"/>
              </a:rPr>
              <a:t>Concurrent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1800" b="0" i="0" u="none" strike="noStrike" baseline="0" dirty="0" err="1">
                <a:latin typeface="Times New Roman" panose="02020603050405020304" pitchFamily="18" charset="0"/>
              </a:rPr>
              <a:t>endocrine</a:t>
            </a:r>
            <a:r>
              <a:rPr lang="tr-TR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diseases such as hypothyroidism, hyperadrenocorticism, or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diabetes mellitus (DM) increase the risk of severe fatal pancreatitis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in dogs; therefore it is important to identify these in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the history. In cats the history may include features of concurrent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 err="1">
                <a:latin typeface="Times New Roman" panose="02020603050405020304" pitchFamily="18" charset="0"/>
              </a:rPr>
              <a:t>cholangiohepatitis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, inflammatory bowel disease, or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1800" b="0" i="0" u="none" strike="noStrike" baseline="0" dirty="0" err="1">
                <a:latin typeface="Times New Roman" panose="02020603050405020304" pitchFamily="18" charset="0"/>
              </a:rPr>
              <a:t>hepatic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1800" b="0" i="0" u="none" strike="noStrike" baseline="0" dirty="0" err="1">
                <a:latin typeface="Times New Roman" panose="02020603050405020304" pitchFamily="18" charset="0"/>
              </a:rPr>
              <a:t>lipidosis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.</a:t>
            </a:r>
            <a:endParaRPr lang="tr-TR" sz="2000" b="0" i="0" u="none" strike="noStrike" baseline="0" dirty="0">
              <a:latin typeface="Times New Roman" panose="02020603050405020304" pitchFamily="18" charset="0"/>
            </a:endParaRPr>
          </a:p>
          <a:p>
            <a:pPr algn="l"/>
            <a:endParaRPr lang="tr-TR" sz="2000" dirty="0">
              <a:latin typeface="Times New Roman" panose="02020603050405020304" pitchFamily="18" charset="0"/>
            </a:endParaRPr>
          </a:p>
          <a:p>
            <a:pPr algn="l"/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165496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xmlns="" id="{4112E445-3F8F-4D2E-A5A3-A1E08AA7FECA}"/>
              </a:ext>
            </a:extLst>
          </p:cNvPr>
          <p:cNvSpPr txBox="1"/>
          <p:nvPr/>
        </p:nvSpPr>
        <p:spPr>
          <a:xfrm>
            <a:off x="566530" y="1166190"/>
            <a:ext cx="11058939" cy="5480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5600" marR="419734" indent="-342900" algn="just">
              <a:lnSpc>
                <a:spcPct val="100000"/>
              </a:lnSpc>
              <a:spcBef>
                <a:spcPts val="675"/>
              </a:spcBef>
              <a:buChar char="•"/>
              <a:tabLst>
                <a:tab pos="355600" algn="l"/>
              </a:tabLst>
            </a:pPr>
            <a:endParaRPr lang="tr-TR" sz="1800" spc="-5" dirty="0">
              <a:latin typeface="Arial"/>
              <a:cs typeface="Arial"/>
            </a:endParaRPr>
          </a:p>
          <a:p>
            <a:pPr marL="355600" marR="419734" indent="-342900" algn="just">
              <a:lnSpc>
                <a:spcPct val="100000"/>
              </a:lnSpc>
              <a:spcBef>
                <a:spcPts val="675"/>
              </a:spcBef>
              <a:buChar char="•"/>
              <a:tabLst>
                <a:tab pos="355600" algn="l"/>
              </a:tabLst>
            </a:pPr>
            <a:r>
              <a:rPr lang="tr-TR" sz="2000" spc="-5" dirty="0" err="1">
                <a:latin typeface="Arial"/>
                <a:cs typeface="Arial"/>
              </a:rPr>
              <a:t>In</a:t>
            </a:r>
            <a:r>
              <a:rPr lang="tr-TR" sz="2000" spc="-5" dirty="0">
                <a:latin typeface="Arial"/>
                <a:cs typeface="Arial"/>
              </a:rPr>
              <a:t> </a:t>
            </a:r>
            <a:r>
              <a:rPr lang="tr-TR" sz="2000" spc="-5" dirty="0" err="1">
                <a:latin typeface="Arial"/>
                <a:cs typeface="Arial"/>
              </a:rPr>
              <a:t>mild</a:t>
            </a:r>
            <a:r>
              <a:rPr lang="tr-TR" sz="2000" spc="-5" dirty="0">
                <a:latin typeface="Arial"/>
                <a:cs typeface="Arial"/>
              </a:rPr>
              <a:t> </a:t>
            </a:r>
            <a:r>
              <a:rPr lang="tr-TR" sz="2000" spc="-5" dirty="0" err="1">
                <a:latin typeface="Arial"/>
                <a:cs typeface="Arial"/>
              </a:rPr>
              <a:t>cases</a:t>
            </a:r>
            <a:r>
              <a:rPr lang="tr-TR" sz="2000" spc="-5" dirty="0">
                <a:latin typeface="Arial"/>
                <a:cs typeface="Arial"/>
              </a:rPr>
              <a:t>, </a:t>
            </a:r>
            <a:r>
              <a:rPr lang="tr-TR" sz="2000" spc="-5" dirty="0" err="1">
                <a:latin typeface="Arial"/>
                <a:cs typeface="Arial"/>
              </a:rPr>
              <a:t>we</a:t>
            </a:r>
            <a:r>
              <a:rPr lang="tr-TR" sz="2000" spc="-5" dirty="0">
                <a:latin typeface="Arial"/>
                <a:cs typeface="Arial"/>
              </a:rPr>
              <a:t> </a:t>
            </a:r>
            <a:r>
              <a:rPr lang="tr-TR" sz="2000" spc="-5" dirty="0" err="1">
                <a:latin typeface="Arial"/>
                <a:cs typeface="Arial"/>
              </a:rPr>
              <a:t>observe</a:t>
            </a:r>
            <a:r>
              <a:rPr lang="tr-TR" sz="2000" spc="-5" dirty="0">
                <a:latin typeface="Arial"/>
                <a:cs typeface="Arial"/>
              </a:rPr>
              <a:t> </a:t>
            </a:r>
            <a:r>
              <a:rPr lang="tr-TR" sz="2000" spc="-5" dirty="0" err="1">
                <a:latin typeface="Arial"/>
                <a:cs typeface="Arial"/>
              </a:rPr>
              <a:t>lack</a:t>
            </a:r>
            <a:r>
              <a:rPr lang="tr-TR" sz="2000" spc="-5" dirty="0">
                <a:latin typeface="Arial"/>
                <a:cs typeface="Arial"/>
              </a:rPr>
              <a:t> of </a:t>
            </a:r>
            <a:r>
              <a:rPr lang="tr-TR" sz="2000" spc="-5" dirty="0" err="1">
                <a:latin typeface="Arial"/>
                <a:cs typeface="Arial"/>
              </a:rPr>
              <a:t>appetite</a:t>
            </a:r>
            <a:r>
              <a:rPr lang="tr-TR" sz="2000" spc="-5" dirty="0">
                <a:latin typeface="Arial"/>
                <a:cs typeface="Arial"/>
              </a:rPr>
              <a:t>, </a:t>
            </a:r>
            <a:r>
              <a:rPr lang="tr-TR" sz="2000" spc="-5" dirty="0" err="1">
                <a:latin typeface="Arial"/>
                <a:cs typeface="Arial"/>
              </a:rPr>
              <a:t>depression</a:t>
            </a:r>
            <a:r>
              <a:rPr lang="tr-TR" sz="2000" spc="-5" dirty="0">
                <a:latin typeface="Arial"/>
                <a:cs typeface="Arial"/>
              </a:rPr>
              <a:t>, </a:t>
            </a:r>
            <a:r>
              <a:rPr lang="tr-TR" sz="2000" spc="-5" dirty="0" err="1">
                <a:latin typeface="Arial"/>
                <a:cs typeface="Arial"/>
              </a:rPr>
              <a:t>and</a:t>
            </a:r>
            <a:r>
              <a:rPr lang="tr-TR" sz="2000" spc="-5" dirty="0">
                <a:latin typeface="Arial"/>
                <a:cs typeface="Arial"/>
              </a:rPr>
              <a:t> </a:t>
            </a:r>
            <a:r>
              <a:rPr lang="tr-TR" sz="2000" spc="-5" dirty="0" err="1">
                <a:latin typeface="Arial"/>
                <a:cs typeface="Arial"/>
              </a:rPr>
              <a:t>abdominal</a:t>
            </a:r>
            <a:r>
              <a:rPr lang="tr-TR" sz="2000" spc="-5" dirty="0">
                <a:latin typeface="Arial"/>
                <a:cs typeface="Arial"/>
              </a:rPr>
              <a:t> </a:t>
            </a:r>
            <a:r>
              <a:rPr lang="tr-TR" sz="2000" spc="-5" dirty="0" err="1">
                <a:latin typeface="Arial"/>
                <a:cs typeface="Arial"/>
              </a:rPr>
              <a:t>pain</a:t>
            </a:r>
            <a:r>
              <a:rPr lang="tr-TR" sz="2000" spc="-5" dirty="0">
                <a:latin typeface="Arial"/>
                <a:cs typeface="Arial"/>
              </a:rPr>
              <a:t> </a:t>
            </a:r>
            <a:r>
              <a:rPr lang="tr-TR" sz="2000" spc="-5" dirty="0" err="1">
                <a:latin typeface="Arial"/>
                <a:cs typeface="Arial"/>
              </a:rPr>
              <a:t>whereas</a:t>
            </a:r>
            <a:r>
              <a:rPr lang="tr-TR" sz="2000" spc="-5" dirty="0">
                <a:latin typeface="Arial"/>
                <a:cs typeface="Arial"/>
              </a:rPr>
              <a:t> in severe </a:t>
            </a:r>
            <a:r>
              <a:rPr lang="tr-TR" sz="2000" spc="-5" dirty="0" err="1">
                <a:latin typeface="Arial"/>
                <a:cs typeface="Arial"/>
              </a:rPr>
              <a:t>conditions</a:t>
            </a:r>
            <a:r>
              <a:rPr lang="tr-TR" sz="2000" spc="-5" dirty="0">
                <a:latin typeface="Arial"/>
                <a:cs typeface="Arial"/>
              </a:rPr>
              <a:t>, </a:t>
            </a:r>
            <a:r>
              <a:rPr lang="tr-TR" sz="2000" spc="-5" dirty="0" err="1">
                <a:latin typeface="Arial"/>
                <a:cs typeface="Arial"/>
              </a:rPr>
              <a:t>acute</a:t>
            </a:r>
            <a:r>
              <a:rPr lang="tr-TR" sz="2000" spc="-5" dirty="0">
                <a:latin typeface="Arial"/>
                <a:cs typeface="Arial"/>
              </a:rPr>
              <a:t> </a:t>
            </a:r>
            <a:r>
              <a:rPr lang="tr-TR" sz="2000" spc="-5" dirty="0" err="1">
                <a:latin typeface="Arial"/>
                <a:cs typeface="Arial"/>
              </a:rPr>
              <a:t>vomitting</a:t>
            </a:r>
            <a:r>
              <a:rPr lang="tr-TR" sz="2000" spc="-5" dirty="0">
                <a:latin typeface="Arial"/>
                <a:cs typeface="Arial"/>
              </a:rPr>
              <a:t>, </a:t>
            </a:r>
            <a:r>
              <a:rPr lang="tr-TR" sz="2000" spc="-5" dirty="0" err="1">
                <a:latin typeface="Arial"/>
                <a:cs typeface="Arial"/>
              </a:rPr>
              <a:t>hemorrhagic</a:t>
            </a:r>
            <a:r>
              <a:rPr lang="tr-TR" sz="2000" spc="-5" dirty="0">
                <a:latin typeface="Arial"/>
                <a:cs typeface="Arial"/>
              </a:rPr>
              <a:t> </a:t>
            </a:r>
            <a:r>
              <a:rPr lang="tr-TR" sz="2000" spc="-5" dirty="0" err="1">
                <a:latin typeface="Arial"/>
                <a:cs typeface="Arial"/>
              </a:rPr>
              <a:t>diarrhea</a:t>
            </a:r>
            <a:r>
              <a:rPr lang="tr-TR" sz="2000" spc="-5" dirty="0">
                <a:latin typeface="Arial"/>
                <a:cs typeface="Arial"/>
              </a:rPr>
              <a:t>, </a:t>
            </a:r>
            <a:r>
              <a:rPr lang="tr-TR" sz="2000" spc="-5" dirty="0" err="1">
                <a:latin typeface="Arial"/>
                <a:cs typeface="Arial"/>
              </a:rPr>
              <a:t>shock</a:t>
            </a:r>
            <a:r>
              <a:rPr lang="tr-TR" sz="2000" spc="-5" dirty="0">
                <a:latin typeface="Arial"/>
                <a:cs typeface="Arial"/>
              </a:rPr>
              <a:t> </a:t>
            </a:r>
            <a:r>
              <a:rPr lang="tr-TR" sz="2000" spc="-5" dirty="0" err="1">
                <a:latin typeface="Arial"/>
                <a:cs typeface="Arial"/>
              </a:rPr>
              <a:t>and</a:t>
            </a:r>
            <a:r>
              <a:rPr lang="tr-TR" sz="2000" spc="-5" dirty="0">
                <a:latin typeface="Arial"/>
                <a:cs typeface="Arial"/>
              </a:rPr>
              <a:t> </a:t>
            </a:r>
            <a:r>
              <a:rPr lang="tr-TR" sz="2000" spc="-5" dirty="0" err="1">
                <a:latin typeface="Arial"/>
                <a:cs typeface="Arial"/>
              </a:rPr>
              <a:t>death</a:t>
            </a:r>
            <a:r>
              <a:rPr lang="tr-TR" sz="2000" spc="-5" dirty="0">
                <a:latin typeface="Arial"/>
                <a:cs typeface="Arial"/>
              </a:rPr>
              <a:t> can be </a:t>
            </a:r>
            <a:r>
              <a:rPr lang="tr-TR" sz="2000" spc="-5" dirty="0" err="1">
                <a:latin typeface="Arial"/>
                <a:cs typeface="Arial"/>
              </a:rPr>
              <a:t>observed</a:t>
            </a:r>
            <a:r>
              <a:rPr lang="tr-TR" sz="2000" spc="-5" dirty="0">
                <a:latin typeface="Arial"/>
                <a:cs typeface="Arial"/>
              </a:rPr>
              <a:t>.</a:t>
            </a:r>
          </a:p>
          <a:p>
            <a:pPr marL="355600" marR="419734" indent="-342900" algn="just">
              <a:lnSpc>
                <a:spcPct val="100000"/>
              </a:lnSpc>
              <a:spcBef>
                <a:spcPts val="675"/>
              </a:spcBef>
              <a:buChar char="•"/>
              <a:tabLst>
                <a:tab pos="355600" algn="l"/>
              </a:tabLst>
            </a:pPr>
            <a:endParaRPr lang="tr-TR" sz="2000" spc="-5" dirty="0">
              <a:latin typeface="Arial"/>
              <a:cs typeface="Arial"/>
            </a:endParaRPr>
          </a:p>
          <a:p>
            <a:pPr marL="355600" marR="419734" indent="-342900" algn="just">
              <a:lnSpc>
                <a:spcPct val="100000"/>
              </a:lnSpc>
              <a:spcBef>
                <a:spcPts val="675"/>
              </a:spcBef>
              <a:buChar char="•"/>
              <a:tabLst>
                <a:tab pos="355600" algn="l"/>
              </a:tabLst>
            </a:pPr>
            <a:r>
              <a:rPr lang="tr-TR" sz="2000" spc="-5" dirty="0" err="1">
                <a:latin typeface="Arial"/>
                <a:cs typeface="Arial"/>
              </a:rPr>
              <a:t>In</a:t>
            </a:r>
            <a:r>
              <a:rPr lang="tr-TR" sz="2000" spc="-5" dirty="0">
                <a:latin typeface="Arial"/>
                <a:cs typeface="Arial"/>
              </a:rPr>
              <a:t> </a:t>
            </a:r>
            <a:r>
              <a:rPr lang="tr-TR" sz="2000" spc="-5" dirty="0" err="1">
                <a:latin typeface="Arial"/>
                <a:cs typeface="Arial"/>
              </a:rPr>
              <a:t>complete</a:t>
            </a:r>
            <a:r>
              <a:rPr lang="tr-TR" sz="2000" spc="-5" dirty="0">
                <a:latin typeface="Arial"/>
                <a:cs typeface="Arial"/>
              </a:rPr>
              <a:t> </a:t>
            </a:r>
            <a:r>
              <a:rPr lang="tr-TR" sz="2000" spc="-5" dirty="0" err="1">
                <a:latin typeface="Arial"/>
                <a:cs typeface="Arial"/>
              </a:rPr>
              <a:t>blood</a:t>
            </a:r>
            <a:r>
              <a:rPr lang="tr-TR" sz="2000" spc="-5" dirty="0">
                <a:latin typeface="Arial"/>
                <a:cs typeface="Arial"/>
              </a:rPr>
              <a:t> </a:t>
            </a:r>
            <a:r>
              <a:rPr lang="tr-TR" sz="2000" spc="-5" dirty="0" err="1">
                <a:latin typeface="Arial"/>
                <a:cs typeface="Arial"/>
              </a:rPr>
              <a:t>count</a:t>
            </a:r>
            <a:r>
              <a:rPr lang="tr-TR" sz="2000" spc="-5" dirty="0">
                <a:latin typeface="Arial"/>
                <a:cs typeface="Arial"/>
              </a:rPr>
              <a:t> </a:t>
            </a:r>
            <a:r>
              <a:rPr lang="tr-TR" sz="2000" spc="-5" dirty="0" err="1">
                <a:latin typeface="Arial"/>
                <a:cs typeface="Arial"/>
              </a:rPr>
              <a:t>tests</a:t>
            </a:r>
            <a:r>
              <a:rPr lang="tr-TR" sz="2000" spc="-5" dirty="0">
                <a:latin typeface="Arial"/>
                <a:cs typeface="Arial"/>
              </a:rPr>
              <a:t>, </a:t>
            </a:r>
            <a:r>
              <a:rPr lang="tr-TR" sz="2000" spc="-5" dirty="0" err="1">
                <a:latin typeface="Arial"/>
                <a:cs typeface="Arial"/>
              </a:rPr>
              <a:t>dehydration</a:t>
            </a:r>
            <a:r>
              <a:rPr lang="tr-TR" sz="2000" spc="-5" dirty="0">
                <a:latin typeface="Arial"/>
                <a:cs typeface="Arial"/>
              </a:rPr>
              <a:t> </a:t>
            </a:r>
            <a:r>
              <a:rPr lang="tr-TR" sz="2000" spc="-5" dirty="0" err="1">
                <a:latin typeface="Arial"/>
                <a:cs typeface="Arial"/>
              </a:rPr>
              <a:t>and</a:t>
            </a:r>
            <a:r>
              <a:rPr lang="tr-TR" sz="2000" spc="-5" dirty="0">
                <a:latin typeface="Arial"/>
                <a:cs typeface="Arial"/>
              </a:rPr>
              <a:t> </a:t>
            </a:r>
            <a:r>
              <a:rPr lang="tr-TR" sz="2000" spc="-5" dirty="0" err="1">
                <a:latin typeface="Arial"/>
                <a:cs typeface="Arial"/>
              </a:rPr>
              <a:t>leukocytosis</a:t>
            </a:r>
            <a:r>
              <a:rPr lang="tr-TR" sz="2000" spc="-5" dirty="0">
                <a:latin typeface="Arial"/>
                <a:cs typeface="Arial"/>
              </a:rPr>
              <a:t>; </a:t>
            </a:r>
            <a:r>
              <a:rPr lang="tr-TR" sz="2000" spc="-5" dirty="0" err="1">
                <a:latin typeface="Arial"/>
                <a:cs typeface="Arial"/>
              </a:rPr>
              <a:t>if</a:t>
            </a:r>
            <a:r>
              <a:rPr lang="tr-TR" sz="2000" spc="-5" dirty="0">
                <a:latin typeface="Arial"/>
                <a:cs typeface="Arial"/>
              </a:rPr>
              <a:t> </a:t>
            </a:r>
            <a:r>
              <a:rPr lang="tr-TR" sz="2000" spc="-5" dirty="0" err="1">
                <a:latin typeface="Arial"/>
                <a:cs typeface="Arial"/>
              </a:rPr>
              <a:t>there</a:t>
            </a:r>
            <a:r>
              <a:rPr lang="tr-TR" sz="2000" spc="-5" dirty="0">
                <a:latin typeface="Arial"/>
                <a:cs typeface="Arial"/>
              </a:rPr>
              <a:t> is </a:t>
            </a:r>
            <a:r>
              <a:rPr lang="tr-TR" sz="2000" spc="-5" dirty="0" err="1">
                <a:latin typeface="Arial"/>
                <a:cs typeface="Arial"/>
              </a:rPr>
              <a:t>diffuse</a:t>
            </a:r>
            <a:r>
              <a:rPr lang="tr-TR" sz="2000" spc="-5" dirty="0">
                <a:latin typeface="Arial"/>
                <a:cs typeface="Arial"/>
              </a:rPr>
              <a:t> </a:t>
            </a:r>
            <a:r>
              <a:rPr lang="tr-TR" sz="2000" spc="-5" dirty="0" err="1">
                <a:latin typeface="Arial"/>
                <a:cs typeface="Arial"/>
              </a:rPr>
              <a:t>intravascular</a:t>
            </a:r>
            <a:r>
              <a:rPr lang="tr-TR" sz="2000" spc="-5" dirty="0">
                <a:latin typeface="Arial"/>
                <a:cs typeface="Arial"/>
              </a:rPr>
              <a:t> </a:t>
            </a:r>
            <a:r>
              <a:rPr lang="tr-TR" sz="2000" spc="-5" dirty="0" err="1">
                <a:latin typeface="Arial"/>
                <a:cs typeface="Arial"/>
              </a:rPr>
              <a:t>coagulation</a:t>
            </a:r>
            <a:r>
              <a:rPr lang="tr-TR" sz="2000" spc="-5" dirty="0">
                <a:latin typeface="Arial"/>
                <a:cs typeface="Arial"/>
              </a:rPr>
              <a:t> (DIC), </a:t>
            </a:r>
            <a:r>
              <a:rPr lang="tr-TR" sz="2000" spc="-5" dirty="0" err="1">
                <a:latin typeface="Arial"/>
                <a:cs typeface="Arial"/>
              </a:rPr>
              <a:t>thrombocytopenia</a:t>
            </a:r>
            <a:r>
              <a:rPr lang="tr-TR" sz="2000" spc="-5" dirty="0">
                <a:latin typeface="Arial"/>
                <a:cs typeface="Arial"/>
              </a:rPr>
              <a:t> can be </a:t>
            </a:r>
            <a:r>
              <a:rPr lang="tr-TR" sz="2000" spc="-5" dirty="0" err="1">
                <a:latin typeface="Arial"/>
                <a:cs typeface="Arial"/>
              </a:rPr>
              <a:t>seen</a:t>
            </a:r>
            <a:r>
              <a:rPr lang="tr-TR" sz="2000" spc="-5" dirty="0">
                <a:latin typeface="Arial"/>
                <a:cs typeface="Arial"/>
              </a:rPr>
              <a:t>.</a:t>
            </a:r>
          </a:p>
          <a:p>
            <a:pPr marL="355600" marR="419734" indent="-342900" algn="just">
              <a:lnSpc>
                <a:spcPct val="100000"/>
              </a:lnSpc>
              <a:spcBef>
                <a:spcPts val="675"/>
              </a:spcBef>
              <a:buChar char="•"/>
              <a:tabLst>
                <a:tab pos="355600" algn="l"/>
              </a:tabLst>
            </a:pPr>
            <a:endParaRPr lang="tr-TR" sz="2000" spc="-5" dirty="0">
              <a:latin typeface="Arial"/>
              <a:cs typeface="Arial"/>
            </a:endParaRPr>
          </a:p>
          <a:p>
            <a:pPr marL="355600" marR="419734" indent="-342900" algn="just">
              <a:lnSpc>
                <a:spcPct val="100000"/>
              </a:lnSpc>
              <a:spcBef>
                <a:spcPts val="675"/>
              </a:spcBef>
              <a:buChar char="•"/>
              <a:tabLst>
                <a:tab pos="355600" algn="l"/>
              </a:tabLst>
            </a:pPr>
            <a:r>
              <a:rPr lang="tr-TR" sz="2000" spc="-5" dirty="0" err="1">
                <a:latin typeface="Arial"/>
                <a:cs typeface="Arial"/>
              </a:rPr>
              <a:t>Plasma</a:t>
            </a:r>
            <a:r>
              <a:rPr lang="tr-TR" sz="2000" spc="-5" dirty="0">
                <a:latin typeface="Arial"/>
                <a:cs typeface="Arial"/>
              </a:rPr>
              <a:t> </a:t>
            </a:r>
            <a:r>
              <a:rPr lang="tr-TR" sz="2000" spc="-5" dirty="0" err="1">
                <a:latin typeface="Arial"/>
                <a:cs typeface="Arial"/>
              </a:rPr>
              <a:t>color</a:t>
            </a:r>
            <a:r>
              <a:rPr lang="tr-TR" sz="2000" spc="-5" dirty="0">
                <a:latin typeface="Arial"/>
                <a:cs typeface="Arial"/>
              </a:rPr>
              <a:t> can </a:t>
            </a:r>
            <a:r>
              <a:rPr lang="tr-TR" sz="2000" spc="-5" dirty="0" err="1">
                <a:latin typeface="Arial"/>
                <a:cs typeface="Arial"/>
              </a:rPr>
              <a:t>also</a:t>
            </a:r>
            <a:r>
              <a:rPr lang="tr-TR" sz="2000" spc="-5" dirty="0">
                <a:latin typeface="Arial"/>
                <a:cs typeface="Arial"/>
              </a:rPr>
              <a:t> be </a:t>
            </a:r>
            <a:r>
              <a:rPr lang="tr-TR" sz="2000" spc="-5" dirty="0" err="1">
                <a:latin typeface="Arial"/>
                <a:cs typeface="Arial"/>
              </a:rPr>
              <a:t>indicative</a:t>
            </a:r>
            <a:r>
              <a:rPr lang="tr-TR" sz="2000" spc="-5" dirty="0">
                <a:latin typeface="Arial"/>
                <a:cs typeface="Arial"/>
              </a:rPr>
              <a:t>; it is </a:t>
            </a:r>
            <a:r>
              <a:rPr lang="tr-TR" sz="2000" spc="-5" dirty="0" err="1">
                <a:latin typeface="Arial"/>
                <a:cs typeface="Arial"/>
              </a:rPr>
              <a:t>lipemic</a:t>
            </a:r>
            <a:r>
              <a:rPr lang="tr-TR" sz="2000" spc="-5" dirty="0">
                <a:latin typeface="Arial"/>
                <a:cs typeface="Arial"/>
              </a:rPr>
              <a:t> </a:t>
            </a:r>
            <a:r>
              <a:rPr lang="tr-TR" sz="2000" spc="-5" dirty="0" err="1">
                <a:latin typeface="Arial"/>
                <a:cs typeface="Arial"/>
              </a:rPr>
              <a:t>and</a:t>
            </a:r>
            <a:r>
              <a:rPr lang="tr-TR" sz="2000" spc="-5" dirty="0">
                <a:latin typeface="Arial"/>
                <a:cs typeface="Arial"/>
              </a:rPr>
              <a:t> </a:t>
            </a:r>
            <a:r>
              <a:rPr lang="tr-TR" sz="2000" spc="-5" dirty="0" err="1">
                <a:latin typeface="Arial"/>
                <a:cs typeface="Arial"/>
              </a:rPr>
              <a:t>sometimes</a:t>
            </a:r>
            <a:r>
              <a:rPr lang="tr-TR" sz="2000" spc="-5" dirty="0">
                <a:latin typeface="Arial"/>
                <a:cs typeface="Arial"/>
              </a:rPr>
              <a:t> </a:t>
            </a:r>
            <a:r>
              <a:rPr lang="tr-TR" sz="2000" spc="-5" dirty="0" err="1">
                <a:latin typeface="Arial"/>
                <a:cs typeface="Arial"/>
              </a:rPr>
              <a:t>icteric</a:t>
            </a:r>
            <a:r>
              <a:rPr lang="tr-TR" sz="2000" spc="-5" dirty="0">
                <a:latin typeface="Arial"/>
                <a:cs typeface="Arial"/>
              </a:rPr>
              <a:t>.</a:t>
            </a:r>
          </a:p>
          <a:p>
            <a:pPr marL="355600" marR="419734" indent="-342900" algn="just">
              <a:lnSpc>
                <a:spcPct val="100000"/>
              </a:lnSpc>
              <a:spcBef>
                <a:spcPts val="675"/>
              </a:spcBef>
              <a:buChar char="•"/>
              <a:tabLst>
                <a:tab pos="355600" algn="l"/>
              </a:tabLst>
            </a:pPr>
            <a:endParaRPr lang="tr-TR" spc="-5" dirty="0">
              <a:latin typeface="Arial"/>
              <a:cs typeface="Arial"/>
            </a:endParaRPr>
          </a:p>
          <a:p>
            <a:pPr marL="355600" marR="419734" indent="-342900" algn="just">
              <a:lnSpc>
                <a:spcPct val="100000"/>
              </a:lnSpc>
              <a:spcBef>
                <a:spcPts val="675"/>
              </a:spcBef>
              <a:buChar char="•"/>
              <a:tabLst>
                <a:tab pos="355600" algn="l"/>
              </a:tabLst>
            </a:pPr>
            <a:endParaRPr lang="tr-TR" spc="-5" dirty="0">
              <a:latin typeface="Arial"/>
              <a:cs typeface="Arial"/>
            </a:endParaRPr>
          </a:p>
          <a:p>
            <a:pPr marL="355600" marR="419734" indent="-342900" algn="just">
              <a:lnSpc>
                <a:spcPct val="100000"/>
              </a:lnSpc>
              <a:spcBef>
                <a:spcPts val="675"/>
              </a:spcBef>
              <a:buChar char="•"/>
              <a:tabLst>
                <a:tab pos="355600" algn="l"/>
              </a:tabLst>
            </a:pPr>
            <a:endParaRPr lang="tr-TR" sz="1800" spc="-5" dirty="0">
              <a:latin typeface="Arial"/>
              <a:cs typeface="Arial"/>
            </a:endParaRPr>
          </a:p>
          <a:p>
            <a:pPr marL="355600" marR="419734" indent="-342900" algn="just">
              <a:lnSpc>
                <a:spcPct val="100000"/>
              </a:lnSpc>
              <a:spcBef>
                <a:spcPts val="675"/>
              </a:spcBef>
              <a:buChar char="•"/>
              <a:tabLst>
                <a:tab pos="355600" algn="l"/>
              </a:tabLst>
            </a:pPr>
            <a:endParaRPr lang="tr-TR" spc="-5" dirty="0">
              <a:latin typeface="Arial"/>
              <a:cs typeface="Arial"/>
            </a:endParaRPr>
          </a:p>
          <a:p>
            <a:pPr marL="355600" marR="419734" indent="-342900" algn="just">
              <a:lnSpc>
                <a:spcPct val="100000"/>
              </a:lnSpc>
              <a:spcBef>
                <a:spcPts val="675"/>
              </a:spcBef>
              <a:buChar char="•"/>
              <a:tabLst>
                <a:tab pos="355600" algn="l"/>
              </a:tabLst>
            </a:pPr>
            <a:endParaRPr lang="tr-TR" sz="1800" spc="-5" dirty="0">
              <a:latin typeface="Arial"/>
              <a:cs typeface="Arial"/>
            </a:endParaRPr>
          </a:p>
          <a:p>
            <a:pPr marL="355600" marR="419734" indent="-342900" algn="just">
              <a:lnSpc>
                <a:spcPct val="100000"/>
              </a:lnSpc>
              <a:spcBef>
                <a:spcPts val="675"/>
              </a:spcBef>
              <a:buChar char="•"/>
              <a:tabLst>
                <a:tab pos="355600" algn="l"/>
              </a:tabLst>
            </a:pPr>
            <a:endParaRPr lang="tr-TR" spc="-5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85874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xmlns="" id="{E8CD710F-D724-4BBC-A51E-03AB3763BA7B}"/>
              </a:ext>
            </a:extLst>
          </p:cNvPr>
          <p:cNvSpPr txBox="1"/>
          <p:nvPr/>
        </p:nvSpPr>
        <p:spPr>
          <a:xfrm>
            <a:off x="834887" y="1590035"/>
            <a:ext cx="10522226" cy="367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5600" marR="419734" indent="-342900" algn="just">
              <a:lnSpc>
                <a:spcPct val="100000"/>
              </a:lnSpc>
              <a:spcBef>
                <a:spcPts val="675"/>
              </a:spcBef>
              <a:buChar char="•"/>
              <a:tabLst>
                <a:tab pos="355600" algn="l"/>
              </a:tabLst>
            </a:pPr>
            <a:r>
              <a:rPr lang="tr-TR" sz="2000" spc="-5" dirty="0" err="1">
                <a:latin typeface="Arial"/>
                <a:cs typeface="Arial"/>
              </a:rPr>
              <a:t>Azotemia</a:t>
            </a:r>
            <a:r>
              <a:rPr lang="tr-TR" sz="2000" spc="-5" dirty="0">
                <a:latin typeface="Arial"/>
                <a:cs typeface="Arial"/>
              </a:rPr>
              <a:t>, </a:t>
            </a:r>
            <a:r>
              <a:rPr lang="tr-TR" sz="2000" spc="-5" dirty="0" err="1">
                <a:latin typeface="Arial"/>
                <a:cs typeface="Arial"/>
              </a:rPr>
              <a:t>which</a:t>
            </a:r>
            <a:r>
              <a:rPr lang="tr-TR" sz="2000" spc="-5" dirty="0">
                <a:latin typeface="Arial"/>
                <a:cs typeface="Arial"/>
              </a:rPr>
              <a:t> is </a:t>
            </a:r>
            <a:r>
              <a:rPr lang="en-US" sz="2000" b="0" i="0" dirty="0">
                <a:solidFill>
                  <a:srgbClr val="222222"/>
                </a:solidFill>
                <a:effectLst/>
                <a:latin typeface="Roboto"/>
              </a:rPr>
              <a:t>an elevation of blood urea nitrogen</a:t>
            </a:r>
            <a:r>
              <a:rPr lang="tr-TR" sz="2000" b="0" i="0" dirty="0">
                <a:solidFill>
                  <a:srgbClr val="222222"/>
                </a:solidFill>
                <a:effectLst/>
                <a:latin typeface="Roboto"/>
              </a:rPr>
              <a:t>, can be </a:t>
            </a:r>
            <a:r>
              <a:rPr lang="tr-TR" sz="2000" b="0" i="0" dirty="0" err="1">
                <a:solidFill>
                  <a:srgbClr val="222222"/>
                </a:solidFill>
                <a:effectLst/>
                <a:latin typeface="Roboto"/>
              </a:rPr>
              <a:t>seen</a:t>
            </a:r>
            <a:r>
              <a:rPr lang="tr-TR" sz="2000" b="0" i="0" dirty="0">
                <a:solidFill>
                  <a:srgbClr val="222222"/>
                </a:solidFill>
                <a:effectLst/>
                <a:latin typeface="Roboto"/>
              </a:rPr>
              <a:t> in </a:t>
            </a:r>
            <a:r>
              <a:rPr lang="tr-TR" sz="2000" b="0" i="0" dirty="0" err="1">
                <a:solidFill>
                  <a:srgbClr val="222222"/>
                </a:solidFill>
                <a:effectLst/>
                <a:latin typeface="Roboto"/>
              </a:rPr>
              <a:t>blood</a:t>
            </a:r>
            <a:r>
              <a:rPr lang="tr-TR" sz="2000" b="0" i="0" dirty="0">
                <a:solidFill>
                  <a:srgbClr val="222222"/>
                </a:solidFill>
                <a:effectLst/>
                <a:latin typeface="Roboto"/>
              </a:rPr>
              <a:t> serum </a:t>
            </a:r>
            <a:r>
              <a:rPr lang="tr-TR" sz="2000" b="0" i="0" dirty="0" err="1">
                <a:solidFill>
                  <a:srgbClr val="222222"/>
                </a:solidFill>
                <a:effectLst/>
                <a:latin typeface="Roboto"/>
              </a:rPr>
              <a:t>because</a:t>
            </a:r>
            <a:r>
              <a:rPr lang="tr-TR" sz="2000" b="0" i="0" dirty="0">
                <a:solidFill>
                  <a:srgbClr val="222222"/>
                </a:solidFill>
                <a:effectLst/>
                <a:latin typeface="Roboto"/>
              </a:rPr>
              <a:t> of </a:t>
            </a:r>
            <a:r>
              <a:rPr lang="tr-TR" sz="2000" b="0" i="0" dirty="0" err="1">
                <a:solidFill>
                  <a:srgbClr val="222222"/>
                </a:solidFill>
                <a:effectLst/>
                <a:latin typeface="Roboto"/>
              </a:rPr>
              <a:t>dehydration</a:t>
            </a:r>
            <a:r>
              <a:rPr lang="tr-TR" sz="2000" b="0" i="0" dirty="0">
                <a:solidFill>
                  <a:srgbClr val="222222"/>
                </a:solidFill>
                <a:effectLst/>
                <a:latin typeface="Roboto"/>
              </a:rPr>
              <a:t>.</a:t>
            </a:r>
          </a:p>
          <a:p>
            <a:pPr marL="355600" marR="419734" indent="-342900" algn="just">
              <a:lnSpc>
                <a:spcPct val="100000"/>
              </a:lnSpc>
              <a:spcBef>
                <a:spcPts val="675"/>
              </a:spcBef>
              <a:buChar char="•"/>
              <a:tabLst>
                <a:tab pos="355600" algn="l"/>
              </a:tabLst>
            </a:pPr>
            <a:endParaRPr lang="tr-TR" sz="2000" b="0" i="0" dirty="0">
              <a:solidFill>
                <a:srgbClr val="222222"/>
              </a:solidFill>
              <a:effectLst/>
              <a:latin typeface="Roboto"/>
            </a:endParaRPr>
          </a:p>
          <a:p>
            <a:pPr marL="355600" marR="419734" indent="-342900" algn="just">
              <a:lnSpc>
                <a:spcPct val="100000"/>
              </a:lnSpc>
              <a:spcBef>
                <a:spcPts val="675"/>
              </a:spcBef>
              <a:buChar char="•"/>
              <a:tabLst>
                <a:tab pos="355600" algn="l"/>
              </a:tabLst>
            </a:pPr>
            <a:r>
              <a:rPr lang="en-US" sz="2000" b="0" i="0" dirty="0">
                <a:solidFill>
                  <a:srgbClr val="222222"/>
                </a:solidFill>
                <a:effectLst/>
                <a:latin typeface="Roboto"/>
              </a:rPr>
              <a:t>ALP level rises 2-12 times, ALT level is normal, or may </a:t>
            </a:r>
            <a:r>
              <a:rPr lang="en-US" sz="2000" b="0" i="0" dirty="0" err="1">
                <a:solidFill>
                  <a:srgbClr val="222222"/>
                </a:solidFill>
                <a:effectLst/>
                <a:latin typeface="Roboto"/>
              </a:rPr>
              <a:t>increas</a:t>
            </a:r>
            <a:r>
              <a:rPr lang="tr-TR" sz="2000" b="0" i="0" dirty="0">
                <a:solidFill>
                  <a:srgbClr val="222222"/>
                </a:solidFill>
                <a:effectLst/>
                <a:latin typeface="Roboto"/>
              </a:rPr>
              <a:t>e</a:t>
            </a:r>
            <a:r>
              <a:rPr lang="en-US" sz="2000" b="0" i="0" dirty="0">
                <a:solidFill>
                  <a:srgbClr val="222222"/>
                </a:solidFill>
                <a:effectLst/>
                <a:latin typeface="Roboto"/>
              </a:rPr>
              <a:t> eight times.</a:t>
            </a:r>
            <a:endParaRPr lang="tr-TR" sz="2000" b="0" i="0" dirty="0">
              <a:solidFill>
                <a:srgbClr val="222222"/>
              </a:solidFill>
              <a:effectLst/>
              <a:latin typeface="Roboto"/>
            </a:endParaRPr>
          </a:p>
          <a:p>
            <a:pPr marL="355600" marR="419734" indent="-342900" algn="just">
              <a:lnSpc>
                <a:spcPct val="100000"/>
              </a:lnSpc>
              <a:spcBef>
                <a:spcPts val="675"/>
              </a:spcBef>
              <a:buChar char="•"/>
              <a:tabLst>
                <a:tab pos="355600" algn="l"/>
              </a:tabLst>
            </a:pPr>
            <a:endParaRPr lang="tr-TR" sz="2000" spc="-5" dirty="0">
              <a:latin typeface="Arial"/>
              <a:cs typeface="Arial"/>
            </a:endParaRPr>
          </a:p>
          <a:p>
            <a:pPr marL="355600" marR="419734" indent="-342900" algn="just">
              <a:lnSpc>
                <a:spcPct val="100000"/>
              </a:lnSpc>
              <a:spcBef>
                <a:spcPts val="675"/>
              </a:spcBef>
              <a:buChar char="•"/>
              <a:tabLst>
                <a:tab pos="355600" algn="l"/>
              </a:tabLst>
            </a:pPr>
            <a:r>
              <a:rPr lang="tr-TR" sz="2000" spc="-5" dirty="0" err="1">
                <a:latin typeface="Arial"/>
                <a:cs typeface="Arial"/>
              </a:rPr>
              <a:t>Mild</a:t>
            </a:r>
            <a:r>
              <a:rPr lang="tr-TR" sz="2000" spc="-5" dirty="0">
                <a:latin typeface="Arial"/>
                <a:cs typeface="Arial"/>
              </a:rPr>
              <a:t> </a:t>
            </a:r>
            <a:r>
              <a:rPr lang="tr-TR" sz="2000" spc="-5" dirty="0" err="1">
                <a:latin typeface="Arial"/>
                <a:cs typeface="Arial"/>
              </a:rPr>
              <a:t>versions</a:t>
            </a:r>
            <a:r>
              <a:rPr lang="tr-TR" sz="2000" spc="-5" dirty="0">
                <a:latin typeface="Arial"/>
                <a:cs typeface="Arial"/>
              </a:rPr>
              <a:t> of </a:t>
            </a:r>
            <a:r>
              <a:rPr lang="tr-TR" sz="2000" spc="-5" dirty="0" err="1">
                <a:latin typeface="Arial"/>
                <a:cs typeface="Arial"/>
              </a:rPr>
              <a:t>hyperglisemia</a:t>
            </a:r>
            <a:r>
              <a:rPr lang="tr-TR" sz="2000" spc="-5" dirty="0">
                <a:latin typeface="Arial"/>
                <a:cs typeface="Arial"/>
              </a:rPr>
              <a:t>, </a:t>
            </a:r>
            <a:r>
              <a:rPr lang="tr-TR" sz="2000" spc="-5" dirty="0" err="1">
                <a:latin typeface="Arial"/>
                <a:cs typeface="Arial"/>
              </a:rPr>
              <a:t>hypoalbuminemia</a:t>
            </a:r>
            <a:r>
              <a:rPr lang="tr-TR" sz="2000" spc="-5" dirty="0">
                <a:latin typeface="Arial"/>
                <a:cs typeface="Arial"/>
              </a:rPr>
              <a:t>, </a:t>
            </a:r>
            <a:r>
              <a:rPr lang="tr-TR" sz="2000" spc="-5" dirty="0" err="1">
                <a:latin typeface="Arial"/>
                <a:cs typeface="Arial"/>
              </a:rPr>
              <a:t>hypocalcemia</a:t>
            </a:r>
            <a:r>
              <a:rPr lang="tr-TR" sz="2000" spc="-5" dirty="0">
                <a:latin typeface="Arial"/>
                <a:cs typeface="Arial"/>
              </a:rPr>
              <a:t> </a:t>
            </a:r>
            <a:r>
              <a:rPr lang="tr-TR" sz="2000" spc="-5" dirty="0" err="1">
                <a:latin typeface="Arial"/>
                <a:cs typeface="Arial"/>
              </a:rPr>
              <a:t>and</a:t>
            </a:r>
            <a:r>
              <a:rPr lang="tr-TR" sz="2000" spc="-5" dirty="0">
                <a:latin typeface="Arial"/>
                <a:cs typeface="Arial"/>
              </a:rPr>
              <a:t>  </a:t>
            </a:r>
            <a:r>
              <a:rPr lang="tr-TR" sz="2000" spc="-5" dirty="0" err="1">
                <a:latin typeface="Arial"/>
                <a:cs typeface="Arial"/>
              </a:rPr>
              <a:t>hyperbilirubinemia</a:t>
            </a:r>
            <a:r>
              <a:rPr lang="tr-TR" sz="2000" spc="-5" dirty="0">
                <a:latin typeface="Arial"/>
                <a:cs typeface="Arial"/>
              </a:rPr>
              <a:t> can be </a:t>
            </a:r>
            <a:r>
              <a:rPr lang="tr-TR" sz="2000" spc="-5" dirty="0" err="1">
                <a:latin typeface="Arial"/>
                <a:cs typeface="Arial"/>
              </a:rPr>
              <a:t>observed</a:t>
            </a:r>
            <a:r>
              <a:rPr lang="tr-TR" sz="2000" spc="-5" dirty="0">
                <a:latin typeface="Arial"/>
                <a:cs typeface="Arial"/>
              </a:rPr>
              <a:t>.</a:t>
            </a:r>
          </a:p>
          <a:p>
            <a:pPr marL="355600" marR="419734" indent="-342900" algn="just">
              <a:lnSpc>
                <a:spcPct val="100000"/>
              </a:lnSpc>
              <a:spcBef>
                <a:spcPts val="675"/>
              </a:spcBef>
              <a:buChar char="•"/>
              <a:tabLst>
                <a:tab pos="355600" algn="l"/>
              </a:tabLst>
            </a:pPr>
            <a:endParaRPr lang="tr-TR" sz="2000" spc="-5" dirty="0">
              <a:latin typeface="Arial"/>
              <a:cs typeface="Arial"/>
            </a:endParaRPr>
          </a:p>
          <a:p>
            <a:pPr marL="355600" marR="419734" indent="-342900" algn="just">
              <a:lnSpc>
                <a:spcPct val="100000"/>
              </a:lnSpc>
              <a:spcBef>
                <a:spcPts val="675"/>
              </a:spcBef>
              <a:buChar char="•"/>
              <a:tabLst>
                <a:tab pos="355600" algn="l"/>
              </a:tabLst>
            </a:pPr>
            <a:r>
              <a:rPr lang="tr-TR" sz="2000" spc="-5" dirty="0" err="1">
                <a:latin typeface="Arial"/>
                <a:cs typeface="Arial"/>
              </a:rPr>
              <a:t>Amilase</a:t>
            </a:r>
            <a:r>
              <a:rPr lang="tr-TR" sz="2000" spc="-5" dirty="0">
                <a:latin typeface="Arial"/>
                <a:cs typeface="Arial"/>
              </a:rPr>
              <a:t> </a:t>
            </a:r>
            <a:r>
              <a:rPr lang="tr-TR" sz="2000" spc="-5" dirty="0" err="1">
                <a:latin typeface="Arial"/>
                <a:cs typeface="Arial"/>
              </a:rPr>
              <a:t>level</a:t>
            </a:r>
            <a:r>
              <a:rPr lang="tr-TR" sz="2000" spc="-5" dirty="0">
                <a:latin typeface="Arial"/>
                <a:cs typeface="Arial"/>
              </a:rPr>
              <a:t>, </a:t>
            </a:r>
            <a:r>
              <a:rPr lang="tr-TR" sz="2000" spc="-5" dirty="0" err="1">
                <a:latin typeface="Arial"/>
                <a:cs typeface="Arial"/>
              </a:rPr>
              <a:t>which</a:t>
            </a:r>
            <a:r>
              <a:rPr lang="tr-TR" sz="2000" spc="-5" dirty="0">
                <a:latin typeface="Arial"/>
                <a:cs typeface="Arial"/>
              </a:rPr>
              <a:t> </a:t>
            </a:r>
            <a:r>
              <a:rPr lang="tr-TR" sz="2000" spc="-5" dirty="0" err="1">
                <a:latin typeface="Arial"/>
                <a:cs typeface="Arial"/>
              </a:rPr>
              <a:t>increase</a:t>
            </a:r>
            <a:r>
              <a:rPr lang="tr-TR" sz="2000" spc="-5" dirty="0">
                <a:latin typeface="Arial"/>
                <a:cs typeface="Arial"/>
              </a:rPr>
              <a:t> in </a:t>
            </a:r>
            <a:r>
              <a:rPr lang="tr-TR" sz="2000" spc="-5" dirty="0" err="1">
                <a:latin typeface="Arial"/>
                <a:cs typeface="Arial"/>
              </a:rPr>
              <a:t>the</a:t>
            </a:r>
            <a:r>
              <a:rPr lang="tr-TR" sz="2000" spc="-5" dirty="0">
                <a:latin typeface="Arial"/>
                <a:cs typeface="Arial"/>
              </a:rPr>
              <a:t> </a:t>
            </a:r>
            <a:r>
              <a:rPr lang="tr-TR" sz="2000" spc="-5" dirty="0" err="1">
                <a:latin typeface="Arial"/>
                <a:cs typeface="Arial"/>
              </a:rPr>
              <a:t>beginnig</a:t>
            </a:r>
            <a:r>
              <a:rPr lang="tr-TR" sz="2000" spc="-5" dirty="0">
                <a:latin typeface="Arial"/>
                <a:cs typeface="Arial"/>
              </a:rPr>
              <a:t>, </a:t>
            </a:r>
            <a:r>
              <a:rPr lang="tr-TR" sz="2000" spc="-5" dirty="0" err="1">
                <a:latin typeface="Arial"/>
                <a:cs typeface="Arial"/>
              </a:rPr>
              <a:t>decrease</a:t>
            </a:r>
            <a:r>
              <a:rPr lang="tr-TR" sz="2000" spc="-5" dirty="0">
                <a:latin typeface="Arial"/>
                <a:cs typeface="Arial"/>
              </a:rPr>
              <a:t> </a:t>
            </a:r>
            <a:r>
              <a:rPr lang="tr-TR" sz="2000" spc="-5" dirty="0" err="1">
                <a:latin typeface="Arial"/>
                <a:cs typeface="Arial"/>
              </a:rPr>
              <a:t>gradually</a:t>
            </a:r>
            <a:r>
              <a:rPr lang="tr-TR" sz="2000" spc="-5" dirty="0">
                <a:latin typeface="Arial"/>
                <a:cs typeface="Arial"/>
              </a:rPr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75688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66AA4140-0305-446D-A5FD-A1884BD49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435" y="728869"/>
            <a:ext cx="9294743" cy="374374"/>
          </a:xfrm>
        </p:spPr>
        <p:txBody>
          <a:bodyPr>
            <a:normAutofit/>
          </a:bodyPr>
          <a:lstStyle/>
          <a:p>
            <a:r>
              <a:rPr lang="tr-TR" sz="2000" b="1" i="0" u="none" strike="noStrike" baseline="0" dirty="0" err="1">
                <a:solidFill>
                  <a:srgbClr val="A7322E"/>
                </a:solidFill>
                <a:latin typeface="Arial" panose="020B0604020202020204" pitchFamily="34" charset="0"/>
              </a:rPr>
              <a:t>Diagnosis</a:t>
            </a:r>
            <a:endParaRPr lang="tr-TR" sz="4000" dirty="0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xmlns="" id="{D491ED9C-0D32-4059-B28F-1BE2C4CEC54F}"/>
              </a:ext>
            </a:extLst>
          </p:cNvPr>
          <p:cNvSpPr txBox="1"/>
          <p:nvPr/>
        </p:nvSpPr>
        <p:spPr>
          <a:xfrm>
            <a:off x="755375" y="1767006"/>
            <a:ext cx="421419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i="0" u="none" strike="noStrike" baseline="0" dirty="0" err="1">
                <a:solidFill>
                  <a:srgbClr val="2C417F"/>
                </a:solidFill>
                <a:latin typeface="Arial" panose="020B0604020202020204" pitchFamily="34" charset="0"/>
              </a:rPr>
              <a:t>Routine</a:t>
            </a:r>
            <a:r>
              <a:rPr lang="tr-TR" sz="1600" b="1" i="0" u="none" strike="noStrike" baseline="0" dirty="0">
                <a:solidFill>
                  <a:srgbClr val="2C417F"/>
                </a:solidFill>
                <a:latin typeface="Arial" panose="020B0604020202020204" pitchFamily="34" charset="0"/>
              </a:rPr>
              <a:t> </a:t>
            </a:r>
            <a:r>
              <a:rPr lang="tr-TR" sz="1600" b="1" i="0" u="none" strike="noStrike" baseline="0" dirty="0" err="1">
                <a:solidFill>
                  <a:srgbClr val="2C417F"/>
                </a:solidFill>
                <a:latin typeface="Arial" panose="020B0604020202020204" pitchFamily="34" charset="0"/>
              </a:rPr>
              <a:t>Clinical</a:t>
            </a:r>
            <a:r>
              <a:rPr lang="tr-TR" sz="1600" b="1" i="0" u="none" strike="noStrike" baseline="0" dirty="0">
                <a:solidFill>
                  <a:srgbClr val="2C417F"/>
                </a:solidFill>
                <a:latin typeface="Arial" panose="020B0604020202020204" pitchFamily="34" charset="0"/>
              </a:rPr>
              <a:t> </a:t>
            </a:r>
            <a:r>
              <a:rPr lang="tr-TR" sz="1600" b="1" i="0" u="none" strike="noStrike" baseline="0" dirty="0" err="1">
                <a:solidFill>
                  <a:srgbClr val="2C417F"/>
                </a:solidFill>
                <a:latin typeface="Arial" panose="020B0604020202020204" pitchFamily="34" charset="0"/>
              </a:rPr>
              <a:t>Pathology</a:t>
            </a:r>
            <a:endParaRPr lang="tr-TR" sz="1600" b="1" i="0" u="none" strike="noStrike" baseline="0" dirty="0">
              <a:solidFill>
                <a:srgbClr val="2C417F"/>
              </a:solidFill>
              <a:latin typeface="Arial" panose="020B0604020202020204" pitchFamily="34" charset="0"/>
            </a:endParaRPr>
          </a:p>
          <a:p>
            <a:endParaRPr lang="tr-TR" sz="1600" b="1" dirty="0">
              <a:solidFill>
                <a:srgbClr val="2C417F"/>
              </a:solidFill>
              <a:latin typeface="Arial" panose="020B0604020202020204" pitchFamily="34" charset="0"/>
            </a:endParaRPr>
          </a:p>
          <a:p>
            <a:pPr algn="l"/>
            <a:r>
              <a:rPr lang="tr-TR" dirty="0">
                <a:latin typeface="Times New Roman" panose="02020603050405020304" pitchFamily="18" charset="0"/>
              </a:rPr>
              <a:t>	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Routine laboratory analysis (i.e., complete blood count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[CBC], serum biochemical profile, and urinalysis) typically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does not help in arriving at a specific diagnosis, but it is very</a:t>
            </a:r>
          </a:p>
          <a:p>
            <a:pPr algn="l"/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important to perform these in all but the mildest cases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because they give important prognostic information and aid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in </a:t>
            </a:r>
            <a:r>
              <a:rPr lang="tr-TR" sz="1800" b="0" i="0" u="none" strike="noStrike" baseline="0" dirty="0" err="1">
                <a:latin typeface="Times New Roman" panose="02020603050405020304" pitchFamily="18" charset="0"/>
              </a:rPr>
              <a:t>effective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1800" b="0" i="0" u="none" strike="noStrike" baseline="0" dirty="0" err="1">
                <a:latin typeface="Times New Roman" panose="02020603050405020304" pitchFamily="18" charset="0"/>
              </a:rPr>
              <a:t>treatment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,</a:t>
            </a:r>
          </a:p>
          <a:p>
            <a:pPr algn="l"/>
            <a:endParaRPr lang="tr-TR" sz="1600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960DE363-1077-4CE6-8273-4A6B5235F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9981" y="916056"/>
            <a:ext cx="4638261" cy="4028792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xmlns="" id="{75B75229-072E-4259-9038-942E9DB698EA}"/>
              </a:ext>
            </a:extLst>
          </p:cNvPr>
          <p:cNvSpPr txBox="1"/>
          <p:nvPr/>
        </p:nvSpPr>
        <p:spPr>
          <a:xfrm>
            <a:off x="5645426" y="5051913"/>
            <a:ext cx="56056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b="1" i="0" u="none" strike="noStrike" baseline="0" dirty="0">
                <a:latin typeface="Calibri" panose="020F0502020204030204" pitchFamily="34" charset="0"/>
              </a:rPr>
              <a:t>Dog exhibiting evidence of cranial abdominal pain by</a:t>
            </a:r>
          </a:p>
          <a:p>
            <a:pPr algn="l"/>
            <a:r>
              <a:rPr lang="en-US" sz="1600" b="1" i="0" u="none" strike="noStrike" baseline="0" dirty="0">
                <a:latin typeface="Calibri" panose="020F0502020204030204" pitchFamily="34" charset="0"/>
              </a:rPr>
              <a:t>assuming the "position of relief." (Courtesy Dr. William E.</a:t>
            </a:r>
          </a:p>
          <a:p>
            <a:pPr algn="l"/>
            <a:r>
              <a:rPr lang="en-US" sz="1600" b="1" i="0" u="none" strike="noStrike" baseline="0" dirty="0">
                <a:latin typeface="Calibri" panose="020F0502020204030204" pitchFamily="34" charset="0"/>
              </a:rPr>
              <a:t>Hornbuckle, Cornell University, College of Veterinary</a:t>
            </a:r>
          </a:p>
          <a:p>
            <a:pPr algn="l"/>
            <a:r>
              <a:rPr lang="tr-TR" sz="1600" b="1" i="0" u="none" strike="noStrike" baseline="0" dirty="0" err="1">
                <a:latin typeface="Calibri" panose="020F0502020204030204" pitchFamily="34" charset="0"/>
              </a:rPr>
              <a:t>Medicine</a:t>
            </a:r>
            <a:r>
              <a:rPr lang="tr-TR" sz="1600" b="1" i="0" u="none" strike="noStrike" baseline="0" dirty="0">
                <a:latin typeface="Calibri" panose="020F0502020204030204" pitchFamily="34" charset="0"/>
              </a:rPr>
              <a:t>.)</a:t>
            </a:r>
            <a:endParaRPr lang="tr-TR" sz="16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466616"/>
      </p:ext>
    </p:extLst>
  </p:cSld>
  <p:clrMapOvr>
    <a:masterClrMapping/>
  </p:clrMapOvr>
</p:sld>
</file>

<file path=ppt/theme/theme1.xml><?xml version="1.0" encoding="utf-8"?>
<a:theme xmlns:a="http://schemas.openxmlformats.org/drawingml/2006/main" name="ClassicFrameVTI">
  <a:themeElements>
    <a:clrScheme name="AnalogousFromLightSeedLeftStep">
      <a:dk1>
        <a:srgbClr val="000000"/>
      </a:dk1>
      <a:lt1>
        <a:srgbClr val="FFFFFF"/>
      </a:lt1>
      <a:dk2>
        <a:srgbClr val="24393F"/>
      </a:dk2>
      <a:lt2>
        <a:srgbClr val="E8E6E2"/>
      </a:lt2>
      <a:accent1>
        <a:srgbClr val="7CA2E1"/>
      </a:accent1>
      <a:accent2>
        <a:srgbClr val="46B0CB"/>
      </a:accent2>
      <a:accent3>
        <a:srgbClr val="59B29F"/>
      </a:accent3>
      <a:accent4>
        <a:srgbClr val="4FB675"/>
      </a:accent4>
      <a:accent5>
        <a:srgbClr val="55B850"/>
      </a:accent5>
      <a:accent6>
        <a:srgbClr val="7AB04C"/>
      </a:accent6>
      <a:hlink>
        <a:srgbClr val="967F5B"/>
      </a:hlink>
      <a:folHlink>
        <a:srgbClr val="7F7F7F"/>
      </a:folHlink>
    </a:clrScheme>
    <a:fontScheme name="Goudy and Gill Sans">
      <a:majorFont>
        <a:latin typeface="Goudy Old Style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lassicFrameVTI" id="{4FA2A165-EC65-4FB0-B019-8C8876A1D8E3}" vid="{9D78F1F1-8226-42FD-A1A3-975EDF6D60F8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472</Words>
  <Application>Microsoft Office PowerPoint</Application>
  <PresentationFormat>Geniş ekran</PresentationFormat>
  <Paragraphs>187</Paragraphs>
  <Slides>27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5" baseType="lpstr">
      <vt:lpstr>Arial</vt:lpstr>
      <vt:lpstr>Arial Black</vt:lpstr>
      <vt:lpstr>Calibri</vt:lpstr>
      <vt:lpstr>Gill Sans MT</vt:lpstr>
      <vt:lpstr>Goudy Old Style</vt:lpstr>
      <vt:lpstr>Roboto</vt:lpstr>
      <vt:lpstr>Times New Roman</vt:lpstr>
      <vt:lpstr>ClassicFrameVTI</vt:lpstr>
      <vt:lpstr>The exocrıne Pancreas</vt:lpstr>
      <vt:lpstr>GENERAL CONSIDERATIONS</vt:lpstr>
      <vt:lpstr>PANCREATITIS</vt:lpstr>
      <vt:lpstr>ACUTE PANCREATITIS</vt:lpstr>
      <vt:lpstr>PowerPoint Sunusu</vt:lpstr>
      <vt:lpstr>Clinical Features</vt:lpstr>
      <vt:lpstr>PowerPoint Sunusu</vt:lpstr>
      <vt:lpstr>PowerPoint Sunusu</vt:lpstr>
      <vt:lpstr>Diagnosis</vt:lpstr>
      <vt:lpstr>PowerPoint Sunusu</vt:lpstr>
      <vt:lpstr>More Specific Pancreatic Enzyme Assays</vt:lpstr>
      <vt:lpstr>Diagnostic Imaging</vt:lpstr>
      <vt:lpstr>Treatment</vt:lpstr>
      <vt:lpstr>Nutrition</vt:lpstr>
      <vt:lpstr>Antiemetics</vt:lpstr>
      <vt:lpstr>CHRONIC PANCREATITIS</vt:lpstr>
      <vt:lpstr>Clinical Features</vt:lpstr>
      <vt:lpstr>Diagnosis</vt:lpstr>
      <vt:lpstr>Treatment</vt:lpstr>
      <vt:lpstr>EXOCRINE PANCREATIC INSUFFICIENCY</vt:lpstr>
      <vt:lpstr>PowerPoint Sunusu</vt:lpstr>
      <vt:lpstr>PowerPoint Sunusu</vt:lpstr>
      <vt:lpstr>Clinical Features</vt:lpstr>
      <vt:lpstr>Diagnosis</vt:lpstr>
      <vt:lpstr>Treatment</vt:lpstr>
      <vt:lpstr>PANCREATIC ABSCESSES, CYSTS, AND PSEUDOCYSTS</vt:lpstr>
      <vt:lpstr>REFERENCES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exocrıne Pancreas</dc:title>
  <dc:creator>ERHAN ERTUC</dc:creator>
  <cp:lastModifiedBy>Bilinmiyor</cp:lastModifiedBy>
  <cp:revision>26</cp:revision>
  <dcterms:created xsi:type="dcterms:W3CDTF">2020-10-13T12:45:14Z</dcterms:created>
  <dcterms:modified xsi:type="dcterms:W3CDTF">2020-10-29T09:46:06Z</dcterms:modified>
</cp:coreProperties>
</file>