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309" r:id="rId3"/>
    <p:sldId id="318" r:id="rId4"/>
    <p:sldId id="317" r:id="rId5"/>
    <p:sldId id="316" r:id="rId6"/>
    <p:sldId id="315" r:id="rId7"/>
    <p:sldId id="314" r:id="rId8"/>
    <p:sldId id="313" r:id="rId9"/>
    <p:sldId id="312" r:id="rId10"/>
    <p:sldId id="311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c" initials="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3" autoAdjust="0"/>
    <p:restoredTop sz="94660"/>
  </p:normalViewPr>
  <p:slideViewPr>
    <p:cSldViewPr>
      <p:cViewPr varScale="1">
        <p:scale>
          <a:sx n="108" d="100"/>
          <a:sy n="108" d="100"/>
        </p:scale>
        <p:origin x="17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53486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26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38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5574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000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246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66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095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6593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5305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52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286000" y="476672"/>
            <a:ext cx="6172200" cy="4536504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HİNT MİTLERİ</a:t>
            </a:r>
            <a:b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7. hafta</a:t>
            </a:r>
            <a:b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b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31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vedik</a:t>
            </a:r>
            <a: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tanrılar: </a:t>
            </a:r>
            <a:r>
              <a:rPr lang="tr-TR" sz="31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aşvinler</a:t>
            </a:r>
            <a:b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4221088"/>
            <a:ext cx="6172200" cy="2448272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Arabalarını uygun bir yere bırakıp dünyaya inerler; kendilerine tapanların sundukları şeyleri alırlar. Üstelik sadece sabah değil, öğleleri ve güneş batarken de gelirler. Karanlığı dağıtır, kötü ruhları kovarlar…</a:t>
            </a:r>
          </a:p>
          <a:p>
            <a:pPr algn="ctr"/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225040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199" y="1600200"/>
            <a:ext cx="7786925" cy="4873752"/>
          </a:xfrm>
        </p:spPr>
        <p:txBody>
          <a:bodyPr>
            <a:normAutofit/>
          </a:bodyPr>
          <a:lstStyle/>
          <a:p>
            <a:pPr algn="ctr"/>
            <a:r>
              <a:rPr lang="tr-TR" b="1" dirty="0"/>
              <a:t>AŞVİNLER</a:t>
            </a:r>
          </a:p>
          <a:p>
            <a:pPr algn="ctr"/>
            <a:endParaRPr lang="tr-TR" b="1" dirty="0"/>
          </a:p>
          <a:p>
            <a:pPr algn="ctr"/>
            <a:endParaRPr lang="tr-TR" b="1" dirty="0"/>
          </a:p>
          <a:p>
            <a:pPr algn="ctr"/>
            <a:endParaRPr lang="tr-TR" b="1" dirty="0"/>
          </a:p>
          <a:p>
            <a:pPr algn="ctr"/>
            <a:endParaRPr lang="tr-TR" b="1" dirty="0"/>
          </a:p>
          <a:p>
            <a:pPr algn="ctr"/>
            <a:endParaRPr lang="tr-TR" b="1" dirty="0"/>
          </a:p>
          <a:p>
            <a:pPr algn="ctr"/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8" name="Picture 4" descr="aSVÄ°NS ile ilgili gÃ¶rsel sonucu">
            <a:extLst>
              <a:ext uri="{FF2B5EF4-FFF2-40B4-BE49-F238E27FC236}">
                <a16:creationId xmlns:a16="http://schemas.microsoft.com/office/drawing/2014/main" id="{695DD7A9-4501-4EA2-9355-47C577E629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253762"/>
            <a:ext cx="2592288" cy="391154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7139240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-388738" y="1600200"/>
            <a:ext cx="9229357" cy="7271156"/>
          </a:xfrm>
        </p:spPr>
        <p:txBody>
          <a:bodyPr>
            <a:normAutofit/>
          </a:bodyPr>
          <a:lstStyle/>
          <a:p>
            <a:pPr algn="ctr"/>
            <a:r>
              <a:rPr lang="tr-TR" b="1" dirty="0"/>
              <a:t>AŞVİNLER</a:t>
            </a:r>
          </a:p>
          <a:p>
            <a:pPr algn="ctr"/>
            <a:endParaRPr lang="tr-TR" b="1" dirty="0"/>
          </a:p>
          <a:p>
            <a:pPr algn="ctr"/>
            <a:endParaRPr lang="tr-TR" b="1" dirty="0"/>
          </a:p>
          <a:p>
            <a:pPr algn="ctr"/>
            <a:endParaRPr lang="tr-TR" b="1" dirty="0"/>
          </a:p>
          <a:p>
            <a:pPr algn="ctr"/>
            <a:endParaRPr lang="tr-TR" b="1" dirty="0"/>
          </a:p>
          <a:p>
            <a:pPr algn="ctr"/>
            <a:endParaRPr lang="tr-TR" b="1" dirty="0"/>
          </a:p>
          <a:p>
            <a:pPr algn="ctr"/>
            <a:endParaRPr lang="tr-TR" b="1" dirty="0"/>
          </a:p>
        </p:txBody>
      </p:sp>
      <p:pic>
        <p:nvPicPr>
          <p:cNvPr id="3074" name="Picture 2" descr="aSHVÄ°NS ile ilgili gÃ¶rsel sonucu">
            <a:extLst>
              <a:ext uri="{FF2B5EF4-FFF2-40B4-BE49-F238E27FC236}">
                <a16:creationId xmlns:a16="http://schemas.microsoft.com/office/drawing/2014/main" id="{449FAEAF-DB1D-470F-9EC8-96B8990001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085974"/>
            <a:ext cx="2664296" cy="400732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034158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Aşvinau</a:t>
            </a:r>
            <a:r>
              <a:rPr lang="tr-TR" dirty="0"/>
              <a:t> (İki </a:t>
            </a:r>
            <a:r>
              <a:rPr lang="tr-TR" dirty="0" err="1"/>
              <a:t>Aşvin</a:t>
            </a:r>
            <a:r>
              <a:rPr lang="tr-TR" dirty="0"/>
              <a:t>), </a:t>
            </a:r>
            <a:r>
              <a:rPr lang="tr-TR" dirty="0" err="1"/>
              <a:t>Aşvini</a:t>
            </a:r>
            <a:r>
              <a:rPr lang="tr-TR" dirty="0"/>
              <a:t> Kumaralar (</a:t>
            </a:r>
            <a:r>
              <a:rPr lang="tr-TR" dirty="0" err="1"/>
              <a:t>AşviniOğulları</a:t>
            </a:r>
            <a:r>
              <a:rPr lang="tr-TR" dirty="0"/>
              <a:t>)… İki </a:t>
            </a:r>
            <a:r>
              <a:rPr lang="tr-TR" dirty="0" err="1"/>
              <a:t>vedik</a:t>
            </a:r>
            <a:r>
              <a:rPr lang="tr-TR" dirty="0"/>
              <a:t> tanrı; güneşin ve göğün ikiz oğulları. Her zaman genç ve yakışıklı, altın parlaklığında, şahinler kadar hızlı, çevik ve birçok biçimi olan tanrılardır. Bunlar, ikiz oldukları için, “İki </a:t>
            </a:r>
            <a:r>
              <a:rPr lang="tr-TR" dirty="0" err="1"/>
              <a:t>Aşvin</a:t>
            </a:r>
            <a:r>
              <a:rPr lang="tr-TR" dirty="0"/>
              <a:t>” biçiminde de adlandırılabilirler. *</a:t>
            </a:r>
            <a:r>
              <a:rPr lang="tr-TR" dirty="0" err="1"/>
              <a:t>İndra</a:t>
            </a:r>
            <a:r>
              <a:rPr lang="tr-TR" dirty="0"/>
              <a:t>, *</a:t>
            </a:r>
            <a:r>
              <a:rPr lang="tr-TR" dirty="0" err="1"/>
              <a:t>Agni</a:t>
            </a:r>
            <a:r>
              <a:rPr lang="tr-TR" dirty="0"/>
              <a:t> ve *Soma’dan sonra, *</a:t>
            </a:r>
            <a:r>
              <a:rPr lang="tr-TR" dirty="0" err="1"/>
              <a:t>Rig-veda’da</a:t>
            </a:r>
            <a:r>
              <a:rPr lang="tr-TR" dirty="0"/>
              <a:t> söz edilen en önemli tanrılar arasında, bu tanrı çifti ilk sırayı alır.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210865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1B0D80C3-5993-4B71-8994-26CE7AA45BE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Bunlara elliden fazla ilahi sunulmuştur. İsimlerinin tamamen Hint kökenli (</a:t>
            </a:r>
            <a:r>
              <a:rPr lang="tr-TR" dirty="0" err="1"/>
              <a:t>aşvin</a:t>
            </a:r>
            <a:r>
              <a:rPr lang="tr-TR" dirty="0"/>
              <a:t> = *at adam) olmasına ve ışık kökenli tanrılar grubuna ait olmalarına rağmen, ifade ettikleri fenomen çok açık değildir. </a:t>
            </a:r>
          </a:p>
          <a:p>
            <a:pPr algn="ctr"/>
            <a:r>
              <a:rPr lang="tr-TR" dirty="0"/>
              <a:t>Birkaç yerde bağımsız görünürlerse de, aslında kesinlikle ayrılmaz bir çifttirler. Kadim olmalarına karşılık hep gençtirler. Altın gibi parlak, görkemli, yakışıklı ve nilüfer çiçeklerinden yapılmış çelenklerle süslenmiş durumdadırlar. </a:t>
            </a:r>
          </a:p>
        </p:txBody>
      </p:sp>
    </p:spTree>
    <p:extLst>
      <p:ext uri="{BB962C8B-B14F-4D97-AF65-F5344CB8AC3E}">
        <p14:creationId xmlns:p14="http://schemas.microsoft.com/office/powerpoint/2010/main" val="16055091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Güçlü, çevik ve bir kartal gibi hızlıdırlar. Güçlerini gizli tutarlar; çok derin bilgi sahibidirler. </a:t>
            </a:r>
          </a:p>
          <a:p>
            <a:pPr algn="ctr"/>
            <a:r>
              <a:rPr lang="tr-TR" dirty="0"/>
              <a:t>Diğer tanrılara oranla bal (</a:t>
            </a:r>
            <a:r>
              <a:rPr lang="tr-TR" dirty="0" err="1"/>
              <a:t>madhu</a:t>
            </a:r>
            <a:r>
              <a:rPr lang="tr-TR" dirty="0"/>
              <a:t>) ile çok açık ve derin bir ilişkileri vardır. Derileri balla doludur. Her zaman bal isterler ve içerler. Yüz kavanoz dolusu bal akıtabilirler. Bal taşıyan arabalarının rengi de bal rengidir…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542690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Aşvinlerin</a:t>
            </a:r>
            <a:r>
              <a:rPr lang="tr-TR" dirty="0"/>
              <a:t> en tipik özellikleri yardımseverlikleridir. İnsanları en hızlı biçimde dertten kurtaran tanrılardır. Göğün hekimleri olarak bütün canlıları tedavi ederler; yaşlıları gençleştirirler. İnsanlara gençlik, güzellik ve güç kazandırmayı iyi bilirler.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733196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Aşvinlerin</a:t>
            </a:r>
            <a:r>
              <a:rPr lang="tr-TR" dirty="0"/>
              <a:t> hangi fiziksel olayın </a:t>
            </a:r>
            <a:r>
              <a:rPr lang="tr-TR" dirty="0" err="1"/>
              <a:t>simgelendirilişi</a:t>
            </a:r>
            <a:r>
              <a:rPr lang="tr-TR" dirty="0"/>
              <a:t> olduğu çok açık olmamakla birlikte, genellikle sabah alacakaranlığının ya da sabah ve akşam yıldızlarının </a:t>
            </a:r>
            <a:r>
              <a:rPr lang="tr-TR" dirty="0" err="1"/>
              <a:t>simgelendirilişi</a:t>
            </a:r>
            <a:r>
              <a:rPr lang="tr-TR" dirty="0"/>
              <a:t> olduğu düşünülür. Göğün (*</a:t>
            </a:r>
            <a:r>
              <a:rPr lang="tr-TR" dirty="0" err="1"/>
              <a:t>Dyaus’un</a:t>
            </a:r>
            <a:r>
              <a:rPr lang="tr-TR" dirty="0"/>
              <a:t>) oğulları olan ve bir </a:t>
            </a:r>
            <a:r>
              <a:rPr lang="tr-TR" dirty="0" err="1"/>
              <a:t>kızkardeşleri</a:t>
            </a:r>
            <a:r>
              <a:rPr lang="tr-TR" dirty="0"/>
              <a:t> bulunan </a:t>
            </a:r>
            <a:r>
              <a:rPr lang="tr-TR" dirty="0" err="1"/>
              <a:t>Aşvinler</a:t>
            </a:r>
            <a:r>
              <a:rPr lang="tr-TR" dirty="0"/>
              <a:t>, Yunan mitolojisindeki Zeus’un oğulları, Helena’nın erkek kardeşleri </a:t>
            </a:r>
            <a:r>
              <a:rPr lang="tr-TR" dirty="0" err="1"/>
              <a:t>Dioskurlara</a:t>
            </a:r>
            <a:r>
              <a:rPr lang="tr-TR" dirty="0"/>
              <a:t> benzetilir.</a:t>
            </a:r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688756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Aşvinlerin</a:t>
            </a:r>
            <a:r>
              <a:rPr lang="tr-TR" dirty="0"/>
              <a:t> evi, cennetin denizinde olarak gösterilmekle birlikte, bazen de yaşadıkları yer belirsizdir. Ortaya çıkış zamanları şafakla güneşin doğuşu arasındadır. </a:t>
            </a:r>
            <a:r>
              <a:rPr lang="tr-TR" dirty="0" err="1"/>
              <a:t>Ushas</a:t>
            </a:r>
            <a:r>
              <a:rPr lang="tr-TR" dirty="0"/>
              <a:t> onları uyandırır ve onlar da arabalarıyla onu izlerler.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487205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1132</TotalTime>
  <Words>465</Words>
  <Application>Microsoft Office PowerPoint</Application>
  <PresentationFormat>Ekran Gösterisi (4:3)</PresentationFormat>
  <Paragraphs>45</Paragraphs>
  <Slides>10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   HİN 217 HİNT MİTLERİ  7. hafta   vedik tanrılar: aşvinler      </vt:lpstr>
      <vt:lpstr>HİN 217 hint mitleri</vt:lpstr>
      <vt:lpstr>HİN 217 hint mitleri</vt:lpstr>
      <vt:lpstr>HİN 217 hint mitleri</vt:lpstr>
      <vt:lpstr>HİN 217 hint mitleri</vt:lpstr>
      <vt:lpstr>HİN 217 hint mitleri</vt:lpstr>
      <vt:lpstr>HİN 217 hint mitleri</vt:lpstr>
      <vt:lpstr>HİN 217 hint mitleri</vt:lpstr>
      <vt:lpstr>HİN 217 hint mitleri</vt:lpstr>
      <vt:lpstr>HİN 217 hint mitleri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117</cp:revision>
  <dcterms:created xsi:type="dcterms:W3CDTF">2014-11-21T09:52:05Z</dcterms:created>
  <dcterms:modified xsi:type="dcterms:W3CDTF">2020-03-02T19:26:31Z</dcterms:modified>
</cp:coreProperties>
</file>