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3" r:id="rId5"/>
    <p:sldId id="260" r:id="rId6"/>
    <p:sldId id="264" r:id="rId7"/>
    <p:sldId id="262" r:id="rId8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79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E3564926-B698-4CCD-A32C-1D9F7C8EA9E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6DD8A9DB-58B3-45D2-AA79-7F001924434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7F4972FA-8F4B-4F1D-B0AF-BAD47BA794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57BE91-AB97-443A-A636-5747DBCCE45A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E5C44513-DBB0-4A91-9CB2-2A1350D50B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4FE8AB2F-511F-445D-AFAB-BA66C86D02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2FC1E6-D8A8-499E-9AEB-40A0B979CF0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143368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2550D4EA-901B-425E-B117-72DCAB5106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CBDA6D3A-7C9D-4639-8FE2-597719551ED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794601CA-B91F-4C5E-877F-468A03EC40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57BE91-AB97-443A-A636-5747DBCCE45A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146B76CF-D1E2-4589-BD42-8F402CA79E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87461BC8-53E0-4AF3-82DC-D32357D27B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2FC1E6-D8A8-499E-9AEB-40A0B979CF0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390621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074C06F9-819E-453E-926D-AE588BD90E6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2B5DE8A1-E329-4EB0-B033-673F20F742E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049BE1CC-47F3-482A-918F-634C8E4F1A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57BE91-AB97-443A-A636-5747DBCCE45A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A2AD4C42-5ED6-4624-A2D6-DF4EBB989E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51F4B72A-DDAB-4DBE-B9F7-2BE52DC63A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2FC1E6-D8A8-499E-9AEB-40A0B979CF0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839554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836065CC-6576-421D-B068-39A4B1B69A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71BFBAF-B8A3-4088-B654-161617B4AA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B69B3949-BBE7-45E1-A979-D64BD241D3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57BE91-AB97-443A-A636-5747DBCCE45A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CDB7DD0C-6D89-4990-99F2-171A806785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81C2BE6C-AA40-49B7-83C3-032B413116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2FC1E6-D8A8-499E-9AEB-40A0B979CF0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982676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17A36BD1-602A-4E03-8A54-85D048E261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C1E40850-6B45-4556-9E06-C492AAA9A95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8498DA85-682D-4CB3-9F7B-64401A53E1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57BE91-AB97-443A-A636-5747DBCCE45A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1C897C1E-36C5-45BF-8352-4E0FA0529B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E9AC1A3A-FEF2-444D-90FC-F6121EEDEF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2FC1E6-D8A8-499E-9AEB-40A0B979CF0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977525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46F2A6BF-A043-4FCB-802D-17C598EB58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D1AEDC4-778E-47A5-87E1-643705E9DC7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2C133F58-50DD-499F-9730-15936704133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0316FD37-B4A2-4DCF-ADAA-960A17A9E6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57BE91-AB97-443A-A636-5747DBCCE45A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75A48401-FE7B-451E-987B-0BB0050044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3F6E1299-96F3-46E4-A6BC-179142D094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2FC1E6-D8A8-499E-9AEB-40A0B979CF0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368352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D59B3E92-56E8-4B20-BBA9-94088E186D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A1AE3B06-0B23-4211-9B82-A1354049ECC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92E47941-6E62-42D4-8642-47B93669408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876F9871-CB48-47E8-A64F-E6FB2FD438C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E989EDF9-70C2-46E8-88C0-204C16A9468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58AA903C-8503-4C4B-A99F-D1FC8E375B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57BE91-AB97-443A-A636-5747DBCCE45A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D777D919-CE41-4D64-A69F-E2AF3F4C03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B535C495-1865-433A-A2DE-6902EB0510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2FC1E6-D8A8-499E-9AEB-40A0B979CF0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639634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AA677667-5308-4084-88C9-02D28B6908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F5D8A171-CD56-463C-A5D5-607282E00A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57BE91-AB97-443A-A636-5747DBCCE45A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919F278B-340B-44BC-9B62-61E3810420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FDBCF793-1C52-4AD5-899B-E74E61B6BB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2FC1E6-D8A8-499E-9AEB-40A0B979CF0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954670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E4218D30-AB62-452F-B0FB-A03A11791C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57BE91-AB97-443A-A636-5747DBCCE45A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FB716B68-840E-4D4F-8AAB-21F751BC57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326FD14E-0EFD-48F0-A16B-67BA0495EE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2FC1E6-D8A8-499E-9AEB-40A0B979CF0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940286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49C0ECDD-087C-4B75-ABAD-01DE1A9968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7EBA5E9-7929-4424-B360-EA43E7235D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BC873BC7-342E-47E0-BFF3-7A1A5CE9F97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3CBFFC62-189D-41F6-82BE-AFAF5E0129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57BE91-AB97-443A-A636-5747DBCCE45A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ECB0B6CF-B8C2-425A-8772-12CE906DF2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ABFC501D-C954-41C4-9985-19E2672DD4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2FC1E6-D8A8-499E-9AEB-40A0B979CF0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29129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F6432326-459B-404A-A6EF-2EB7B46AFD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307A9514-629C-4B97-9BD3-648D5682302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149BF11B-2456-4CE8-8F47-40154A70D27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D0A853AA-1FE2-4607-BFF2-BFE94273DC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57BE91-AB97-443A-A636-5747DBCCE45A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500C9C99-64C8-452B-8320-FAECAA2D06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46DC6149-9530-400D-84BF-9347C9F571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2FC1E6-D8A8-499E-9AEB-40A0B979CF0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657847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23B64D03-3882-480F-B666-5110F38774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7C6010C5-ACE5-439D-BF12-89944688799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6D40E7D4-C8D4-4922-8515-82C4ABD9636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57BE91-AB97-443A-A636-5747DBCCE45A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191EC6C-8F45-4156-B784-29E383C47EE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D5F5C6EC-6673-4F2E-9492-51347A35432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2FC1E6-D8A8-499E-9AEB-40A0B979CF0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842700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5434194B-EB56-4062-98C6-CB72F287E3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0022124" cy="6858000"/>
          </a:xfrm>
          <a:prstGeom prst="rect">
            <a:avLst/>
          </a:prstGeom>
          <a:gradFill>
            <a:gsLst>
              <a:gs pos="0">
                <a:schemeClr val="accent1">
                  <a:lumMod val="100000"/>
                  <a:alpha val="82000"/>
                </a:schemeClr>
              </a:gs>
              <a:gs pos="25000">
                <a:schemeClr val="accent1">
                  <a:alpha val="60000"/>
                </a:schemeClr>
              </a:gs>
              <a:gs pos="94000">
                <a:schemeClr val="bg2">
                  <a:lumMod val="75000"/>
                </a:schemeClr>
              </a:gs>
              <a:gs pos="100000">
                <a:schemeClr val="bg2">
                  <a:lumMod val="7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B3746DB1-35A8-422F-9955-4F8E75DBB0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Unvan 1">
            <a:extLst>
              <a:ext uri="{FF2B5EF4-FFF2-40B4-BE49-F238E27FC236}">
                <a16:creationId xmlns:a16="http://schemas.microsoft.com/office/drawing/2014/main" id="{3C5D3825-888C-4E98-81A1-15911E4B5C7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45299" y="4592325"/>
            <a:ext cx="5946579" cy="1514185"/>
          </a:xfrm>
        </p:spPr>
        <p:txBody>
          <a:bodyPr anchor="t">
            <a:normAutofit fontScale="90000"/>
          </a:bodyPr>
          <a:lstStyle/>
          <a:p>
            <a:pPr algn="r"/>
            <a:r>
              <a:rPr lang="tr-TR" sz="37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Havuzda Yapılan Su Sporlarının İçeriklerinin Tanıtılması-3</a:t>
            </a:r>
          </a:p>
        </p:txBody>
      </p:sp>
      <p:sp>
        <p:nvSpPr>
          <p:cNvPr id="14" name="Freeform 57">
            <a:extLst>
              <a:ext uri="{FF2B5EF4-FFF2-40B4-BE49-F238E27FC236}">
                <a16:creationId xmlns:a16="http://schemas.microsoft.com/office/drawing/2014/main" id="{B817D9AD-5E85-4E85-AC3E-43E24FA91A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1580219"/>
            <a:ext cx="4383459" cy="5287256"/>
          </a:xfrm>
          <a:custGeom>
            <a:avLst/>
            <a:gdLst>
              <a:gd name="connsiteX0" fmla="*/ 1504462 w 4383459"/>
              <a:gd name="connsiteY0" fmla="*/ 0 h 5287256"/>
              <a:gd name="connsiteX1" fmla="*/ 4383459 w 4383459"/>
              <a:gd name="connsiteY1" fmla="*/ 2878997 h 5287256"/>
              <a:gd name="connsiteX2" fmla="*/ 3114137 w 4383459"/>
              <a:gd name="connsiteY2" fmla="*/ 5266307 h 5287256"/>
              <a:gd name="connsiteX3" fmla="*/ 3079653 w 4383459"/>
              <a:gd name="connsiteY3" fmla="*/ 5287256 h 5287256"/>
              <a:gd name="connsiteX4" fmla="*/ 0 w 4383459"/>
              <a:gd name="connsiteY4" fmla="*/ 5287256 h 5287256"/>
              <a:gd name="connsiteX5" fmla="*/ 0 w 4383459"/>
              <a:gd name="connsiteY5" fmla="*/ 427769 h 5287256"/>
              <a:gd name="connsiteX6" fmla="*/ 132161 w 4383459"/>
              <a:gd name="connsiteY6" fmla="*/ 347480 h 5287256"/>
              <a:gd name="connsiteX7" fmla="*/ 1504462 w 4383459"/>
              <a:gd name="connsiteY7" fmla="*/ 0 h 52872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383459" h="5287256">
                <a:moveTo>
                  <a:pt x="1504462" y="0"/>
                </a:moveTo>
                <a:cubicBezTo>
                  <a:pt x="3094488" y="0"/>
                  <a:pt x="4383459" y="1288971"/>
                  <a:pt x="4383459" y="2878997"/>
                </a:cubicBezTo>
                <a:cubicBezTo>
                  <a:pt x="4383459" y="3872763"/>
                  <a:pt x="3879955" y="4748930"/>
                  <a:pt x="3114137" y="5266307"/>
                </a:cubicBezTo>
                <a:lnTo>
                  <a:pt x="3079653" y="5287256"/>
                </a:lnTo>
                <a:lnTo>
                  <a:pt x="0" y="5287256"/>
                </a:lnTo>
                <a:lnTo>
                  <a:pt x="0" y="427769"/>
                </a:lnTo>
                <a:lnTo>
                  <a:pt x="132161" y="347480"/>
                </a:lnTo>
                <a:cubicBezTo>
                  <a:pt x="540096" y="125876"/>
                  <a:pt x="1007579" y="0"/>
                  <a:pt x="1504462" y="0"/>
                </a:cubicBezTo>
                <a:close/>
              </a:path>
            </a:pathLst>
          </a:custGeom>
          <a:solidFill>
            <a:srgbClr val="FFFFFF"/>
          </a:solidFill>
          <a:ln>
            <a:gradFill>
              <a:gsLst>
                <a:gs pos="0">
                  <a:schemeClr val="accent1">
                    <a:lumMod val="40000"/>
                    <a:lumOff val="60000"/>
                  </a:schemeClr>
                </a:gs>
                <a:gs pos="23000">
                  <a:schemeClr val="accent1">
                    <a:lumMod val="45000"/>
                    <a:lumOff val="55000"/>
                  </a:schemeClr>
                </a:gs>
                <a:gs pos="83000">
                  <a:schemeClr val="bg2">
                    <a:lumMod val="75000"/>
                  </a:schemeClr>
                </a:gs>
                <a:gs pos="100000">
                  <a:schemeClr val="bg2">
                    <a:lumMod val="75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4" name="Picture 2" descr="ankara Ã¼niversitesi ile ilgili gÃ¶rsel sonucu">
            <a:extLst>
              <a:ext uri="{FF2B5EF4-FFF2-40B4-BE49-F238E27FC236}">
                <a16:creationId xmlns:a16="http://schemas.microsoft.com/office/drawing/2014/main" id="{884C9DFF-9625-4B33-9D8F-3A937CCDE2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23181" y="2839031"/>
            <a:ext cx="3163437" cy="31634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F0810290-E788-4DE3-B716-DBE58CC6A8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12946" y="0"/>
            <a:ext cx="4185112" cy="3170097"/>
          </a:xfrm>
          <a:custGeom>
            <a:avLst/>
            <a:gdLst>
              <a:gd name="connsiteX0" fmla="*/ 301225 w 4185112"/>
              <a:gd name="connsiteY0" fmla="*/ 0 h 3170097"/>
              <a:gd name="connsiteX1" fmla="*/ 3883887 w 4185112"/>
              <a:gd name="connsiteY1" fmla="*/ 0 h 3170097"/>
              <a:gd name="connsiteX2" fmla="*/ 3932552 w 4185112"/>
              <a:gd name="connsiteY2" fmla="*/ 80105 h 3170097"/>
              <a:gd name="connsiteX3" fmla="*/ 4185112 w 4185112"/>
              <a:gd name="connsiteY3" fmla="*/ 1077541 h 3170097"/>
              <a:gd name="connsiteX4" fmla="*/ 2092556 w 4185112"/>
              <a:gd name="connsiteY4" fmla="*/ 3170097 h 3170097"/>
              <a:gd name="connsiteX5" fmla="*/ 0 w 4185112"/>
              <a:gd name="connsiteY5" fmla="*/ 1077541 h 3170097"/>
              <a:gd name="connsiteX6" fmla="*/ 252561 w 4185112"/>
              <a:gd name="connsiteY6" fmla="*/ 80105 h 31700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85112" h="3170097">
                <a:moveTo>
                  <a:pt x="301225" y="0"/>
                </a:moveTo>
                <a:lnTo>
                  <a:pt x="3883887" y="0"/>
                </a:lnTo>
                <a:lnTo>
                  <a:pt x="3932552" y="80105"/>
                </a:lnTo>
                <a:cubicBezTo>
                  <a:pt x="4093621" y="376606"/>
                  <a:pt x="4185112" y="716389"/>
                  <a:pt x="4185112" y="1077541"/>
                </a:cubicBezTo>
                <a:cubicBezTo>
                  <a:pt x="4185112" y="2233228"/>
                  <a:pt x="3248243" y="3170097"/>
                  <a:pt x="2092556" y="3170097"/>
                </a:cubicBezTo>
                <a:cubicBezTo>
                  <a:pt x="936869" y="3170097"/>
                  <a:pt x="0" y="2233228"/>
                  <a:pt x="0" y="1077541"/>
                </a:cubicBezTo>
                <a:cubicBezTo>
                  <a:pt x="0" y="716389"/>
                  <a:pt x="91491" y="376606"/>
                  <a:pt x="252561" y="80105"/>
                </a:cubicBezTo>
                <a:close/>
              </a:path>
            </a:pathLst>
          </a:custGeom>
          <a:solidFill>
            <a:srgbClr val="FFFFFF"/>
          </a:solidFill>
          <a:ln>
            <a:gradFill>
              <a:gsLst>
                <a:gs pos="0">
                  <a:schemeClr val="accent1">
                    <a:lumMod val="40000"/>
                    <a:lumOff val="60000"/>
                  </a:schemeClr>
                </a:gs>
                <a:gs pos="23000">
                  <a:schemeClr val="accent1">
                    <a:lumMod val="45000"/>
                    <a:lumOff val="55000"/>
                  </a:schemeClr>
                </a:gs>
                <a:gs pos="83000">
                  <a:schemeClr val="bg2">
                    <a:lumMod val="75000"/>
                  </a:schemeClr>
                </a:gs>
                <a:gs pos="100000">
                  <a:schemeClr val="bg2">
                    <a:lumMod val="75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5" name="Picture 2" descr="Ä°lgili resim">
            <a:extLst>
              <a:ext uri="{FF2B5EF4-FFF2-40B4-BE49-F238E27FC236}">
                <a16:creationId xmlns:a16="http://schemas.microsoft.com/office/drawing/2014/main" id="{89480AAB-79AE-4D9F-B3D6-A436AA7726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418595" y="573467"/>
            <a:ext cx="2754249" cy="13771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Dikdörtgen 2">
            <a:extLst>
              <a:ext uri="{FF2B5EF4-FFF2-40B4-BE49-F238E27FC236}">
                <a16:creationId xmlns:a16="http://schemas.microsoft.com/office/drawing/2014/main" id="{58CD3878-A67F-41A5-AF9B-073DAB05E710}"/>
              </a:ext>
            </a:extLst>
          </p:cNvPr>
          <p:cNvSpPr/>
          <p:nvPr/>
        </p:nvSpPr>
        <p:spPr>
          <a:xfrm>
            <a:off x="5418595" y="4451684"/>
            <a:ext cx="6131721" cy="1696453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657470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su topu ile ilgili gÃ¶rsel sonucu">
            <a:extLst>
              <a:ext uri="{FF2B5EF4-FFF2-40B4-BE49-F238E27FC236}">
                <a16:creationId xmlns:a16="http://schemas.microsoft.com/office/drawing/2014/main" id="{03D941B8-C3CA-4DC6-A09D-641394B6AF5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51" r="27248" b="-1"/>
          <a:stretch/>
        </p:blipFill>
        <p:spPr bwMode="auto">
          <a:xfrm>
            <a:off x="5491133" y="286529"/>
            <a:ext cx="2275744" cy="2275744"/>
          </a:xfrm>
          <a:custGeom>
            <a:avLst/>
            <a:gdLst>
              <a:gd name="connsiteX0" fmla="*/ 3028805 w 6057610"/>
              <a:gd name="connsiteY0" fmla="*/ 0 h 6057610"/>
              <a:gd name="connsiteX1" fmla="*/ 6057610 w 6057610"/>
              <a:gd name="connsiteY1" fmla="*/ 3028805 h 6057610"/>
              <a:gd name="connsiteX2" fmla="*/ 3028805 w 6057610"/>
              <a:gd name="connsiteY2" fmla="*/ 6057610 h 6057610"/>
              <a:gd name="connsiteX3" fmla="*/ 0 w 6057610"/>
              <a:gd name="connsiteY3" fmla="*/ 3028805 h 6057610"/>
              <a:gd name="connsiteX4" fmla="*/ 3028805 w 6057610"/>
              <a:gd name="connsiteY4" fmla="*/ 0 h 6057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057610" h="6057610">
                <a:moveTo>
                  <a:pt x="3028805" y="0"/>
                </a:moveTo>
                <a:cubicBezTo>
                  <a:pt x="4701568" y="0"/>
                  <a:pt x="6057610" y="1356042"/>
                  <a:pt x="6057610" y="3028805"/>
                </a:cubicBezTo>
                <a:cubicBezTo>
                  <a:pt x="6057610" y="4701568"/>
                  <a:pt x="4701568" y="6057610"/>
                  <a:pt x="3028805" y="6057610"/>
                </a:cubicBezTo>
                <a:cubicBezTo>
                  <a:pt x="1356042" y="6057610"/>
                  <a:pt x="0" y="4701568"/>
                  <a:pt x="0" y="3028805"/>
                </a:cubicBezTo>
                <a:cubicBezTo>
                  <a:pt x="0" y="1356042"/>
                  <a:pt x="1356042" y="0"/>
                  <a:pt x="3028805" y="0"/>
                </a:cubicBezTo>
                <a:close/>
              </a:path>
            </a:pathLst>
          </a:custGeom>
          <a:noFill/>
          <a:effectLst>
            <a:softEdge rad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su voleybolu ile ilgili gÃ¶rsel sonucu">
            <a:extLst>
              <a:ext uri="{FF2B5EF4-FFF2-40B4-BE49-F238E27FC236}">
                <a16:creationId xmlns:a16="http://schemas.microsoft.com/office/drawing/2014/main" id="{A7AEB1E9-9407-449A-9187-818FF5866B2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734231" y="2527224"/>
            <a:ext cx="3316388" cy="3316386"/>
          </a:xfrm>
          <a:custGeom>
            <a:avLst/>
            <a:gdLst>
              <a:gd name="connsiteX0" fmla="*/ 3028805 w 6057610"/>
              <a:gd name="connsiteY0" fmla="*/ 0 h 6057610"/>
              <a:gd name="connsiteX1" fmla="*/ 6057610 w 6057610"/>
              <a:gd name="connsiteY1" fmla="*/ 3028805 h 6057610"/>
              <a:gd name="connsiteX2" fmla="*/ 3028805 w 6057610"/>
              <a:gd name="connsiteY2" fmla="*/ 6057610 h 6057610"/>
              <a:gd name="connsiteX3" fmla="*/ 0 w 6057610"/>
              <a:gd name="connsiteY3" fmla="*/ 3028805 h 6057610"/>
              <a:gd name="connsiteX4" fmla="*/ 3028805 w 6057610"/>
              <a:gd name="connsiteY4" fmla="*/ 0 h 6057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057610" h="6057610">
                <a:moveTo>
                  <a:pt x="3028805" y="0"/>
                </a:moveTo>
                <a:cubicBezTo>
                  <a:pt x="4701568" y="0"/>
                  <a:pt x="6057610" y="1356042"/>
                  <a:pt x="6057610" y="3028805"/>
                </a:cubicBezTo>
                <a:cubicBezTo>
                  <a:pt x="6057610" y="4701568"/>
                  <a:pt x="4701568" y="6057610"/>
                  <a:pt x="3028805" y="6057610"/>
                </a:cubicBezTo>
                <a:cubicBezTo>
                  <a:pt x="1356042" y="6057610"/>
                  <a:pt x="0" y="4701568"/>
                  <a:pt x="0" y="3028805"/>
                </a:cubicBezTo>
                <a:cubicBezTo>
                  <a:pt x="0" y="1356042"/>
                  <a:pt x="1356042" y="0"/>
                  <a:pt x="3028805" y="0"/>
                </a:cubicBezTo>
                <a:close/>
              </a:path>
            </a:pathLst>
          </a:custGeom>
          <a:noFill/>
          <a:effectLst>
            <a:softEdge rad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6" descr="su basketbolu ile ilgili gÃ¶rsel sonucu">
            <a:extLst>
              <a:ext uri="{FF2B5EF4-FFF2-40B4-BE49-F238E27FC236}">
                <a16:creationId xmlns:a16="http://schemas.microsoft.com/office/drawing/2014/main" id="{2DD2C1DF-FEEE-4DED-86E5-2BF15D12769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" b="14265"/>
          <a:stretch/>
        </p:blipFill>
        <p:spPr bwMode="auto">
          <a:xfrm>
            <a:off x="7786846" y="1"/>
            <a:ext cx="4405154" cy="3776782"/>
          </a:xfrm>
          <a:custGeom>
            <a:avLst/>
            <a:gdLst>
              <a:gd name="connsiteX0" fmla="*/ 279221 w 4405154"/>
              <a:gd name="connsiteY0" fmla="*/ 0 h 3776782"/>
              <a:gd name="connsiteX1" fmla="*/ 4405154 w 4405154"/>
              <a:gd name="connsiteY1" fmla="*/ 0 h 3776782"/>
              <a:gd name="connsiteX2" fmla="*/ 4405154 w 4405154"/>
              <a:gd name="connsiteY2" fmla="*/ 3055054 h 3776782"/>
              <a:gd name="connsiteX3" fmla="*/ 4266200 w 4405154"/>
              <a:gd name="connsiteY3" fmla="*/ 3181344 h 3776782"/>
              <a:gd name="connsiteX4" fmla="*/ 2607554 w 4405154"/>
              <a:gd name="connsiteY4" fmla="*/ 3776782 h 3776782"/>
              <a:gd name="connsiteX5" fmla="*/ 0 w 4405154"/>
              <a:gd name="connsiteY5" fmla="*/ 1169228 h 3776782"/>
              <a:gd name="connsiteX6" fmla="*/ 204915 w 4405154"/>
              <a:gd name="connsiteY6" fmla="*/ 154250 h 37767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405154" h="3776782">
                <a:moveTo>
                  <a:pt x="279221" y="0"/>
                </a:moveTo>
                <a:lnTo>
                  <a:pt x="4405154" y="0"/>
                </a:lnTo>
                <a:lnTo>
                  <a:pt x="4405154" y="3055054"/>
                </a:lnTo>
                <a:lnTo>
                  <a:pt x="4266200" y="3181344"/>
                </a:lnTo>
                <a:cubicBezTo>
                  <a:pt x="3815461" y="3553326"/>
                  <a:pt x="3237603" y="3776782"/>
                  <a:pt x="2607554" y="3776782"/>
                </a:cubicBezTo>
                <a:cubicBezTo>
                  <a:pt x="1167442" y="3776782"/>
                  <a:pt x="0" y="2609341"/>
                  <a:pt x="0" y="1169228"/>
                </a:cubicBezTo>
                <a:cubicBezTo>
                  <a:pt x="0" y="809200"/>
                  <a:pt x="72965" y="466214"/>
                  <a:pt x="204915" y="154250"/>
                </a:cubicBezTo>
                <a:close/>
              </a:path>
            </a:pathLst>
          </a:custGeom>
          <a:noFill/>
          <a:effectLst>
            <a:softEdge rad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8" descr="havuzda kano ile ilgili gÃ¶rsel sonucu">
            <a:extLst>
              <a:ext uri="{FF2B5EF4-FFF2-40B4-BE49-F238E27FC236}">
                <a16:creationId xmlns:a16="http://schemas.microsoft.com/office/drawing/2014/main" id="{9D4692EA-D1E6-42AC-9969-1A25A4F9B7E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564" r="15197" b="-1"/>
          <a:stretch/>
        </p:blipFill>
        <p:spPr bwMode="auto">
          <a:xfrm>
            <a:off x="8738478" y="3917271"/>
            <a:ext cx="3453522" cy="2950205"/>
          </a:xfrm>
          <a:custGeom>
            <a:avLst/>
            <a:gdLst>
              <a:gd name="connsiteX0" fmla="*/ 1901420 w 3453522"/>
              <a:gd name="connsiteY0" fmla="*/ 0 h 2950205"/>
              <a:gd name="connsiteX1" fmla="*/ 3368648 w 3453522"/>
              <a:gd name="connsiteY1" fmla="*/ 691940 h 2950205"/>
              <a:gd name="connsiteX2" fmla="*/ 3453522 w 3453522"/>
              <a:gd name="connsiteY2" fmla="*/ 805440 h 2950205"/>
              <a:gd name="connsiteX3" fmla="*/ 3453522 w 3453522"/>
              <a:gd name="connsiteY3" fmla="*/ 2950205 h 2950205"/>
              <a:gd name="connsiteX4" fmla="*/ 316036 w 3453522"/>
              <a:gd name="connsiteY4" fmla="*/ 2950205 h 2950205"/>
              <a:gd name="connsiteX5" fmla="*/ 229491 w 3453522"/>
              <a:gd name="connsiteY5" fmla="*/ 2807749 h 2950205"/>
              <a:gd name="connsiteX6" fmla="*/ 0 w 3453522"/>
              <a:gd name="connsiteY6" fmla="*/ 1901419 h 2950205"/>
              <a:gd name="connsiteX7" fmla="*/ 1901420 w 3453522"/>
              <a:gd name="connsiteY7" fmla="*/ 0 h 29502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453522" h="2950205">
                <a:moveTo>
                  <a:pt x="1901420" y="0"/>
                </a:moveTo>
                <a:cubicBezTo>
                  <a:pt x="2492116" y="0"/>
                  <a:pt x="3019900" y="269355"/>
                  <a:pt x="3368648" y="691940"/>
                </a:cubicBezTo>
                <a:lnTo>
                  <a:pt x="3453522" y="805440"/>
                </a:lnTo>
                <a:lnTo>
                  <a:pt x="3453522" y="2950205"/>
                </a:lnTo>
                <a:lnTo>
                  <a:pt x="316036" y="2950205"/>
                </a:lnTo>
                <a:lnTo>
                  <a:pt x="229491" y="2807749"/>
                </a:lnTo>
                <a:cubicBezTo>
                  <a:pt x="83134" y="2538330"/>
                  <a:pt x="0" y="2229583"/>
                  <a:pt x="0" y="1901419"/>
                </a:cubicBezTo>
                <a:cubicBezTo>
                  <a:pt x="0" y="851294"/>
                  <a:pt x="851295" y="0"/>
                  <a:pt x="1901420" y="0"/>
                </a:cubicBezTo>
                <a:close/>
              </a:path>
            </a:pathLst>
          </a:custGeom>
          <a:noFill/>
          <a:effectLst>
            <a:softEdge rad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12">
            <a:extLst>
              <a:ext uri="{FF2B5EF4-FFF2-40B4-BE49-F238E27FC236}">
                <a16:creationId xmlns:a16="http://schemas.microsoft.com/office/drawing/2014/main" id="{8557749F-B943-4D30-8F08-8AA92F25A8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Unvan 1">
            <a:extLst>
              <a:ext uri="{FF2B5EF4-FFF2-40B4-BE49-F238E27FC236}">
                <a16:creationId xmlns:a16="http://schemas.microsoft.com/office/drawing/2014/main" id="{310EE21A-596D-459C-9631-02D8B096B4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1845" y="802955"/>
            <a:ext cx="4283082" cy="1454051"/>
          </a:xfrm>
        </p:spPr>
        <p:txBody>
          <a:bodyPr>
            <a:normAutofit/>
          </a:bodyPr>
          <a:lstStyle/>
          <a:p>
            <a:r>
              <a:rPr lang="tr-TR" sz="40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Ders İçeriği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581A459-A892-49D7-83F4-F5B2BD6EBB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8232" y="2421682"/>
            <a:ext cx="4282740" cy="3639289"/>
          </a:xfrm>
        </p:spPr>
        <p:txBody>
          <a:bodyPr anchor="ctr">
            <a:normAutofit/>
          </a:bodyPr>
          <a:lstStyle/>
          <a:p>
            <a:r>
              <a:rPr lang="es-ES" sz="24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Su voleybolu</a:t>
            </a:r>
          </a:p>
          <a:p>
            <a:r>
              <a:rPr lang="es-ES" sz="24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Su basketbolu</a:t>
            </a:r>
            <a:endParaRPr lang="tr-TR" sz="2400" b="1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tr-TR" sz="24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Sualtı </a:t>
            </a:r>
            <a:r>
              <a:rPr lang="tr-TR" sz="2400" b="1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Ragbisi</a:t>
            </a:r>
            <a:endParaRPr lang="es-ES" sz="2400" b="1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tr-TR" sz="24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39870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8" name="Picture 10" descr="su voleybolu ile ilgili gÃ¶rsel sonucu">
            <a:extLst>
              <a:ext uri="{FF2B5EF4-FFF2-40B4-BE49-F238E27FC236}">
                <a16:creationId xmlns:a16="http://schemas.microsoft.com/office/drawing/2014/main" id="{F15C3238-AA70-4AC0-B5B3-12DAA23D3B5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6" b="-6"/>
          <a:stretch/>
        </p:blipFill>
        <p:spPr bwMode="auto">
          <a:xfrm>
            <a:off x="5491133" y="286529"/>
            <a:ext cx="2275744" cy="2275744"/>
          </a:xfrm>
          <a:custGeom>
            <a:avLst/>
            <a:gdLst>
              <a:gd name="connsiteX0" fmla="*/ 3028805 w 6057610"/>
              <a:gd name="connsiteY0" fmla="*/ 0 h 6057610"/>
              <a:gd name="connsiteX1" fmla="*/ 6057610 w 6057610"/>
              <a:gd name="connsiteY1" fmla="*/ 3028805 h 6057610"/>
              <a:gd name="connsiteX2" fmla="*/ 3028805 w 6057610"/>
              <a:gd name="connsiteY2" fmla="*/ 6057610 h 6057610"/>
              <a:gd name="connsiteX3" fmla="*/ 0 w 6057610"/>
              <a:gd name="connsiteY3" fmla="*/ 3028805 h 6057610"/>
              <a:gd name="connsiteX4" fmla="*/ 3028805 w 6057610"/>
              <a:gd name="connsiteY4" fmla="*/ 0 h 6057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057610" h="6057610">
                <a:moveTo>
                  <a:pt x="3028805" y="0"/>
                </a:moveTo>
                <a:cubicBezTo>
                  <a:pt x="4701568" y="0"/>
                  <a:pt x="6057610" y="1356042"/>
                  <a:pt x="6057610" y="3028805"/>
                </a:cubicBezTo>
                <a:cubicBezTo>
                  <a:pt x="6057610" y="4701568"/>
                  <a:pt x="4701568" y="6057610"/>
                  <a:pt x="3028805" y="6057610"/>
                </a:cubicBezTo>
                <a:cubicBezTo>
                  <a:pt x="1356042" y="6057610"/>
                  <a:pt x="0" y="4701568"/>
                  <a:pt x="0" y="3028805"/>
                </a:cubicBezTo>
                <a:cubicBezTo>
                  <a:pt x="0" y="1356042"/>
                  <a:pt x="1356042" y="0"/>
                  <a:pt x="3028805" y="0"/>
                </a:cubicBezTo>
                <a:close/>
              </a:path>
            </a:pathLst>
          </a:custGeom>
          <a:noFill/>
          <a:effectLst>
            <a:softEdge rad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su voleybolu ile ilgili gÃ¶rsel sonucu">
            <a:extLst>
              <a:ext uri="{FF2B5EF4-FFF2-40B4-BE49-F238E27FC236}">
                <a16:creationId xmlns:a16="http://schemas.microsoft.com/office/drawing/2014/main" id="{5639F051-0560-4F9B-B1C7-44617E181B3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734231" y="2527224"/>
            <a:ext cx="3316388" cy="3316386"/>
          </a:xfrm>
          <a:custGeom>
            <a:avLst/>
            <a:gdLst>
              <a:gd name="connsiteX0" fmla="*/ 3028805 w 6057610"/>
              <a:gd name="connsiteY0" fmla="*/ 0 h 6057610"/>
              <a:gd name="connsiteX1" fmla="*/ 6057610 w 6057610"/>
              <a:gd name="connsiteY1" fmla="*/ 3028805 h 6057610"/>
              <a:gd name="connsiteX2" fmla="*/ 3028805 w 6057610"/>
              <a:gd name="connsiteY2" fmla="*/ 6057610 h 6057610"/>
              <a:gd name="connsiteX3" fmla="*/ 0 w 6057610"/>
              <a:gd name="connsiteY3" fmla="*/ 3028805 h 6057610"/>
              <a:gd name="connsiteX4" fmla="*/ 3028805 w 6057610"/>
              <a:gd name="connsiteY4" fmla="*/ 0 h 6057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057610" h="6057610">
                <a:moveTo>
                  <a:pt x="3028805" y="0"/>
                </a:moveTo>
                <a:cubicBezTo>
                  <a:pt x="4701568" y="0"/>
                  <a:pt x="6057610" y="1356042"/>
                  <a:pt x="6057610" y="3028805"/>
                </a:cubicBezTo>
                <a:cubicBezTo>
                  <a:pt x="6057610" y="4701568"/>
                  <a:pt x="4701568" y="6057610"/>
                  <a:pt x="3028805" y="6057610"/>
                </a:cubicBezTo>
                <a:cubicBezTo>
                  <a:pt x="1356042" y="6057610"/>
                  <a:pt x="0" y="4701568"/>
                  <a:pt x="0" y="3028805"/>
                </a:cubicBezTo>
                <a:cubicBezTo>
                  <a:pt x="0" y="1356042"/>
                  <a:pt x="1356042" y="0"/>
                  <a:pt x="3028805" y="0"/>
                </a:cubicBezTo>
                <a:close/>
              </a:path>
            </a:pathLst>
          </a:custGeom>
          <a:noFill/>
          <a:effectLst>
            <a:softEdge rad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9" name="Picture 78">
            <a:extLst>
              <a:ext uri="{FF2B5EF4-FFF2-40B4-BE49-F238E27FC236}">
                <a16:creationId xmlns:a16="http://schemas.microsoft.com/office/drawing/2014/main" id="{8557749F-B943-4D30-8F08-8AA92F25A8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Unvan 1">
            <a:extLst>
              <a:ext uri="{FF2B5EF4-FFF2-40B4-BE49-F238E27FC236}">
                <a16:creationId xmlns:a16="http://schemas.microsoft.com/office/drawing/2014/main" id="{1186E17B-6974-4342-956D-3E3D3771BF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1845" y="802955"/>
            <a:ext cx="4283082" cy="1454051"/>
          </a:xfrm>
        </p:spPr>
        <p:txBody>
          <a:bodyPr>
            <a:normAutofit/>
          </a:bodyPr>
          <a:lstStyle/>
          <a:p>
            <a:r>
              <a:rPr lang="tr-TR" sz="40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Su Voleybolu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976E62A-E20F-4465-A1F1-70C80A8341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8232" y="2421682"/>
            <a:ext cx="4282740" cy="3639289"/>
          </a:xfrm>
        </p:spPr>
        <p:txBody>
          <a:bodyPr anchor="ctr">
            <a:normAutofit/>
          </a:bodyPr>
          <a:lstStyle/>
          <a:p>
            <a:pPr algn="just"/>
            <a:r>
              <a:rPr lang="tr-TR" sz="20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Havuzun veya suyun bulunduğu yerin özelliğine göre voleybolun genel kuralları geçerlidir. </a:t>
            </a:r>
          </a:p>
          <a:p>
            <a:pPr algn="just"/>
            <a:endParaRPr lang="tr-TR" sz="2000" b="1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tr-TR" sz="20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Bununla birlikte uluslararası müsabakalarda yer almaz. İşletmelerde eğlence amaçlı, değişken kurallarla uygulatılabilir.</a:t>
            </a:r>
          </a:p>
        </p:txBody>
      </p:sp>
      <p:sp>
        <p:nvSpPr>
          <p:cNvPr id="4" name="Dikdörtgen 3">
            <a:extLst>
              <a:ext uri="{FF2B5EF4-FFF2-40B4-BE49-F238E27FC236}">
                <a16:creationId xmlns:a16="http://schemas.microsoft.com/office/drawing/2014/main" id="{27C4C477-089C-44F5-B600-0436C44E0ABD}"/>
              </a:ext>
            </a:extLst>
          </p:cNvPr>
          <p:cNvSpPr/>
          <p:nvPr/>
        </p:nvSpPr>
        <p:spPr>
          <a:xfrm>
            <a:off x="601579" y="938463"/>
            <a:ext cx="3332747" cy="1179095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027177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Ä°lgili resim">
            <a:extLst>
              <a:ext uri="{FF2B5EF4-FFF2-40B4-BE49-F238E27FC236}">
                <a16:creationId xmlns:a16="http://schemas.microsoft.com/office/drawing/2014/main" id="{F885E06F-3FBF-4697-9258-6090EB1A94C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057" r="9128" b="-1"/>
          <a:stretch/>
        </p:blipFill>
        <p:spPr bwMode="auto">
          <a:xfrm>
            <a:off x="7786846" y="1"/>
            <a:ext cx="4405154" cy="3776782"/>
          </a:xfrm>
          <a:custGeom>
            <a:avLst/>
            <a:gdLst>
              <a:gd name="connsiteX0" fmla="*/ 279221 w 4405154"/>
              <a:gd name="connsiteY0" fmla="*/ 0 h 3776782"/>
              <a:gd name="connsiteX1" fmla="*/ 4405154 w 4405154"/>
              <a:gd name="connsiteY1" fmla="*/ 0 h 3776782"/>
              <a:gd name="connsiteX2" fmla="*/ 4405154 w 4405154"/>
              <a:gd name="connsiteY2" fmla="*/ 3055054 h 3776782"/>
              <a:gd name="connsiteX3" fmla="*/ 4266200 w 4405154"/>
              <a:gd name="connsiteY3" fmla="*/ 3181344 h 3776782"/>
              <a:gd name="connsiteX4" fmla="*/ 2607554 w 4405154"/>
              <a:gd name="connsiteY4" fmla="*/ 3776782 h 3776782"/>
              <a:gd name="connsiteX5" fmla="*/ 0 w 4405154"/>
              <a:gd name="connsiteY5" fmla="*/ 1169228 h 3776782"/>
              <a:gd name="connsiteX6" fmla="*/ 204915 w 4405154"/>
              <a:gd name="connsiteY6" fmla="*/ 154250 h 37767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405154" h="3776782">
                <a:moveTo>
                  <a:pt x="279221" y="0"/>
                </a:moveTo>
                <a:lnTo>
                  <a:pt x="4405154" y="0"/>
                </a:lnTo>
                <a:lnTo>
                  <a:pt x="4405154" y="3055054"/>
                </a:lnTo>
                <a:lnTo>
                  <a:pt x="4266200" y="3181344"/>
                </a:lnTo>
                <a:cubicBezTo>
                  <a:pt x="3815461" y="3553326"/>
                  <a:pt x="3237603" y="3776782"/>
                  <a:pt x="2607554" y="3776782"/>
                </a:cubicBezTo>
                <a:cubicBezTo>
                  <a:pt x="1167442" y="3776782"/>
                  <a:pt x="0" y="2609341"/>
                  <a:pt x="0" y="1169228"/>
                </a:cubicBezTo>
                <a:cubicBezTo>
                  <a:pt x="0" y="809200"/>
                  <a:pt x="72965" y="466214"/>
                  <a:pt x="204915" y="154250"/>
                </a:cubicBezTo>
                <a:close/>
              </a:path>
            </a:pathLst>
          </a:custGeom>
          <a:noFill/>
          <a:effectLst>
            <a:softEdge rad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Ä°lgili resim">
            <a:extLst>
              <a:ext uri="{FF2B5EF4-FFF2-40B4-BE49-F238E27FC236}">
                <a16:creationId xmlns:a16="http://schemas.microsoft.com/office/drawing/2014/main" id="{3059D8A1-4E65-4817-B08F-2E47C413360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474" r="2" b="7102"/>
          <a:stretch/>
        </p:blipFill>
        <p:spPr bwMode="auto">
          <a:xfrm>
            <a:off x="8738478" y="3917271"/>
            <a:ext cx="3453522" cy="2950205"/>
          </a:xfrm>
          <a:custGeom>
            <a:avLst/>
            <a:gdLst>
              <a:gd name="connsiteX0" fmla="*/ 1901420 w 3453522"/>
              <a:gd name="connsiteY0" fmla="*/ 0 h 2950205"/>
              <a:gd name="connsiteX1" fmla="*/ 3368648 w 3453522"/>
              <a:gd name="connsiteY1" fmla="*/ 691940 h 2950205"/>
              <a:gd name="connsiteX2" fmla="*/ 3453522 w 3453522"/>
              <a:gd name="connsiteY2" fmla="*/ 805440 h 2950205"/>
              <a:gd name="connsiteX3" fmla="*/ 3453522 w 3453522"/>
              <a:gd name="connsiteY3" fmla="*/ 2950205 h 2950205"/>
              <a:gd name="connsiteX4" fmla="*/ 316036 w 3453522"/>
              <a:gd name="connsiteY4" fmla="*/ 2950205 h 2950205"/>
              <a:gd name="connsiteX5" fmla="*/ 229491 w 3453522"/>
              <a:gd name="connsiteY5" fmla="*/ 2807749 h 2950205"/>
              <a:gd name="connsiteX6" fmla="*/ 0 w 3453522"/>
              <a:gd name="connsiteY6" fmla="*/ 1901419 h 2950205"/>
              <a:gd name="connsiteX7" fmla="*/ 1901420 w 3453522"/>
              <a:gd name="connsiteY7" fmla="*/ 0 h 29502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453522" h="2950205">
                <a:moveTo>
                  <a:pt x="1901420" y="0"/>
                </a:moveTo>
                <a:cubicBezTo>
                  <a:pt x="2492116" y="0"/>
                  <a:pt x="3019900" y="269355"/>
                  <a:pt x="3368648" y="691940"/>
                </a:cubicBezTo>
                <a:lnTo>
                  <a:pt x="3453522" y="805440"/>
                </a:lnTo>
                <a:lnTo>
                  <a:pt x="3453522" y="2950205"/>
                </a:lnTo>
                <a:lnTo>
                  <a:pt x="316036" y="2950205"/>
                </a:lnTo>
                <a:lnTo>
                  <a:pt x="229491" y="2807749"/>
                </a:lnTo>
                <a:cubicBezTo>
                  <a:pt x="83134" y="2538330"/>
                  <a:pt x="0" y="2229583"/>
                  <a:pt x="0" y="1901419"/>
                </a:cubicBezTo>
                <a:cubicBezTo>
                  <a:pt x="0" y="851294"/>
                  <a:pt x="851295" y="0"/>
                  <a:pt x="1901420" y="0"/>
                </a:cubicBezTo>
                <a:close/>
              </a:path>
            </a:pathLst>
          </a:custGeom>
          <a:noFill/>
          <a:effectLst>
            <a:softEdge rad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9" name="Picture 78">
            <a:extLst>
              <a:ext uri="{FF2B5EF4-FFF2-40B4-BE49-F238E27FC236}">
                <a16:creationId xmlns:a16="http://schemas.microsoft.com/office/drawing/2014/main" id="{8557749F-B943-4D30-8F08-8AA92F25A8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Unvan 1">
            <a:extLst>
              <a:ext uri="{FF2B5EF4-FFF2-40B4-BE49-F238E27FC236}">
                <a16:creationId xmlns:a16="http://schemas.microsoft.com/office/drawing/2014/main" id="{1186E17B-6974-4342-956D-3E3D3771BF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0129" y="823352"/>
            <a:ext cx="4741948" cy="1454051"/>
          </a:xfrm>
        </p:spPr>
        <p:txBody>
          <a:bodyPr>
            <a:normAutofit fontScale="90000"/>
          </a:bodyPr>
          <a:lstStyle/>
          <a:p>
            <a:r>
              <a:rPr lang="tr-TR" sz="40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Su Voleybolunda Kullanılan Malzemeler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976E62A-E20F-4465-A1F1-70C80A8341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8232" y="2421682"/>
            <a:ext cx="4282740" cy="3639289"/>
          </a:xfrm>
        </p:spPr>
        <p:txBody>
          <a:bodyPr anchor="ctr">
            <a:normAutofit/>
          </a:bodyPr>
          <a:lstStyle/>
          <a:p>
            <a:pPr algn="just"/>
            <a:r>
              <a:rPr lang="tr-TR" sz="20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Havuz</a:t>
            </a:r>
          </a:p>
          <a:p>
            <a:pPr algn="just"/>
            <a:r>
              <a:rPr lang="tr-TR" sz="20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Suda batmayan toplar</a:t>
            </a:r>
          </a:p>
          <a:p>
            <a:pPr algn="just"/>
            <a:r>
              <a:rPr lang="tr-TR" sz="20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Voleybol filesi</a:t>
            </a:r>
          </a:p>
          <a:p>
            <a:pPr algn="just"/>
            <a:r>
              <a:rPr lang="tr-TR" sz="20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Sayıları gösteren manuel sayaç</a:t>
            </a:r>
          </a:p>
          <a:p>
            <a:pPr algn="just"/>
            <a:r>
              <a:rPr lang="tr-TR" sz="20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Su tutmayan kıyafetler ( mayo, şort)</a:t>
            </a:r>
          </a:p>
        </p:txBody>
      </p:sp>
      <p:sp>
        <p:nvSpPr>
          <p:cNvPr id="4" name="Dikdörtgen 3">
            <a:extLst>
              <a:ext uri="{FF2B5EF4-FFF2-40B4-BE49-F238E27FC236}">
                <a16:creationId xmlns:a16="http://schemas.microsoft.com/office/drawing/2014/main" id="{27C4C477-089C-44F5-B600-0436C44E0ABD}"/>
              </a:ext>
            </a:extLst>
          </p:cNvPr>
          <p:cNvSpPr/>
          <p:nvPr/>
        </p:nvSpPr>
        <p:spPr>
          <a:xfrm>
            <a:off x="167677" y="954030"/>
            <a:ext cx="5306852" cy="1179095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178353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8" name="Picture 6" descr="water basketball ile ilgili gÃ¶rsel sonucu">
            <a:extLst>
              <a:ext uri="{FF2B5EF4-FFF2-40B4-BE49-F238E27FC236}">
                <a16:creationId xmlns:a16="http://schemas.microsoft.com/office/drawing/2014/main" id="{FF52DAEF-467A-480F-8180-ADA726F9ACA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" b="14262"/>
          <a:stretch/>
        </p:blipFill>
        <p:spPr bwMode="auto">
          <a:xfrm>
            <a:off x="7786846" y="1"/>
            <a:ext cx="4405154" cy="3776782"/>
          </a:xfrm>
          <a:custGeom>
            <a:avLst/>
            <a:gdLst>
              <a:gd name="connsiteX0" fmla="*/ 279221 w 4405154"/>
              <a:gd name="connsiteY0" fmla="*/ 0 h 3776782"/>
              <a:gd name="connsiteX1" fmla="*/ 4405154 w 4405154"/>
              <a:gd name="connsiteY1" fmla="*/ 0 h 3776782"/>
              <a:gd name="connsiteX2" fmla="*/ 4405154 w 4405154"/>
              <a:gd name="connsiteY2" fmla="*/ 3055054 h 3776782"/>
              <a:gd name="connsiteX3" fmla="*/ 4266200 w 4405154"/>
              <a:gd name="connsiteY3" fmla="*/ 3181344 h 3776782"/>
              <a:gd name="connsiteX4" fmla="*/ 2607554 w 4405154"/>
              <a:gd name="connsiteY4" fmla="*/ 3776782 h 3776782"/>
              <a:gd name="connsiteX5" fmla="*/ 0 w 4405154"/>
              <a:gd name="connsiteY5" fmla="*/ 1169228 h 3776782"/>
              <a:gd name="connsiteX6" fmla="*/ 204915 w 4405154"/>
              <a:gd name="connsiteY6" fmla="*/ 154250 h 37767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405154" h="3776782">
                <a:moveTo>
                  <a:pt x="279221" y="0"/>
                </a:moveTo>
                <a:lnTo>
                  <a:pt x="4405154" y="0"/>
                </a:lnTo>
                <a:lnTo>
                  <a:pt x="4405154" y="3055054"/>
                </a:lnTo>
                <a:lnTo>
                  <a:pt x="4266200" y="3181344"/>
                </a:lnTo>
                <a:cubicBezTo>
                  <a:pt x="3815461" y="3553326"/>
                  <a:pt x="3237603" y="3776782"/>
                  <a:pt x="2607554" y="3776782"/>
                </a:cubicBezTo>
                <a:cubicBezTo>
                  <a:pt x="1167442" y="3776782"/>
                  <a:pt x="0" y="2609341"/>
                  <a:pt x="0" y="1169228"/>
                </a:cubicBezTo>
                <a:cubicBezTo>
                  <a:pt x="0" y="809200"/>
                  <a:pt x="72965" y="466214"/>
                  <a:pt x="204915" y="154250"/>
                </a:cubicBezTo>
                <a:close/>
              </a:path>
            </a:pathLst>
          </a:custGeom>
          <a:noFill/>
          <a:effectLst>
            <a:softEdge rad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Ä°lgili resim">
            <a:extLst>
              <a:ext uri="{FF2B5EF4-FFF2-40B4-BE49-F238E27FC236}">
                <a16:creationId xmlns:a16="http://schemas.microsoft.com/office/drawing/2014/main" id="{41062A66-A63F-4371-AA29-1E7F75DF943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27" r="2032" b="-4"/>
          <a:stretch/>
        </p:blipFill>
        <p:spPr bwMode="auto">
          <a:xfrm>
            <a:off x="8738478" y="3917271"/>
            <a:ext cx="3453522" cy="2950205"/>
          </a:xfrm>
          <a:custGeom>
            <a:avLst/>
            <a:gdLst>
              <a:gd name="connsiteX0" fmla="*/ 1901420 w 3453522"/>
              <a:gd name="connsiteY0" fmla="*/ 0 h 2950205"/>
              <a:gd name="connsiteX1" fmla="*/ 3368648 w 3453522"/>
              <a:gd name="connsiteY1" fmla="*/ 691940 h 2950205"/>
              <a:gd name="connsiteX2" fmla="*/ 3453522 w 3453522"/>
              <a:gd name="connsiteY2" fmla="*/ 805440 h 2950205"/>
              <a:gd name="connsiteX3" fmla="*/ 3453522 w 3453522"/>
              <a:gd name="connsiteY3" fmla="*/ 2950205 h 2950205"/>
              <a:gd name="connsiteX4" fmla="*/ 316036 w 3453522"/>
              <a:gd name="connsiteY4" fmla="*/ 2950205 h 2950205"/>
              <a:gd name="connsiteX5" fmla="*/ 229491 w 3453522"/>
              <a:gd name="connsiteY5" fmla="*/ 2807749 h 2950205"/>
              <a:gd name="connsiteX6" fmla="*/ 0 w 3453522"/>
              <a:gd name="connsiteY6" fmla="*/ 1901419 h 2950205"/>
              <a:gd name="connsiteX7" fmla="*/ 1901420 w 3453522"/>
              <a:gd name="connsiteY7" fmla="*/ 0 h 29502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453522" h="2950205">
                <a:moveTo>
                  <a:pt x="1901420" y="0"/>
                </a:moveTo>
                <a:cubicBezTo>
                  <a:pt x="2492116" y="0"/>
                  <a:pt x="3019900" y="269355"/>
                  <a:pt x="3368648" y="691940"/>
                </a:cubicBezTo>
                <a:lnTo>
                  <a:pt x="3453522" y="805440"/>
                </a:lnTo>
                <a:lnTo>
                  <a:pt x="3453522" y="2950205"/>
                </a:lnTo>
                <a:lnTo>
                  <a:pt x="316036" y="2950205"/>
                </a:lnTo>
                <a:lnTo>
                  <a:pt x="229491" y="2807749"/>
                </a:lnTo>
                <a:cubicBezTo>
                  <a:pt x="83134" y="2538330"/>
                  <a:pt x="0" y="2229583"/>
                  <a:pt x="0" y="1901419"/>
                </a:cubicBezTo>
                <a:cubicBezTo>
                  <a:pt x="0" y="851294"/>
                  <a:pt x="851295" y="0"/>
                  <a:pt x="1901420" y="0"/>
                </a:cubicBezTo>
                <a:close/>
              </a:path>
            </a:pathLst>
          </a:custGeom>
          <a:noFill/>
          <a:effectLst>
            <a:softEdge rad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7" name="Picture 76">
            <a:extLst>
              <a:ext uri="{FF2B5EF4-FFF2-40B4-BE49-F238E27FC236}">
                <a16:creationId xmlns:a16="http://schemas.microsoft.com/office/drawing/2014/main" id="{8557749F-B943-4D30-8F08-8AA92F25A8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Unvan 1">
            <a:extLst>
              <a:ext uri="{FF2B5EF4-FFF2-40B4-BE49-F238E27FC236}">
                <a16:creationId xmlns:a16="http://schemas.microsoft.com/office/drawing/2014/main" id="{E20CEB13-01EF-4AD3-8530-C0679EF5F8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1845" y="802955"/>
            <a:ext cx="4283082" cy="1454051"/>
          </a:xfrm>
        </p:spPr>
        <p:txBody>
          <a:bodyPr>
            <a:normAutofit/>
          </a:bodyPr>
          <a:lstStyle/>
          <a:p>
            <a:r>
              <a:rPr lang="tr-TR" sz="40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Su Basketbolu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CD24E26-A4B7-43E6-941F-E369038C86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8232" y="2421682"/>
            <a:ext cx="4282740" cy="3639289"/>
          </a:xfrm>
        </p:spPr>
        <p:txBody>
          <a:bodyPr anchor="ctr">
            <a:normAutofit/>
          </a:bodyPr>
          <a:lstStyle/>
          <a:p>
            <a:pPr algn="just"/>
            <a:r>
              <a:rPr lang="tr-TR" sz="20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Havuzun veya suyun bulunduğu yerin özelliğine göre basketbolun genel kuralları geçerlidir. </a:t>
            </a:r>
          </a:p>
          <a:p>
            <a:pPr algn="just"/>
            <a:endParaRPr lang="tr-TR" sz="2000" b="1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tr-TR" sz="20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İşletmelerde eğlence amaçlı, değişken kurallarla uygulatılabilir</a:t>
            </a:r>
            <a:r>
              <a:rPr lang="tr-TR" sz="24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  <p:sp>
        <p:nvSpPr>
          <p:cNvPr id="4" name="Dikdörtgen 3">
            <a:extLst>
              <a:ext uri="{FF2B5EF4-FFF2-40B4-BE49-F238E27FC236}">
                <a16:creationId xmlns:a16="http://schemas.microsoft.com/office/drawing/2014/main" id="{E044C15F-B670-4845-919F-2EA9303FB085}"/>
              </a:ext>
            </a:extLst>
          </p:cNvPr>
          <p:cNvSpPr/>
          <p:nvPr/>
        </p:nvSpPr>
        <p:spPr>
          <a:xfrm>
            <a:off x="649705" y="986589"/>
            <a:ext cx="3477127" cy="1118937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451929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water basketball ile ilgili gÃ¶rsel sonucu">
            <a:extLst>
              <a:ext uri="{FF2B5EF4-FFF2-40B4-BE49-F238E27FC236}">
                <a16:creationId xmlns:a16="http://schemas.microsoft.com/office/drawing/2014/main" id="{DFC77B50-F74D-466A-90E6-A417BF55A05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09" r="8288" b="-3"/>
          <a:stretch/>
        </p:blipFill>
        <p:spPr bwMode="auto">
          <a:xfrm>
            <a:off x="5491133" y="286529"/>
            <a:ext cx="2275744" cy="2275744"/>
          </a:xfrm>
          <a:custGeom>
            <a:avLst/>
            <a:gdLst>
              <a:gd name="connsiteX0" fmla="*/ 3028805 w 6057610"/>
              <a:gd name="connsiteY0" fmla="*/ 0 h 6057610"/>
              <a:gd name="connsiteX1" fmla="*/ 6057610 w 6057610"/>
              <a:gd name="connsiteY1" fmla="*/ 3028805 h 6057610"/>
              <a:gd name="connsiteX2" fmla="*/ 3028805 w 6057610"/>
              <a:gd name="connsiteY2" fmla="*/ 6057610 h 6057610"/>
              <a:gd name="connsiteX3" fmla="*/ 0 w 6057610"/>
              <a:gd name="connsiteY3" fmla="*/ 3028805 h 6057610"/>
              <a:gd name="connsiteX4" fmla="*/ 3028805 w 6057610"/>
              <a:gd name="connsiteY4" fmla="*/ 0 h 6057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057610" h="6057610">
                <a:moveTo>
                  <a:pt x="3028805" y="0"/>
                </a:moveTo>
                <a:cubicBezTo>
                  <a:pt x="4701568" y="0"/>
                  <a:pt x="6057610" y="1356042"/>
                  <a:pt x="6057610" y="3028805"/>
                </a:cubicBezTo>
                <a:cubicBezTo>
                  <a:pt x="6057610" y="4701568"/>
                  <a:pt x="4701568" y="6057610"/>
                  <a:pt x="3028805" y="6057610"/>
                </a:cubicBezTo>
                <a:cubicBezTo>
                  <a:pt x="1356042" y="6057610"/>
                  <a:pt x="0" y="4701568"/>
                  <a:pt x="0" y="3028805"/>
                </a:cubicBezTo>
                <a:cubicBezTo>
                  <a:pt x="0" y="1356042"/>
                  <a:pt x="1356042" y="0"/>
                  <a:pt x="3028805" y="0"/>
                </a:cubicBezTo>
                <a:close/>
              </a:path>
            </a:pathLst>
          </a:custGeom>
          <a:noFill/>
          <a:effectLst>
            <a:softEdge rad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water basketball ile ilgili gÃ¶rsel sonucu">
            <a:extLst>
              <a:ext uri="{FF2B5EF4-FFF2-40B4-BE49-F238E27FC236}">
                <a16:creationId xmlns:a16="http://schemas.microsoft.com/office/drawing/2014/main" id="{EE90C2F4-45B3-4B16-85E6-FFEF5F854EF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734231" y="2527224"/>
            <a:ext cx="3316388" cy="3316386"/>
          </a:xfrm>
          <a:custGeom>
            <a:avLst/>
            <a:gdLst>
              <a:gd name="connsiteX0" fmla="*/ 3028805 w 6057610"/>
              <a:gd name="connsiteY0" fmla="*/ 0 h 6057610"/>
              <a:gd name="connsiteX1" fmla="*/ 6057610 w 6057610"/>
              <a:gd name="connsiteY1" fmla="*/ 3028805 h 6057610"/>
              <a:gd name="connsiteX2" fmla="*/ 3028805 w 6057610"/>
              <a:gd name="connsiteY2" fmla="*/ 6057610 h 6057610"/>
              <a:gd name="connsiteX3" fmla="*/ 0 w 6057610"/>
              <a:gd name="connsiteY3" fmla="*/ 3028805 h 6057610"/>
              <a:gd name="connsiteX4" fmla="*/ 3028805 w 6057610"/>
              <a:gd name="connsiteY4" fmla="*/ 0 h 6057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057610" h="6057610">
                <a:moveTo>
                  <a:pt x="3028805" y="0"/>
                </a:moveTo>
                <a:cubicBezTo>
                  <a:pt x="4701568" y="0"/>
                  <a:pt x="6057610" y="1356042"/>
                  <a:pt x="6057610" y="3028805"/>
                </a:cubicBezTo>
                <a:cubicBezTo>
                  <a:pt x="6057610" y="4701568"/>
                  <a:pt x="4701568" y="6057610"/>
                  <a:pt x="3028805" y="6057610"/>
                </a:cubicBezTo>
                <a:cubicBezTo>
                  <a:pt x="1356042" y="6057610"/>
                  <a:pt x="0" y="4701568"/>
                  <a:pt x="0" y="3028805"/>
                </a:cubicBezTo>
                <a:cubicBezTo>
                  <a:pt x="0" y="1356042"/>
                  <a:pt x="1356042" y="0"/>
                  <a:pt x="3028805" y="0"/>
                </a:cubicBezTo>
                <a:close/>
              </a:path>
            </a:pathLst>
          </a:custGeom>
          <a:noFill/>
          <a:effectLst>
            <a:softEdge rad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7" name="Picture 76">
            <a:extLst>
              <a:ext uri="{FF2B5EF4-FFF2-40B4-BE49-F238E27FC236}">
                <a16:creationId xmlns:a16="http://schemas.microsoft.com/office/drawing/2014/main" id="{8557749F-B943-4D30-8F08-8AA92F25A8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CD24E26-A4B7-43E6-941F-E369038C86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8232" y="2421682"/>
            <a:ext cx="4282740" cy="3639289"/>
          </a:xfrm>
        </p:spPr>
        <p:txBody>
          <a:bodyPr anchor="ctr">
            <a:normAutofit/>
          </a:bodyPr>
          <a:lstStyle/>
          <a:p>
            <a:pPr algn="just"/>
            <a:r>
              <a:rPr lang="tr-TR" sz="20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Havuz</a:t>
            </a:r>
          </a:p>
          <a:p>
            <a:pPr algn="just"/>
            <a:r>
              <a:rPr lang="tr-TR" sz="20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Suda batmayan toplar</a:t>
            </a:r>
          </a:p>
          <a:p>
            <a:pPr algn="just"/>
            <a:r>
              <a:rPr lang="tr-TR" sz="20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Mini basketbol potaları</a:t>
            </a:r>
          </a:p>
          <a:p>
            <a:pPr algn="just"/>
            <a:r>
              <a:rPr lang="tr-TR" sz="20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Su tutmayan kıyafetler</a:t>
            </a:r>
          </a:p>
          <a:p>
            <a:pPr algn="just"/>
            <a:r>
              <a:rPr lang="tr-TR" sz="20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Sayıları gösteren manuel sayaç</a:t>
            </a:r>
          </a:p>
        </p:txBody>
      </p:sp>
      <p:sp>
        <p:nvSpPr>
          <p:cNvPr id="12" name="Unvan 1">
            <a:extLst>
              <a:ext uri="{FF2B5EF4-FFF2-40B4-BE49-F238E27FC236}">
                <a16:creationId xmlns:a16="http://schemas.microsoft.com/office/drawing/2014/main" id="{59787488-ED57-4A37-8F8D-DBC16EAF09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0129" y="823352"/>
            <a:ext cx="4741948" cy="1454051"/>
          </a:xfrm>
        </p:spPr>
        <p:txBody>
          <a:bodyPr>
            <a:normAutofit fontScale="90000"/>
          </a:bodyPr>
          <a:lstStyle/>
          <a:p>
            <a:r>
              <a:rPr lang="tr-TR" sz="40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Su Basketbolunda Kullanılan Malzemeler</a:t>
            </a:r>
          </a:p>
        </p:txBody>
      </p:sp>
      <p:sp>
        <p:nvSpPr>
          <p:cNvPr id="13" name="Dikdörtgen 12">
            <a:extLst>
              <a:ext uri="{FF2B5EF4-FFF2-40B4-BE49-F238E27FC236}">
                <a16:creationId xmlns:a16="http://schemas.microsoft.com/office/drawing/2014/main" id="{4474768E-E4E6-441C-98CB-EFD7C5745CE9}"/>
              </a:ext>
            </a:extLst>
          </p:cNvPr>
          <p:cNvSpPr/>
          <p:nvPr/>
        </p:nvSpPr>
        <p:spPr>
          <a:xfrm>
            <a:off x="167677" y="954030"/>
            <a:ext cx="5306852" cy="1179095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050189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ankara Ã¼niversitesi ile ilgili gÃ¶rsel sonucu">
            <a:extLst>
              <a:ext uri="{FF2B5EF4-FFF2-40B4-BE49-F238E27FC236}">
                <a16:creationId xmlns:a16="http://schemas.microsoft.com/office/drawing/2014/main" id="{F6CA7370-59CC-4AFA-97C7-28FA3AF35D1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818" r="-2" b="20378"/>
          <a:stretch/>
        </p:blipFill>
        <p:spPr bwMode="auto">
          <a:xfrm>
            <a:off x="6083786" y="-168318"/>
            <a:ext cx="6261330" cy="3932313"/>
          </a:xfrm>
          <a:prstGeom prst="rect">
            <a:avLst/>
          </a:prstGeom>
          <a:noFill/>
          <a:effectLst>
            <a:softEdge rad="5334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Ä°lgili resim">
            <a:extLst>
              <a:ext uri="{FF2B5EF4-FFF2-40B4-BE49-F238E27FC236}">
                <a16:creationId xmlns:a16="http://schemas.microsoft.com/office/drawing/2014/main" id="{863F934B-B48A-463F-A59F-E2CCBDC8AA2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96" r="12809"/>
          <a:stretch/>
        </p:blipFill>
        <p:spPr bwMode="auto">
          <a:xfrm>
            <a:off x="6089904" y="2487168"/>
            <a:ext cx="6263640" cy="4215384"/>
          </a:xfrm>
          <a:prstGeom prst="rect">
            <a:avLst/>
          </a:prstGeom>
          <a:noFill/>
          <a:effectLst>
            <a:softEdge rad="5334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22901FED-4FC9-4ED5-8123-C98BCD1616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C601D89-B26C-4130-A3C6-A868253BB3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4997" y="2272143"/>
            <a:ext cx="4803637" cy="3788830"/>
          </a:xfrm>
        </p:spPr>
        <p:txBody>
          <a:bodyPr anchor="ctr">
            <a:normAutofit/>
          </a:bodyPr>
          <a:lstStyle/>
          <a:p>
            <a:r>
              <a:rPr lang="tr-TR" sz="32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Teşekkürler</a:t>
            </a:r>
          </a:p>
        </p:txBody>
      </p:sp>
    </p:spTree>
    <p:extLst>
      <p:ext uri="{BB962C8B-B14F-4D97-AF65-F5344CB8AC3E}">
        <p14:creationId xmlns:p14="http://schemas.microsoft.com/office/powerpoint/2010/main" val="318423149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</TotalTime>
  <Words>106</Words>
  <Application>Microsoft Office PowerPoint</Application>
  <PresentationFormat>Geniş ekran</PresentationFormat>
  <Paragraphs>26</Paragraphs>
  <Slides>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Office Teması</vt:lpstr>
      <vt:lpstr>Havuzda Yapılan Su Sporlarının İçeriklerinin Tanıtılması-3</vt:lpstr>
      <vt:lpstr>Ders İçeriği</vt:lpstr>
      <vt:lpstr>Su Voleybolu</vt:lpstr>
      <vt:lpstr>Su Voleybolunda Kullanılan Malzemeler</vt:lpstr>
      <vt:lpstr>Su Basketbolu</vt:lpstr>
      <vt:lpstr>Su Basketbolunda Kullanılan Malzemeler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Havuzda Yapılan Su Sporlarının İçeriklerinin Tanıtılması</dc:title>
  <dc:creator>Cemal Yalçın</dc:creator>
  <cp:lastModifiedBy>Nurettin Göksu Çini-Akademik</cp:lastModifiedBy>
  <cp:revision>15</cp:revision>
  <dcterms:created xsi:type="dcterms:W3CDTF">2019-04-05T01:05:18Z</dcterms:created>
  <dcterms:modified xsi:type="dcterms:W3CDTF">2020-05-03T18:56:19Z</dcterms:modified>
</cp:coreProperties>
</file>