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9"/>
  </p:notesMasterIdLst>
  <p:sldIdLst>
    <p:sldId id="907" r:id="rId2"/>
    <p:sldId id="908" r:id="rId3"/>
    <p:sldId id="912" r:id="rId4"/>
    <p:sldId id="913" r:id="rId5"/>
    <p:sldId id="915" r:id="rId6"/>
    <p:sldId id="916" r:id="rId7"/>
    <p:sldId id="919" r:id="rId8"/>
    <p:sldId id="920" r:id="rId9"/>
    <p:sldId id="924" r:id="rId10"/>
    <p:sldId id="926" r:id="rId11"/>
    <p:sldId id="930" r:id="rId12"/>
    <p:sldId id="941" r:id="rId13"/>
    <p:sldId id="820" r:id="rId14"/>
    <p:sldId id="936" r:id="rId15"/>
    <p:sldId id="880" r:id="rId16"/>
    <p:sldId id="823" r:id="rId17"/>
    <p:sldId id="825" r:id="rId18"/>
    <p:sldId id="826" r:id="rId19"/>
    <p:sldId id="827" r:id="rId20"/>
    <p:sldId id="860" r:id="rId21"/>
    <p:sldId id="934" r:id="rId22"/>
    <p:sldId id="862" r:id="rId23"/>
    <p:sldId id="948" r:id="rId24"/>
    <p:sldId id="865" r:id="rId25"/>
    <p:sldId id="868" r:id="rId26"/>
    <p:sldId id="939" r:id="rId27"/>
    <p:sldId id="940" r:id="rId28"/>
    <p:sldId id="938" r:id="rId29"/>
    <p:sldId id="507" r:id="rId30"/>
    <p:sldId id="662" r:id="rId31"/>
    <p:sldId id="520" r:id="rId32"/>
    <p:sldId id="521" r:id="rId33"/>
    <p:sldId id="879" r:id="rId34"/>
    <p:sldId id="660" r:id="rId35"/>
    <p:sldId id="661" r:id="rId36"/>
    <p:sldId id="659" r:id="rId37"/>
    <p:sldId id="644" r:id="rId38"/>
    <p:sldId id="882" r:id="rId39"/>
    <p:sldId id="885" r:id="rId40"/>
    <p:sldId id="883" r:id="rId41"/>
    <p:sldId id="884" r:id="rId42"/>
    <p:sldId id="534" r:id="rId43"/>
    <p:sldId id="651" r:id="rId44"/>
    <p:sldId id="945" r:id="rId45"/>
    <p:sldId id="946" r:id="rId46"/>
    <p:sldId id="947" r:id="rId47"/>
    <p:sldId id="654" r:id="rId4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46" autoAdjust="0"/>
    <p:restoredTop sz="94237" autoAdjust="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90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FC369-95C5-43AE-A94A-B74BBDCC43B5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8DB0B-DCFA-4A9D-B337-2676CC2CFA9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064896" cy="3528392"/>
          </a:xfrm>
        </p:spPr>
        <p:txBody>
          <a:bodyPr>
            <a:normAutofit/>
          </a:bodyPr>
          <a:lstStyle/>
          <a:p>
            <a:r>
              <a:rPr lang="tr-TR" dirty="0" smtClean="0"/>
              <a:t>4</a:t>
            </a:r>
            <a:br>
              <a:rPr lang="tr-TR" dirty="0" smtClean="0"/>
            </a:b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biotransformation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Metabolism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toxic</a:t>
            </a:r>
            <a:r>
              <a:rPr lang="tr-TR" dirty="0" smtClean="0"/>
              <a:t> </a:t>
            </a:r>
            <a:r>
              <a:rPr lang="tr-TR" dirty="0" err="1" smtClean="0"/>
              <a:t>compounds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</a:rPr>
              <a:t>Acetaminophen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when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dosage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exceeds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therapeutic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range</a:t>
            </a:r>
            <a:r>
              <a:rPr lang="tr-TR" dirty="0" smtClean="0">
                <a:latin typeface="+mj-lt"/>
              </a:rPr>
              <a:t> , </a:t>
            </a:r>
            <a:r>
              <a:rPr lang="tr-TR" dirty="0" err="1" smtClean="0">
                <a:latin typeface="+mj-lt"/>
              </a:rPr>
              <a:t>glucuronidation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sulfation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pathways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are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saturated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hepatotoxicity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relevance</a:t>
            </a:r>
            <a:r>
              <a:rPr lang="tr-TR" dirty="0" smtClean="0"/>
              <a:t> of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metabolism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>
                <a:latin typeface="+mj-lt"/>
              </a:rPr>
              <a:t>Individuals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differences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metabolic</a:t>
            </a:r>
            <a:r>
              <a:rPr lang="tr-TR" dirty="0" smtClean="0">
                <a:latin typeface="+mj-lt"/>
              </a:rPr>
              <a:t> rate </a:t>
            </a:r>
            <a:r>
              <a:rPr lang="tr-TR" dirty="0" err="1" smtClean="0">
                <a:latin typeface="+mj-lt"/>
              </a:rPr>
              <a:t>could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differ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so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plasma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levels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drugs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differ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Genetic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factors</a:t>
            </a:r>
            <a:r>
              <a:rPr lang="tr-TR" dirty="0" smtClean="0">
                <a:latin typeface="+mj-lt"/>
              </a:rPr>
              <a:t> (</a:t>
            </a:r>
            <a:r>
              <a:rPr lang="tr-TR" dirty="0" err="1" smtClean="0">
                <a:latin typeface="+mj-lt"/>
              </a:rPr>
              <a:t>genetic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polymorphism</a:t>
            </a:r>
            <a:r>
              <a:rPr lang="tr-TR" dirty="0" smtClean="0">
                <a:latin typeface="+mj-lt"/>
              </a:rPr>
              <a:t>)</a:t>
            </a:r>
          </a:p>
          <a:p>
            <a:r>
              <a:rPr lang="tr-TR" dirty="0" err="1" smtClean="0">
                <a:latin typeface="+mj-lt"/>
              </a:rPr>
              <a:t>Commensal</a:t>
            </a:r>
            <a:r>
              <a:rPr lang="tr-TR" dirty="0" smtClean="0">
                <a:latin typeface="+mj-lt"/>
              </a:rPr>
              <a:t> gut </a:t>
            </a:r>
            <a:r>
              <a:rPr lang="tr-TR" dirty="0" err="1" smtClean="0">
                <a:latin typeface="+mj-lt"/>
              </a:rPr>
              <a:t>microbiota</a:t>
            </a:r>
            <a:r>
              <a:rPr lang="tr-TR" dirty="0" smtClean="0">
                <a:latin typeface="+mj-lt"/>
              </a:rPr>
              <a:t> (</a:t>
            </a:r>
            <a:r>
              <a:rPr lang="tr-TR" dirty="0" err="1" smtClean="0">
                <a:latin typeface="+mj-lt"/>
              </a:rPr>
              <a:t>digoxin</a:t>
            </a:r>
            <a:r>
              <a:rPr lang="tr-TR" dirty="0" smtClean="0">
                <a:latin typeface="+mj-lt"/>
              </a:rPr>
              <a:t>-</a:t>
            </a:r>
            <a:r>
              <a:rPr lang="tr-TR" dirty="0" err="1" smtClean="0">
                <a:latin typeface="+mj-lt"/>
              </a:rPr>
              <a:t>erytromycin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cardiotoxicity</a:t>
            </a:r>
            <a:r>
              <a:rPr lang="tr-TR" dirty="0" smtClean="0">
                <a:latin typeface="+mj-lt"/>
              </a:rPr>
              <a:t>)</a:t>
            </a:r>
          </a:p>
          <a:p>
            <a:r>
              <a:rPr lang="tr-TR" dirty="0" err="1" smtClean="0">
                <a:latin typeface="+mj-lt"/>
              </a:rPr>
              <a:t>Diet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enviromental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factors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charcoal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broiled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foods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cruciferous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vegetables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induce</a:t>
            </a:r>
            <a:r>
              <a:rPr lang="tr-TR" dirty="0" smtClean="0">
                <a:latin typeface="+mj-lt"/>
              </a:rPr>
              <a:t> CYP1A, </a:t>
            </a:r>
            <a:r>
              <a:rPr lang="tr-TR" dirty="0" err="1" smtClean="0">
                <a:latin typeface="+mj-lt"/>
              </a:rPr>
              <a:t>grapefruit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juice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inhibit</a:t>
            </a:r>
            <a:r>
              <a:rPr lang="tr-TR" dirty="0" smtClean="0">
                <a:latin typeface="+mj-lt"/>
              </a:rPr>
              <a:t> CYP3A</a:t>
            </a:r>
          </a:p>
          <a:p>
            <a:r>
              <a:rPr lang="tr-TR" dirty="0" err="1" smtClean="0">
                <a:latin typeface="+mj-lt"/>
              </a:rPr>
              <a:t>Age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sex</a:t>
            </a:r>
            <a:r>
              <a:rPr lang="tr-TR" dirty="0" smtClean="0">
                <a:latin typeface="+mj-lt"/>
              </a:rPr>
              <a:t> (</a:t>
            </a:r>
            <a:r>
              <a:rPr lang="tr-TR" dirty="0" err="1" smtClean="0">
                <a:latin typeface="+mj-lt"/>
              </a:rPr>
              <a:t>ethanol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propranolol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benzodiazepines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salicylates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sex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difference</a:t>
            </a:r>
            <a:r>
              <a:rPr lang="tr-TR" dirty="0" smtClean="0">
                <a:latin typeface="+mj-lt"/>
              </a:rPr>
              <a:t>)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Elimination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29952"/>
            <a:ext cx="8229600" cy="1066800"/>
          </a:xfrm>
        </p:spPr>
        <p:txBody>
          <a:bodyPr>
            <a:normAutofit/>
          </a:bodyPr>
          <a:lstStyle/>
          <a:p>
            <a:r>
              <a:rPr lang="tr-TR" dirty="0" err="1" smtClean="0"/>
              <a:t>Clearance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>
                <a:latin typeface="+mj-lt"/>
              </a:rPr>
              <a:t>CL=rate of </a:t>
            </a:r>
            <a:r>
              <a:rPr lang="tr-TR" dirty="0" err="1" smtClean="0">
                <a:latin typeface="+mj-lt"/>
              </a:rPr>
              <a:t>elimination</a:t>
            </a:r>
            <a:r>
              <a:rPr lang="tr-TR" dirty="0" smtClean="0">
                <a:latin typeface="+mj-lt"/>
              </a:rPr>
              <a:t>/C</a:t>
            </a:r>
          </a:p>
          <a:p>
            <a:pPr>
              <a:buNone/>
            </a:pPr>
            <a:r>
              <a:rPr lang="tr-TR" dirty="0" smtClean="0">
                <a:latin typeface="+mj-lt"/>
              </a:rPr>
              <a:t>CL, </a:t>
            </a:r>
            <a:r>
              <a:rPr lang="tr-TR" dirty="0" err="1" smtClean="0">
                <a:latin typeface="+mj-lt"/>
              </a:rPr>
              <a:t>clearance</a:t>
            </a:r>
            <a:endParaRPr lang="tr-TR" dirty="0" smtClean="0">
              <a:latin typeface="+mj-lt"/>
            </a:endParaRPr>
          </a:p>
          <a:p>
            <a:pPr>
              <a:buNone/>
            </a:pPr>
            <a:r>
              <a:rPr lang="tr-TR" dirty="0" smtClean="0">
                <a:latin typeface="+mj-lt"/>
              </a:rPr>
              <a:t>C,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</a:t>
            </a:r>
            <a:endParaRPr lang="tr-TR" dirty="0" smtClean="0">
              <a:latin typeface="+mj-lt"/>
            </a:endParaRPr>
          </a:p>
          <a:p>
            <a:pPr>
              <a:buNone/>
            </a:pP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For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most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drugs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clearance</a:t>
            </a:r>
            <a:r>
              <a:rPr lang="tr-TR" dirty="0" smtClean="0">
                <a:latin typeface="+mj-lt"/>
              </a:rPr>
              <a:t> is </a:t>
            </a:r>
            <a:r>
              <a:rPr lang="tr-TR" dirty="0" err="1" smtClean="0">
                <a:latin typeface="+mj-lt"/>
              </a:rPr>
              <a:t>constant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over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range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encountered</a:t>
            </a:r>
            <a:r>
              <a:rPr lang="tr-TR" dirty="0" smtClean="0">
                <a:latin typeface="+mj-lt"/>
              </a:rPr>
              <a:t> in </a:t>
            </a:r>
            <a:r>
              <a:rPr lang="tr-TR" dirty="0" err="1" smtClean="0">
                <a:latin typeface="+mj-lt"/>
              </a:rPr>
              <a:t>clinical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settings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elimination</a:t>
            </a:r>
            <a:r>
              <a:rPr lang="tr-TR" dirty="0" smtClean="0">
                <a:latin typeface="+mj-lt"/>
              </a:rPr>
              <a:t> is not </a:t>
            </a:r>
            <a:r>
              <a:rPr lang="tr-TR" dirty="0" err="1" smtClean="0">
                <a:latin typeface="+mj-lt"/>
              </a:rPr>
              <a:t>saturable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rate of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elimination</a:t>
            </a:r>
            <a:r>
              <a:rPr lang="tr-TR" dirty="0" smtClean="0">
                <a:latin typeface="+mj-lt"/>
              </a:rPr>
              <a:t> is </a:t>
            </a:r>
            <a:r>
              <a:rPr lang="tr-TR" dirty="0" err="1" smtClean="0">
                <a:latin typeface="+mj-lt"/>
              </a:rPr>
              <a:t>directly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proportional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</a:t>
            </a:r>
            <a:endParaRPr lang="tr-TR" dirty="0" smtClean="0">
              <a:latin typeface="+mj-lt"/>
            </a:endParaRPr>
          </a:p>
          <a:p>
            <a:endParaRPr lang="tr-TR" dirty="0" smtClean="0">
              <a:latin typeface="+mj-lt"/>
            </a:endParaRPr>
          </a:p>
          <a:p>
            <a:r>
              <a:rPr lang="tr-TR" dirty="0" smtClean="0"/>
              <a:t>CL=rate of </a:t>
            </a:r>
            <a:r>
              <a:rPr lang="tr-TR" dirty="0" err="1" smtClean="0"/>
              <a:t>infusion</a:t>
            </a:r>
            <a:r>
              <a:rPr lang="tr-TR" dirty="0" smtClean="0"/>
              <a:t>/</a:t>
            </a:r>
            <a:r>
              <a:rPr lang="tr-TR" dirty="0" err="1" smtClean="0"/>
              <a:t>Css</a:t>
            </a:r>
            <a:r>
              <a:rPr lang="tr-TR" dirty="0" smtClean="0"/>
              <a:t> (</a:t>
            </a:r>
            <a:r>
              <a:rPr lang="tr-TR" dirty="0" err="1" smtClean="0"/>
              <a:t>steady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concentration</a:t>
            </a:r>
            <a:r>
              <a:rPr lang="tr-TR" dirty="0" smtClean="0"/>
              <a:t>)</a:t>
            </a:r>
          </a:p>
          <a:p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cs typeface="Arial" pitchFamily="34" charset="0"/>
              </a:rPr>
              <a:t>Steady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state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concentration</a:t>
            </a:r>
            <a:endParaRPr lang="tr-TR" dirty="0"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latin typeface="+mj-lt"/>
                <a:cs typeface="Arial" pitchFamily="34" charset="0"/>
              </a:rPr>
              <a:t>Should</a:t>
            </a:r>
            <a:r>
              <a:rPr lang="tr-TR" dirty="0" smtClean="0">
                <a:latin typeface="+mj-lt"/>
                <a:cs typeface="Arial" pitchFamily="34" charset="0"/>
              </a:rPr>
              <a:t> be </a:t>
            </a:r>
            <a:r>
              <a:rPr lang="tr-TR" dirty="0" err="1" smtClean="0">
                <a:latin typeface="+mj-lt"/>
                <a:cs typeface="Arial" pitchFamily="34" charset="0"/>
              </a:rPr>
              <a:t>higher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than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min</a:t>
            </a:r>
            <a:r>
              <a:rPr lang="tr-TR" dirty="0" smtClean="0">
                <a:latin typeface="+mj-lt"/>
                <a:cs typeface="Arial" pitchFamily="34" charset="0"/>
              </a:rPr>
              <a:t>. </a:t>
            </a:r>
            <a:r>
              <a:rPr lang="tr-TR" dirty="0" err="1" smtClean="0">
                <a:latin typeface="+mj-lt"/>
                <a:cs typeface="Arial" pitchFamily="34" charset="0"/>
              </a:rPr>
              <a:t>efficient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concentration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Should</a:t>
            </a:r>
            <a:r>
              <a:rPr lang="tr-TR" dirty="0" smtClean="0">
                <a:latin typeface="+mj-lt"/>
                <a:cs typeface="Arial" pitchFamily="34" charset="0"/>
              </a:rPr>
              <a:t> not </a:t>
            </a:r>
            <a:r>
              <a:rPr lang="tr-TR" dirty="0" err="1" smtClean="0">
                <a:latin typeface="+mj-lt"/>
                <a:cs typeface="Arial" pitchFamily="34" charset="0"/>
              </a:rPr>
              <a:t>reach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to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toxic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concentration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Fluctuation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may</a:t>
            </a:r>
            <a:r>
              <a:rPr lang="tr-TR" dirty="0" smtClean="0">
                <a:latin typeface="+mj-lt"/>
                <a:cs typeface="Arial" pitchFamily="34" charset="0"/>
              </a:rPr>
              <a:t> be a problem </a:t>
            </a:r>
            <a:r>
              <a:rPr lang="tr-TR" dirty="0" err="1" smtClean="0">
                <a:latin typeface="+mj-lt"/>
                <a:cs typeface="Arial" pitchFamily="34" charset="0"/>
              </a:rPr>
              <a:t>for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the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drugs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with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narrow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therapeutic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index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smtClean="0">
                <a:latin typeface="+mj-lt"/>
                <a:cs typeface="Arial" pitchFamily="34" charset="0"/>
              </a:rPr>
              <a:t>A </a:t>
            </a:r>
            <a:r>
              <a:rPr lang="tr-TR" dirty="0" err="1" smtClean="0">
                <a:latin typeface="+mj-lt"/>
                <a:cs typeface="Arial" pitchFamily="34" charset="0"/>
              </a:rPr>
              <a:t>drug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readhs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to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steady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state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concentration</a:t>
            </a:r>
            <a:r>
              <a:rPr lang="tr-TR" dirty="0" smtClean="0">
                <a:latin typeface="+mj-lt"/>
                <a:cs typeface="Arial" pitchFamily="34" charset="0"/>
              </a:rPr>
              <a:t> in </a:t>
            </a:r>
            <a:r>
              <a:rPr lang="tr-TR" dirty="0" err="1" smtClean="0">
                <a:latin typeface="+mj-lt"/>
                <a:cs typeface="Arial" pitchFamily="34" charset="0"/>
              </a:rPr>
              <a:t>plasma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after</a:t>
            </a:r>
            <a:r>
              <a:rPr lang="tr-TR" dirty="0" smtClean="0">
                <a:latin typeface="+mj-lt"/>
                <a:cs typeface="Arial" pitchFamily="34" charset="0"/>
              </a:rPr>
              <a:t> a </a:t>
            </a:r>
            <a:r>
              <a:rPr lang="tr-TR" dirty="0" err="1" smtClean="0">
                <a:latin typeface="+mj-lt"/>
                <a:cs typeface="Arial" pitchFamily="34" charset="0"/>
              </a:rPr>
              <a:t>duration</a:t>
            </a:r>
            <a:r>
              <a:rPr lang="tr-TR" dirty="0" smtClean="0">
                <a:latin typeface="+mj-lt"/>
                <a:cs typeface="Arial" pitchFamily="34" charset="0"/>
              </a:rPr>
              <a:t> of 4 X t1/2 </a:t>
            </a:r>
          </a:p>
          <a:p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9792"/>
          </a:xfrm>
        </p:spPr>
        <p:txBody>
          <a:bodyPr/>
          <a:lstStyle/>
          <a:p>
            <a:r>
              <a:rPr lang="tr-TR" dirty="0" err="1" smtClean="0"/>
              <a:t>Binding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plasma</a:t>
            </a:r>
            <a:r>
              <a:rPr lang="tr-TR" dirty="0" smtClean="0"/>
              <a:t> </a:t>
            </a:r>
            <a:r>
              <a:rPr lang="tr-TR" dirty="0" err="1" smtClean="0"/>
              <a:t>proteins</a:t>
            </a:r>
            <a:r>
              <a:rPr lang="tr-TR" dirty="0" smtClean="0"/>
              <a:t> and </a:t>
            </a:r>
            <a:r>
              <a:rPr lang="tr-TR" dirty="0" err="1" smtClean="0"/>
              <a:t>tubular</a:t>
            </a:r>
            <a:r>
              <a:rPr lang="tr-TR" dirty="0" smtClean="0"/>
              <a:t> </a:t>
            </a:r>
            <a:r>
              <a:rPr lang="tr-TR" dirty="0" err="1" smtClean="0"/>
              <a:t>reabsorbtion</a:t>
            </a:r>
            <a:r>
              <a:rPr lang="tr-TR" dirty="0" smtClean="0"/>
              <a:t> </a:t>
            </a:r>
            <a:r>
              <a:rPr lang="tr-TR" dirty="0" err="1" smtClean="0"/>
              <a:t>affect</a:t>
            </a:r>
            <a:r>
              <a:rPr lang="tr-TR" dirty="0" smtClean="0"/>
              <a:t> </a:t>
            </a:r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 err="1" smtClean="0"/>
              <a:t>clearance</a:t>
            </a:r>
            <a:endParaRPr lang="tr-TR" dirty="0" smtClean="0"/>
          </a:p>
          <a:p>
            <a:r>
              <a:rPr lang="tr-TR" dirty="0" err="1" smtClean="0"/>
              <a:t>Elimination</a:t>
            </a:r>
            <a:r>
              <a:rPr lang="tr-TR" dirty="0" smtClean="0"/>
              <a:t> </a:t>
            </a:r>
            <a:r>
              <a:rPr lang="tr-TR" dirty="0" err="1" smtClean="0"/>
              <a:t>half</a:t>
            </a:r>
            <a:r>
              <a:rPr lang="tr-TR" dirty="0" smtClean="0"/>
              <a:t> life and </a:t>
            </a:r>
            <a:r>
              <a:rPr lang="tr-TR" dirty="0" err="1" smtClean="0"/>
              <a:t>clearance</a:t>
            </a:r>
            <a:r>
              <a:rPr lang="tr-TR" dirty="0" smtClean="0"/>
              <a:t>, </a:t>
            </a:r>
            <a:r>
              <a:rPr lang="tr-TR" dirty="0" err="1" smtClean="0"/>
              <a:t>inverse</a:t>
            </a:r>
            <a:r>
              <a:rPr lang="tr-TR" dirty="0" smtClean="0"/>
              <a:t> </a:t>
            </a:r>
            <a:r>
              <a:rPr lang="tr-TR" dirty="0" err="1" smtClean="0"/>
              <a:t>correlation</a:t>
            </a:r>
            <a:endParaRPr lang="tr-TR" dirty="0" smtClean="0"/>
          </a:p>
          <a:p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b="1" dirty="0" err="1" smtClean="0"/>
              <a:t>Vd</a:t>
            </a:r>
            <a:r>
              <a:rPr lang="tr-TR" dirty="0" smtClean="0"/>
              <a:t> is </a:t>
            </a:r>
            <a:r>
              <a:rPr lang="tr-TR" dirty="0" err="1" smtClean="0"/>
              <a:t>high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b="1" dirty="0" smtClean="0"/>
              <a:t>CL</a:t>
            </a:r>
            <a:r>
              <a:rPr lang="tr-TR" dirty="0" smtClean="0"/>
              <a:t> is </a:t>
            </a:r>
            <a:r>
              <a:rPr lang="tr-TR" dirty="0" err="1" smtClean="0"/>
              <a:t>low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duration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body is </a:t>
            </a:r>
            <a:r>
              <a:rPr lang="tr-TR" dirty="0" err="1" smtClean="0"/>
              <a:t>longer</a:t>
            </a:r>
            <a:endParaRPr lang="tr-TR" dirty="0" smtClean="0"/>
          </a:p>
          <a:p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b="1" dirty="0" smtClean="0"/>
              <a:t>CL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higher</a:t>
            </a:r>
            <a:r>
              <a:rPr lang="tr-TR" dirty="0" smtClean="0"/>
              <a:t> </a:t>
            </a:r>
            <a:r>
              <a:rPr lang="tr-TR" b="1" dirty="0" err="1" smtClean="0"/>
              <a:t>V</a:t>
            </a:r>
            <a:r>
              <a:rPr lang="tr-TR" dirty="0" err="1" smtClean="0"/>
              <a:t>d</a:t>
            </a:r>
            <a:r>
              <a:rPr lang="tr-TR" dirty="0" smtClean="0"/>
              <a:t> </a:t>
            </a:r>
            <a:r>
              <a:rPr lang="tr-TR" dirty="0" err="1" smtClean="0"/>
              <a:t>stays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body</a:t>
            </a:r>
          </a:p>
          <a:p>
            <a:r>
              <a:rPr lang="tr-TR" dirty="0" smtClean="0"/>
              <a:t>A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b="1" dirty="0" err="1" smtClean="0"/>
              <a:t>Vd</a:t>
            </a:r>
            <a:r>
              <a:rPr lang="tr-TR" dirty="0" smtClean="0"/>
              <a:t> and </a:t>
            </a:r>
            <a:r>
              <a:rPr lang="tr-TR" b="1" dirty="0" smtClean="0"/>
              <a:t>CL</a:t>
            </a:r>
            <a:r>
              <a:rPr lang="tr-TR" dirty="0" smtClean="0"/>
              <a:t> has </a:t>
            </a:r>
            <a:r>
              <a:rPr lang="tr-TR" dirty="0" err="1" smtClean="0"/>
              <a:t>probably</a:t>
            </a:r>
            <a:r>
              <a:rPr lang="tr-TR" dirty="0" smtClean="0"/>
              <a:t> a </a:t>
            </a:r>
            <a:r>
              <a:rPr lang="tr-TR" dirty="0" err="1" smtClean="0"/>
              <a:t>slow</a:t>
            </a:r>
            <a:r>
              <a:rPr lang="tr-TR" dirty="0" smtClean="0"/>
              <a:t> </a:t>
            </a:r>
            <a:r>
              <a:rPr lang="tr-TR" dirty="0" err="1" smtClean="0"/>
              <a:t>elimination</a:t>
            </a:r>
            <a:r>
              <a:rPr lang="tr-TR" dirty="0" smtClean="0"/>
              <a:t> rate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Capacity</a:t>
            </a:r>
            <a:r>
              <a:rPr lang="tr-TR" dirty="0" smtClean="0"/>
              <a:t> </a:t>
            </a:r>
            <a:r>
              <a:rPr lang="tr-TR" dirty="0" err="1" smtClean="0"/>
              <a:t>limited</a:t>
            </a:r>
            <a:r>
              <a:rPr lang="tr-TR" dirty="0" smtClean="0"/>
              <a:t> </a:t>
            </a:r>
            <a:r>
              <a:rPr lang="tr-TR" dirty="0" err="1" smtClean="0"/>
              <a:t>elimination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>
                <a:latin typeface="+mj-lt"/>
              </a:rPr>
              <a:t>Mixed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order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saturable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dose</a:t>
            </a:r>
            <a:r>
              <a:rPr lang="tr-TR" dirty="0" smtClean="0">
                <a:latin typeface="+mj-lt"/>
              </a:rPr>
              <a:t>/</a:t>
            </a:r>
            <a:r>
              <a:rPr lang="tr-TR" dirty="0" err="1" smtClean="0">
                <a:latin typeface="+mj-lt"/>
              </a:rPr>
              <a:t>concentration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dependent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nonlinear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Michaelis</a:t>
            </a:r>
            <a:r>
              <a:rPr lang="tr-TR" dirty="0" smtClean="0">
                <a:latin typeface="+mj-lt"/>
              </a:rPr>
              <a:t>-</a:t>
            </a:r>
            <a:r>
              <a:rPr lang="tr-TR" dirty="0" err="1" smtClean="0">
                <a:latin typeface="+mj-lt"/>
              </a:rPr>
              <a:t>Menten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elimination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When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blood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flow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an organ </a:t>
            </a:r>
            <a:r>
              <a:rPr lang="tr-TR" dirty="0" err="1" smtClean="0">
                <a:latin typeface="+mj-lt"/>
              </a:rPr>
              <a:t>does</a:t>
            </a:r>
            <a:r>
              <a:rPr lang="tr-TR" dirty="0" smtClean="0">
                <a:latin typeface="+mj-lt"/>
              </a:rPr>
              <a:t> not limit </a:t>
            </a:r>
            <a:r>
              <a:rPr lang="tr-TR" dirty="0" err="1" smtClean="0">
                <a:latin typeface="+mj-lt"/>
              </a:rPr>
              <a:t>elimination</a:t>
            </a:r>
            <a:r>
              <a:rPr lang="tr-TR" dirty="0" smtClean="0">
                <a:latin typeface="+mj-lt"/>
              </a:rPr>
              <a:t>:</a:t>
            </a:r>
          </a:p>
          <a:p>
            <a:pPr>
              <a:buNone/>
            </a:pPr>
            <a:r>
              <a:rPr lang="tr-TR" dirty="0" smtClean="0">
                <a:latin typeface="+mj-lt"/>
              </a:rPr>
              <a:t>Rate of </a:t>
            </a:r>
            <a:r>
              <a:rPr lang="tr-TR" dirty="0" err="1" smtClean="0">
                <a:latin typeface="+mj-lt"/>
              </a:rPr>
              <a:t>elimination</a:t>
            </a:r>
            <a:r>
              <a:rPr lang="tr-TR" dirty="0" smtClean="0">
                <a:latin typeface="+mj-lt"/>
              </a:rPr>
              <a:t>=</a:t>
            </a:r>
            <a:r>
              <a:rPr lang="tr-TR" dirty="0" err="1" smtClean="0">
                <a:latin typeface="+mj-lt"/>
              </a:rPr>
              <a:t>V</a:t>
            </a:r>
            <a:r>
              <a:rPr lang="tr-TR" baseline="-25000" dirty="0" err="1" smtClean="0">
                <a:latin typeface="+mj-lt"/>
              </a:rPr>
              <a:t>max</a:t>
            </a:r>
            <a:r>
              <a:rPr lang="tr-TR" dirty="0" err="1" smtClean="0">
                <a:latin typeface="+mj-lt"/>
              </a:rPr>
              <a:t>x</a:t>
            </a:r>
            <a:r>
              <a:rPr lang="tr-TR" dirty="0" smtClean="0">
                <a:latin typeface="+mj-lt"/>
              </a:rPr>
              <a:t> C/K</a:t>
            </a:r>
            <a:r>
              <a:rPr lang="tr-TR" baseline="-25000" dirty="0" smtClean="0">
                <a:latin typeface="+mj-lt"/>
              </a:rPr>
              <a:t>m</a:t>
            </a:r>
            <a:r>
              <a:rPr lang="tr-TR" dirty="0" smtClean="0">
                <a:latin typeface="+mj-lt"/>
              </a:rPr>
              <a:t>+C</a:t>
            </a:r>
          </a:p>
          <a:p>
            <a:pPr>
              <a:buNone/>
            </a:pPr>
            <a:r>
              <a:rPr lang="tr-TR" dirty="0" err="1" smtClean="0">
                <a:latin typeface="+mj-lt"/>
              </a:rPr>
              <a:t>V</a:t>
            </a:r>
            <a:r>
              <a:rPr lang="tr-TR" baseline="-25000" dirty="0" err="1" smtClean="0">
                <a:latin typeface="+mj-lt"/>
              </a:rPr>
              <a:t>max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maximum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elimination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capacity</a:t>
            </a:r>
            <a:endParaRPr lang="tr-TR" dirty="0" smtClean="0">
              <a:latin typeface="+mj-lt"/>
            </a:endParaRPr>
          </a:p>
          <a:p>
            <a:pPr>
              <a:buNone/>
            </a:pPr>
            <a:r>
              <a:rPr lang="tr-TR" dirty="0" smtClean="0">
                <a:latin typeface="+mj-lt"/>
              </a:rPr>
              <a:t>K</a:t>
            </a:r>
            <a:r>
              <a:rPr lang="tr-TR" baseline="-25000" dirty="0" smtClean="0">
                <a:latin typeface="+mj-lt"/>
              </a:rPr>
              <a:t>m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</a:t>
            </a:r>
            <a:r>
              <a:rPr lang="tr-TR" dirty="0" smtClean="0">
                <a:latin typeface="+mj-lt"/>
              </a:rPr>
              <a:t> at </a:t>
            </a:r>
            <a:r>
              <a:rPr lang="tr-TR" dirty="0" err="1" smtClean="0">
                <a:latin typeface="+mj-lt"/>
              </a:rPr>
              <a:t>which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rate of </a:t>
            </a:r>
            <a:r>
              <a:rPr lang="tr-TR" dirty="0" err="1" smtClean="0">
                <a:latin typeface="+mj-lt"/>
              </a:rPr>
              <a:t>elimination</a:t>
            </a:r>
            <a:r>
              <a:rPr lang="tr-TR" dirty="0" smtClean="0">
                <a:latin typeface="+mj-lt"/>
              </a:rPr>
              <a:t> is %50 of </a:t>
            </a:r>
            <a:r>
              <a:rPr lang="tr-TR" dirty="0" err="1" smtClean="0">
                <a:latin typeface="+mj-lt"/>
              </a:rPr>
              <a:t>V</a:t>
            </a:r>
            <a:r>
              <a:rPr lang="tr-TR" baseline="-25000" dirty="0" err="1" smtClean="0">
                <a:latin typeface="+mj-lt"/>
              </a:rPr>
              <a:t>max</a:t>
            </a:r>
            <a:endParaRPr lang="tr-TR" baseline="-25000" dirty="0">
              <a:latin typeface="+mj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</a:rPr>
              <a:t>Ethanol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Phenytoin</a:t>
            </a:r>
            <a:endParaRPr lang="tr-TR" dirty="0" smtClean="0">
              <a:latin typeface="+mj-lt"/>
            </a:endParaRPr>
          </a:p>
          <a:p>
            <a:r>
              <a:rPr lang="tr-TR" dirty="0" smtClean="0">
                <a:latin typeface="+mj-lt"/>
              </a:rPr>
              <a:t>Aspirin</a:t>
            </a:r>
          </a:p>
          <a:p>
            <a:pPr>
              <a:buNone/>
            </a:pPr>
            <a:r>
              <a:rPr lang="tr-TR" dirty="0" err="1" smtClean="0">
                <a:latin typeface="+mj-lt"/>
              </a:rPr>
              <a:t>These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have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capacity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limited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elimination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will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rise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if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dosing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continues</a:t>
            </a:r>
            <a:endParaRPr lang="tr-TR" dirty="0" smtClean="0">
              <a:latin typeface="+mj-lt"/>
            </a:endParaRPr>
          </a:p>
          <a:p>
            <a:pPr>
              <a:buNone/>
            </a:pPr>
            <a:r>
              <a:rPr lang="tr-TR" dirty="0" smtClean="0">
                <a:latin typeface="+mj-lt"/>
              </a:rPr>
              <a:t>AUC </a:t>
            </a:r>
            <a:r>
              <a:rPr lang="tr-TR" dirty="0" err="1" smtClean="0">
                <a:latin typeface="+mj-lt"/>
              </a:rPr>
              <a:t>should</a:t>
            </a:r>
            <a:r>
              <a:rPr lang="tr-TR" dirty="0" smtClean="0">
                <a:latin typeface="+mj-lt"/>
              </a:rPr>
              <a:t> not be </a:t>
            </a:r>
            <a:r>
              <a:rPr lang="tr-TR" dirty="0" err="1" smtClean="0">
                <a:latin typeface="+mj-lt"/>
              </a:rPr>
              <a:t>used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calculate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clearance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these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drugs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Flow</a:t>
            </a:r>
            <a:r>
              <a:rPr lang="tr-TR" dirty="0" smtClean="0"/>
              <a:t> </a:t>
            </a:r>
            <a:r>
              <a:rPr lang="tr-TR" dirty="0" err="1" smtClean="0"/>
              <a:t>dependent</a:t>
            </a:r>
            <a:r>
              <a:rPr lang="tr-TR" dirty="0" smtClean="0"/>
              <a:t> </a:t>
            </a:r>
            <a:r>
              <a:rPr lang="tr-TR" dirty="0" err="1" smtClean="0"/>
              <a:t>elimination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</a:rPr>
              <a:t>Elimination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depends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primarily</a:t>
            </a:r>
            <a:r>
              <a:rPr lang="tr-TR" dirty="0" smtClean="0">
                <a:latin typeface="+mj-lt"/>
              </a:rPr>
              <a:t> on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rate of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delivery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organ of </a:t>
            </a:r>
            <a:r>
              <a:rPr lang="tr-TR" dirty="0" err="1" smtClean="0">
                <a:latin typeface="+mj-lt"/>
              </a:rPr>
              <a:t>elimination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Drugs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with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high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extraction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Blood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flow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organ is </a:t>
            </a:r>
            <a:r>
              <a:rPr lang="tr-TR" dirty="0" err="1" smtClean="0">
                <a:latin typeface="+mj-lt"/>
              </a:rPr>
              <a:t>main</a:t>
            </a:r>
            <a:r>
              <a:rPr lang="tr-TR" dirty="0" smtClean="0">
                <a:latin typeface="+mj-lt"/>
              </a:rPr>
              <a:t> determinant of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delivery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Propranolol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morphine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nitrates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lidocain</a:t>
            </a:r>
            <a:endParaRPr lang="tr-TR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Half</a:t>
            </a:r>
            <a:r>
              <a:rPr lang="tr-TR" dirty="0" smtClean="0"/>
              <a:t> life, t</a:t>
            </a:r>
            <a:r>
              <a:rPr lang="tr-TR" baseline="-25000" dirty="0" smtClean="0"/>
              <a:t>1/2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+mj-lt"/>
              </a:rPr>
              <a:t>Time </a:t>
            </a:r>
            <a:r>
              <a:rPr lang="tr-TR" dirty="0" err="1" smtClean="0">
                <a:latin typeface="+mj-lt"/>
              </a:rPr>
              <a:t>required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change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amount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in body </a:t>
            </a:r>
            <a:r>
              <a:rPr lang="tr-TR" dirty="0" err="1" smtClean="0">
                <a:latin typeface="+mj-lt"/>
              </a:rPr>
              <a:t>by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one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half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during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elimination</a:t>
            </a:r>
            <a:endParaRPr lang="tr-TR" dirty="0" smtClean="0">
              <a:latin typeface="+mj-lt"/>
            </a:endParaRPr>
          </a:p>
          <a:p>
            <a:endParaRPr lang="tr-TR" dirty="0" smtClean="0">
              <a:latin typeface="+mj-lt"/>
            </a:endParaRPr>
          </a:p>
          <a:p>
            <a:r>
              <a:rPr lang="tr-TR" dirty="0" smtClean="0">
                <a:latin typeface="+mj-lt"/>
              </a:rPr>
              <a:t>T</a:t>
            </a:r>
            <a:r>
              <a:rPr lang="tr-TR" baseline="-25000" dirty="0" smtClean="0">
                <a:latin typeface="+mj-lt"/>
              </a:rPr>
              <a:t>1/2</a:t>
            </a:r>
            <a:r>
              <a:rPr lang="tr-TR" dirty="0" smtClean="0">
                <a:latin typeface="+mj-lt"/>
              </a:rPr>
              <a:t>=(0.7 x V)/CL</a:t>
            </a:r>
          </a:p>
          <a:p>
            <a:r>
              <a:rPr lang="tr-TR" dirty="0" err="1" smtClean="0">
                <a:latin typeface="+mj-lt"/>
              </a:rPr>
              <a:t>It</a:t>
            </a:r>
            <a:r>
              <a:rPr lang="tr-TR" dirty="0" smtClean="0">
                <a:latin typeface="+mj-lt"/>
              </a:rPr>
              <a:t> is </a:t>
            </a:r>
            <a:r>
              <a:rPr lang="tr-TR" dirty="0" err="1" smtClean="0">
                <a:latin typeface="+mj-lt"/>
              </a:rPr>
              <a:t>important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because</a:t>
            </a:r>
            <a:r>
              <a:rPr lang="tr-TR" dirty="0" smtClean="0">
                <a:latin typeface="+mj-lt"/>
              </a:rPr>
              <a:t> it </a:t>
            </a:r>
            <a:r>
              <a:rPr lang="tr-TR" dirty="0" err="1" smtClean="0">
                <a:latin typeface="+mj-lt"/>
              </a:rPr>
              <a:t>indicates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time </a:t>
            </a:r>
            <a:r>
              <a:rPr lang="tr-TR" dirty="0" err="1" smtClean="0">
                <a:latin typeface="+mj-lt"/>
              </a:rPr>
              <a:t>required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attain</a:t>
            </a:r>
            <a:r>
              <a:rPr lang="tr-TR" dirty="0" smtClean="0">
                <a:latin typeface="+mj-lt"/>
              </a:rPr>
              <a:t> %50 of </a:t>
            </a:r>
            <a:r>
              <a:rPr lang="tr-TR" dirty="0" err="1" smtClean="0">
                <a:latin typeface="+mj-lt"/>
              </a:rPr>
              <a:t>steady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state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AutoShape 2" descr="DRUG METABOLİSM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8004" name="AutoShape 4" descr="DRUG METABOLİSM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1475656" y="2348880"/>
            <a:ext cx="74888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3600" dirty="0" err="1" smtClean="0"/>
              <a:t>Phase</a:t>
            </a:r>
            <a:r>
              <a:rPr lang="tr-TR" sz="3600" dirty="0" smtClean="0"/>
              <a:t> I (</a:t>
            </a:r>
            <a:r>
              <a:rPr lang="tr-TR" sz="3600" dirty="0" err="1" smtClean="0"/>
              <a:t>oxidization</a:t>
            </a:r>
            <a:r>
              <a:rPr lang="tr-TR" sz="3600" dirty="0" smtClean="0"/>
              <a:t>, </a:t>
            </a:r>
            <a:r>
              <a:rPr lang="tr-TR" sz="3600" dirty="0" err="1" smtClean="0"/>
              <a:t>reduction</a:t>
            </a:r>
            <a:r>
              <a:rPr lang="tr-TR" sz="3600" dirty="0" smtClean="0"/>
              <a:t>, </a:t>
            </a:r>
            <a:r>
              <a:rPr lang="tr-TR" sz="3600" dirty="0" err="1" smtClean="0"/>
              <a:t>hydrolysis</a:t>
            </a:r>
            <a:r>
              <a:rPr lang="tr-TR" sz="36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3600" dirty="0" err="1" smtClean="0"/>
              <a:t>Phase</a:t>
            </a:r>
            <a:r>
              <a:rPr lang="tr-TR" sz="3600" dirty="0" smtClean="0"/>
              <a:t> II (</a:t>
            </a:r>
            <a:r>
              <a:rPr lang="tr-TR" sz="3600" dirty="0" err="1" smtClean="0"/>
              <a:t>conjugation</a:t>
            </a:r>
            <a:r>
              <a:rPr lang="tr-TR" sz="3600" dirty="0" smtClean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Arial" pitchFamily="34" charset="0"/>
                <a:cs typeface="Arial" pitchFamily="34" charset="0"/>
              </a:rPr>
              <a:t>Hepatic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Elimination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  <a:cs typeface="Arial" pitchFamily="34" charset="0"/>
              </a:rPr>
              <a:t>Drugs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with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high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extraction</a:t>
            </a:r>
            <a:r>
              <a:rPr lang="tr-TR" dirty="0" smtClean="0">
                <a:latin typeface="+mj-lt"/>
                <a:cs typeface="Arial" pitchFamily="34" charset="0"/>
              </a:rPr>
              <a:t>(=</a:t>
            </a:r>
            <a:r>
              <a:rPr lang="tr-TR" dirty="0" err="1" smtClean="0">
                <a:latin typeface="+mj-lt"/>
                <a:cs typeface="Arial" pitchFamily="34" charset="0"/>
              </a:rPr>
              <a:t>blood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flow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limited</a:t>
            </a:r>
            <a:r>
              <a:rPr lang="tr-TR" dirty="0" smtClean="0">
                <a:latin typeface="+mj-lt"/>
                <a:cs typeface="Arial" pitchFamily="34" charset="0"/>
              </a:rPr>
              <a:t>): </a:t>
            </a:r>
            <a:r>
              <a:rPr lang="tr-TR" dirty="0" err="1" smtClean="0">
                <a:latin typeface="+mj-lt"/>
                <a:cs typeface="Arial" pitchFamily="34" charset="0"/>
              </a:rPr>
              <a:t>first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pass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effect</a:t>
            </a:r>
            <a:r>
              <a:rPr lang="tr-TR" dirty="0" smtClean="0">
                <a:latin typeface="+mj-lt"/>
                <a:cs typeface="Arial" pitchFamily="34" charset="0"/>
              </a:rPr>
              <a:t> is </a:t>
            </a:r>
            <a:r>
              <a:rPr lang="tr-TR" dirty="0" err="1" smtClean="0">
                <a:latin typeface="+mj-lt"/>
                <a:cs typeface="Arial" pitchFamily="34" charset="0"/>
              </a:rPr>
              <a:t>high</a:t>
            </a:r>
            <a:r>
              <a:rPr lang="tr-TR" dirty="0" smtClean="0"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latin typeface="+mj-lt"/>
                <a:cs typeface="Arial" pitchFamily="34" charset="0"/>
              </a:rPr>
              <a:t>bioavailibility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differs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between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the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individuals</a:t>
            </a:r>
            <a:r>
              <a:rPr lang="tr-TR" dirty="0" smtClean="0"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latin typeface="+mj-lt"/>
                <a:cs typeface="Arial" pitchFamily="34" charset="0"/>
              </a:rPr>
              <a:t>higly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lipophilic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Propranolol</a:t>
            </a:r>
            <a:r>
              <a:rPr lang="tr-TR" dirty="0" smtClean="0"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latin typeface="+mj-lt"/>
                <a:cs typeface="Arial" pitchFamily="34" charset="0"/>
              </a:rPr>
              <a:t>morphine</a:t>
            </a:r>
            <a:r>
              <a:rPr lang="tr-TR" dirty="0" smtClean="0"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latin typeface="+mj-lt"/>
                <a:cs typeface="Arial" pitchFamily="34" charset="0"/>
              </a:rPr>
              <a:t>nitrates</a:t>
            </a:r>
            <a:r>
              <a:rPr lang="tr-TR" dirty="0" smtClean="0"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latin typeface="+mj-lt"/>
                <a:cs typeface="Arial" pitchFamily="34" charset="0"/>
              </a:rPr>
              <a:t>lidocaine</a:t>
            </a:r>
            <a:r>
              <a:rPr lang="tr-TR" dirty="0" smtClean="0">
                <a:latin typeface="+mj-lt"/>
                <a:cs typeface="Arial" pitchFamily="34" charset="0"/>
              </a:rPr>
              <a:t>…</a:t>
            </a:r>
          </a:p>
          <a:p>
            <a:r>
              <a:rPr lang="tr-TR" dirty="0" err="1" smtClean="0">
                <a:latin typeface="+mj-lt"/>
                <a:cs typeface="Arial" pitchFamily="34" charset="0"/>
              </a:rPr>
              <a:t>Drugs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with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low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extraction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Other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Hepatic</a:t>
            </a:r>
            <a:r>
              <a:rPr lang="tr-TR" dirty="0" smtClean="0"/>
              <a:t> </a:t>
            </a:r>
            <a:r>
              <a:rPr lang="tr-TR" dirty="0" err="1" smtClean="0"/>
              <a:t>clearance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Excretion</a:t>
            </a:r>
            <a:r>
              <a:rPr lang="tr-TR" dirty="0" smtClean="0"/>
              <a:t> of </a:t>
            </a:r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metabolites</a:t>
            </a:r>
            <a:r>
              <a:rPr lang="tr-TR" dirty="0" smtClean="0"/>
              <a:t> of </a:t>
            </a:r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bile </a:t>
            </a:r>
            <a:r>
              <a:rPr lang="tr-TR" dirty="0" err="1" smtClean="0"/>
              <a:t>depends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;</a:t>
            </a:r>
          </a:p>
          <a:p>
            <a:r>
              <a:rPr lang="tr-TR" dirty="0" err="1" smtClean="0"/>
              <a:t>Chemical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endParaRPr lang="tr-TR" dirty="0" smtClean="0"/>
          </a:p>
          <a:p>
            <a:r>
              <a:rPr lang="tr-TR" dirty="0" err="1" smtClean="0"/>
              <a:t>Polarity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endParaRPr lang="tr-TR" dirty="0" smtClean="0"/>
          </a:p>
          <a:p>
            <a:r>
              <a:rPr lang="tr-TR" dirty="0" err="1" smtClean="0"/>
              <a:t>Molecular</a:t>
            </a:r>
            <a:r>
              <a:rPr lang="tr-TR" dirty="0" smtClean="0"/>
              <a:t> </a:t>
            </a:r>
            <a:r>
              <a:rPr lang="tr-TR" dirty="0" err="1" smtClean="0"/>
              <a:t>weight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cs typeface="Arial" pitchFamily="34" charset="0"/>
              </a:rPr>
              <a:t>Liver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diseases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affect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elimination</a:t>
            </a:r>
            <a:r>
              <a:rPr lang="tr-TR" dirty="0" smtClean="0">
                <a:cs typeface="Arial" pitchFamily="34" charset="0"/>
              </a:rPr>
              <a:t> of </a:t>
            </a:r>
            <a:r>
              <a:rPr lang="tr-TR" dirty="0" err="1" smtClean="0">
                <a:cs typeface="Arial" pitchFamily="34" charset="0"/>
              </a:rPr>
              <a:t>the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drugs</a:t>
            </a:r>
            <a:r>
              <a:rPr lang="tr-TR" dirty="0" smtClean="0">
                <a:cs typeface="Arial" pitchFamily="34" charset="0"/>
              </a:rPr>
              <a:t>;</a:t>
            </a:r>
            <a:endParaRPr lang="tr-TR" dirty="0"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  <a:cs typeface="Arial" pitchFamily="34" charset="0"/>
              </a:rPr>
              <a:t>Decreased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number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hepatocytes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Impaired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function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hepatocytes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Impaired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liver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blood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circulation</a:t>
            </a:r>
            <a:endParaRPr lang="tr-TR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 err="1" smtClean="0"/>
              <a:t>Elimination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+mj-lt"/>
                <a:cs typeface="Arial" pitchFamily="34" charset="0"/>
              </a:rPr>
              <a:t>The rate of </a:t>
            </a:r>
            <a:r>
              <a:rPr lang="tr-TR" dirty="0" err="1" smtClean="0">
                <a:latin typeface="+mj-lt"/>
                <a:cs typeface="Arial" pitchFamily="34" charset="0"/>
              </a:rPr>
              <a:t>glomerular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filtration</a:t>
            </a:r>
            <a:r>
              <a:rPr lang="tr-TR" dirty="0" smtClean="0">
                <a:latin typeface="+mj-lt"/>
                <a:cs typeface="Arial" pitchFamily="34" charset="0"/>
              </a:rPr>
              <a:t> is </a:t>
            </a:r>
            <a:r>
              <a:rPr lang="tr-TR" dirty="0" err="1" smtClean="0">
                <a:latin typeface="+mj-lt"/>
                <a:cs typeface="Arial" pitchFamily="34" charset="0"/>
              </a:rPr>
              <a:t>correlated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with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glomerular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blood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flow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Inversely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correlated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with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binding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to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plasma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proteins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Bound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drug</a:t>
            </a:r>
            <a:r>
              <a:rPr lang="tr-TR" dirty="0" smtClean="0">
                <a:latin typeface="+mj-lt"/>
                <a:cs typeface="Arial" pitchFamily="34" charset="0"/>
              </a:rPr>
              <a:t> and </a:t>
            </a:r>
            <a:r>
              <a:rPr lang="tr-TR" dirty="0" err="1" smtClean="0">
                <a:latin typeface="+mj-lt"/>
                <a:cs typeface="Arial" pitchFamily="34" charset="0"/>
              </a:rPr>
              <a:t>huge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molecules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are</a:t>
            </a:r>
            <a:r>
              <a:rPr lang="tr-TR" dirty="0" smtClean="0">
                <a:latin typeface="+mj-lt"/>
                <a:cs typeface="Arial" pitchFamily="34" charset="0"/>
              </a:rPr>
              <a:t> not </a:t>
            </a:r>
            <a:r>
              <a:rPr lang="tr-TR" dirty="0" err="1" smtClean="0">
                <a:latin typeface="+mj-lt"/>
                <a:cs typeface="Arial" pitchFamily="34" charset="0"/>
              </a:rPr>
              <a:t>glomerulary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filtrated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smtClean="0">
                <a:latin typeface="+mj-lt"/>
                <a:cs typeface="Arial" pitchFamily="34" charset="0"/>
              </a:rPr>
              <a:t>130 ml/</a:t>
            </a:r>
            <a:r>
              <a:rPr lang="tr-TR" dirty="0" err="1" smtClean="0">
                <a:latin typeface="+mj-lt"/>
                <a:cs typeface="Arial" pitchFamily="34" charset="0"/>
              </a:rPr>
              <a:t>min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filtration</a:t>
            </a:r>
            <a:r>
              <a:rPr lang="tr-TR" dirty="0" smtClean="0">
                <a:latin typeface="+mj-lt"/>
                <a:cs typeface="Arial" pitchFamily="34" charset="0"/>
              </a:rPr>
              <a:t>,190 </a:t>
            </a:r>
            <a:r>
              <a:rPr lang="tr-TR" dirty="0" err="1" smtClean="0">
                <a:latin typeface="+mj-lt"/>
                <a:cs typeface="Arial" pitchFamily="34" charset="0"/>
              </a:rPr>
              <a:t>liter</a:t>
            </a:r>
            <a:r>
              <a:rPr lang="tr-TR" dirty="0" smtClean="0">
                <a:latin typeface="+mj-lt"/>
                <a:cs typeface="Arial" pitchFamily="34" charset="0"/>
              </a:rPr>
              <a:t>/</a:t>
            </a:r>
            <a:r>
              <a:rPr lang="tr-TR" dirty="0" err="1" smtClean="0">
                <a:latin typeface="+mj-lt"/>
                <a:cs typeface="Arial" pitchFamily="34" charset="0"/>
              </a:rPr>
              <a:t>day</a:t>
            </a:r>
            <a:r>
              <a:rPr lang="tr-TR" dirty="0" smtClean="0">
                <a:latin typeface="+mj-lt"/>
                <a:cs typeface="Arial" pitchFamily="34" charset="0"/>
              </a:rPr>
              <a:t>, but </a:t>
            </a:r>
            <a:r>
              <a:rPr lang="tr-TR" dirty="0" err="1" smtClean="0">
                <a:latin typeface="+mj-lt"/>
                <a:cs typeface="Arial" pitchFamily="34" charset="0"/>
              </a:rPr>
              <a:t>daily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urine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output</a:t>
            </a:r>
            <a:r>
              <a:rPr lang="tr-TR" dirty="0" smtClean="0">
                <a:latin typeface="+mj-lt"/>
                <a:cs typeface="Arial" pitchFamily="34" charset="0"/>
              </a:rPr>
              <a:t> is </a:t>
            </a:r>
            <a:r>
              <a:rPr lang="tr-TR" dirty="0" err="1" smtClean="0">
                <a:latin typeface="+mj-lt"/>
                <a:cs typeface="Arial" pitchFamily="34" charset="0"/>
              </a:rPr>
              <a:t>only</a:t>
            </a:r>
            <a:r>
              <a:rPr lang="tr-TR" dirty="0" smtClean="0">
                <a:latin typeface="+mj-lt"/>
                <a:cs typeface="Arial" pitchFamily="34" charset="0"/>
              </a:rPr>
              <a:t> 1.5 </a:t>
            </a:r>
            <a:r>
              <a:rPr lang="tr-TR" dirty="0" err="1" smtClean="0">
                <a:latin typeface="+mj-lt"/>
                <a:cs typeface="Arial" pitchFamily="34" charset="0"/>
              </a:rPr>
              <a:t>liter</a:t>
            </a:r>
            <a:endParaRPr lang="tr-TR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Tubular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secretion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;</a:t>
            </a:r>
          </a:p>
          <a:p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Occurs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in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proximal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tubules</a:t>
            </a:r>
            <a:endParaRPr lang="tr-TR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Acidic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drugs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with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anionic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transporter</a:t>
            </a:r>
            <a:endParaRPr lang="tr-TR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Basic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drugs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with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cationic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transporter</a:t>
            </a:r>
            <a:endParaRPr lang="tr-TR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Probenecid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-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penicillin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anionic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t</a:t>
            </a:r>
          </a:p>
          <a:p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Probenecid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-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uric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acid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anionic</a:t>
            </a:r>
            <a:r>
              <a:rPr lang="tr-TR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t</a:t>
            </a:r>
          </a:p>
          <a:p>
            <a:endParaRPr lang="tr-T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Pulmonary</a:t>
            </a:r>
            <a:r>
              <a:rPr lang="tr-TR" dirty="0" smtClean="0"/>
              <a:t> </a:t>
            </a:r>
            <a:r>
              <a:rPr lang="tr-TR" dirty="0" err="1" smtClean="0"/>
              <a:t>Elimination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Gases</a:t>
            </a:r>
            <a:endParaRPr lang="tr-TR" dirty="0" smtClean="0"/>
          </a:p>
          <a:p>
            <a:r>
              <a:rPr lang="tr-TR" dirty="0" err="1" smtClean="0"/>
              <a:t>Volatile</a:t>
            </a:r>
            <a:r>
              <a:rPr lang="tr-TR" dirty="0" smtClean="0"/>
              <a:t> </a:t>
            </a:r>
            <a:r>
              <a:rPr lang="tr-TR" dirty="0" err="1" smtClean="0"/>
              <a:t>compounds</a:t>
            </a:r>
            <a:endParaRPr lang="tr-TR" dirty="0" smtClean="0"/>
          </a:p>
          <a:p>
            <a:r>
              <a:rPr lang="tr-TR" dirty="0" err="1" smtClean="0"/>
              <a:t>Passive</a:t>
            </a:r>
            <a:r>
              <a:rPr lang="tr-TR" dirty="0" smtClean="0"/>
              <a:t> </a:t>
            </a:r>
            <a:r>
              <a:rPr lang="tr-TR" dirty="0" err="1" smtClean="0"/>
              <a:t>difusion</a:t>
            </a:r>
            <a:endParaRPr lang="tr-TR" dirty="0" smtClean="0"/>
          </a:p>
          <a:p>
            <a:r>
              <a:rPr lang="tr-TR" dirty="0" err="1" smtClean="0"/>
              <a:t>Isofluorane</a:t>
            </a:r>
            <a:r>
              <a:rPr lang="tr-TR" dirty="0" smtClean="0"/>
              <a:t>, </a:t>
            </a:r>
            <a:r>
              <a:rPr lang="tr-TR" dirty="0" err="1" smtClean="0"/>
              <a:t>nitrogen</a:t>
            </a:r>
            <a:r>
              <a:rPr lang="tr-TR" dirty="0" smtClean="0"/>
              <a:t> </a:t>
            </a:r>
            <a:r>
              <a:rPr lang="tr-TR" dirty="0" err="1" smtClean="0"/>
              <a:t>protoxide</a:t>
            </a:r>
            <a:r>
              <a:rPr lang="tr-TR" dirty="0" smtClean="0"/>
              <a:t>, </a:t>
            </a:r>
            <a:r>
              <a:rPr lang="tr-TR" dirty="0" err="1" smtClean="0"/>
              <a:t>halothane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ways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elimination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breast</a:t>
            </a:r>
            <a:r>
              <a:rPr lang="tr-TR" dirty="0" smtClean="0"/>
              <a:t> </a:t>
            </a:r>
            <a:r>
              <a:rPr lang="tr-TR" dirty="0" err="1" smtClean="0"/>
              <a:t>milk</a:t>
            </a:r>
            <a:r>
              <a:rPr lang="tr-TR" dirty="0" smtClean="0"/>
              <a:t> (</a:t>
            </a:r>
            <a:r>
              <a:rPr lang="tr-TR" dirty="0" err="1" smtClean="0"/>
              <a:t>ethanol</a:t>
            </a:r>
            <a:r>
              <a:rPr lang="tr-TR" dirty="0" smtClean="0"/>
              <a:t>, </a:t>
            </a:r>
            <a:r>
              <a:rPr lang="tr-TR" dirty="0" err="1" smtClean="0"/>
              <a:t>ether</a:t>
            </a:r>
            <a:r>
              <a:rPr lang="tr-TR" dirty="0" smtClean="0"/>
              <a:t> …)</a:t>
            </a:r>
          </a:p>
          <a:p>
            <a:r>
              <a:rPr lang="tr-TR" dirty="0" err="1" smtClean="0"/>
              <a:t>Lacrima</a:t>
            </a:r>
            <a:endParaRPr lang="tr-TR" dirty="0" smtClean="0"/>
          </a:p>
          <a:p>
            <a:r>
              <a:rPr lang="tr-TR" dirty="0" err="1" smtClean="0"/>
              <a:t>Saliva</a:t>
            </a:r>
            <a:r>
              <a:rPr lang="tr-TR" dirty="0" smtClean="0"/>
              <a:t> (</a:t>
            </a:r>
            <a:r>
              <a:rPr lang="tr-TR" dirty="0" err="1" smtClean="0"/>
              <a:t>Li</a:t>
            </a:r>
            <a:r>
              <a:rPr lang="tr-TR" dirty="0" smtClean="0"/>
              <a:t>+, </a:t>
            </a:r>
            <a:r>
              <a:rPr lang="tr-TR" dirty="0" err="1" smtClean="0"/>
              <a:t>iodide</a:t>
            </a:r>
            <a:r>
              <a:rPr lang="tr-TR" dirty="0" smtClean="0"/>
              <a:t>, </a:t>
            </a:r>
            <a:r>
              <a:rPr lang="tr-TR" dirty="0" err="1" smtClean="0"/>
              <a:t>bromide</a:t>
            </a:r>
            <a:r>
              <a:rPr lang="tr-TR" dirty="0" smtClean="0"/>
              <a:t>…)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Pharmacodynamics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Dose</a:t>
            </a:r>
            <a:r>
              <a:rPr lang="tr-TR" dirty="0" smtClean="0"/>
              <a:t> </a:t>
            </a:r>
            <a:r>
              <a:rPr lang="tr-TR" dirty="0" err="1" smtClean="0"/>
              <a:t>response</a:t>
            </a:r>
            <a:r>
              <a:rPr lang="tr-TR" dirty="0" smtClean="0"/>
              <a:t> </a:t>
            </a:r>
            <a:r>
              <a:rPr lang="tr-TR" dirty="0" err="1" smtClean="0"/>
              <a:t>relation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Efficacy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Potency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Therapeutic</a:t>
            </a:r>
            <a:r>
              <a:rPr lang="tr-TR" dirty="0" smtClean="0"/>
              <a:t> </a:t>
            </a:r>
            <a:r>
              <a:rPr lang="tr-TR" dirty="0" err="1" smtClean="0"/>
              <a:t>index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PHARMACODYNAMICS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>
                <a:latin typeface="+mj-lt"/>
              </a:rPr>
              <a:t>What</a:t>
            </a:r>
            <a:r>
              <a:rPr lang="tr-TR" dirty="0" smtClean="0">
                <a:latin typeface="+mj-lt"/>
              </a:rPr>
              <a:t> do </a:t>
            </a:r>
            <a:r>
              <a:rPr lang="tr-TR" dirty="0" err="1" smtClean="0">
                <a:latin typeface="+mj-lt"/>
              </a:rPr>
              <a:t>drugs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body?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</a:t>
            </a:r>
            <a:r>
              <a:rPr lang="tr-TR" dirty="0" smtClean="0"/>
              <a:t>-</a:t>
            </a:r>
            <a:r>
              <a:rPr lang="tr-TR" dirty="0" err="1" smtClean="0"/>
              <a:t>drug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  <a:cs typeface="Arial" pitchFamily="34" charset="0"/>
              </a:rPr>
              <a:t>To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increase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absorbtion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To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slow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absorbtion</a:t>
            </a:r>
            <a:r>
              <a:rPr lang="tr-TR" dirty="0" smtClean="0">
                <a:latin typeface="+mj-lt"/>
                <a:cs typeface="Arial" pitchFamily="34" charset="0"/>
              </a:rPr>
              <a:t> on </a:t>
            </a:r>
            <a:r>
              <a:rPr lang="tr-TR" dirty="0" err="1" smtClean="0">
                <a:latin typeface="+mj-lt"/>
                <a:cs typeface="Arial" pitchFamily="34" charset="0"/>
              </a:rPr>
              <a:t>the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tissue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To</a:t>
            </a:r>
            <a:r>
              <a:rPr lang="tr-TR" dirty="0" smtClean="0">
                <a:latin typeface="+mj-lt"/>
                <a:cs typeface="Arial" pitchFamily="34" charset="0"/>
              </a:rPr>
              <a:t> mask </a:t>
            </a:r>
            <a:r>
              <a:rPr lang="tr-TR" dirty="0" err="1" smtClean="0">
                <a:latin typeface="+mj-lt"/>
                <a:cs typeface="Arial" pitchFamily="34" charset="0"/>
              </a:rPr>
              <a:t>undesired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characteristics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the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drug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a </a:t>
            </a:r>
            <a:r>
              <a:rPr lang="tr-TR" dirty="0" err="1" smtClean="0"/>
              <a:t>good</a:t>
            </a:r>
            <a:r>
              <a:rPr lang="tr-TR" dirty="0" smtClean="0"/>
              <a:t> fit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type</a:t>
            </a:r>
            <a:r>
              <a:rPr lang="tr-TR" dirty="0" smtClean="0"/>
              <a:t> of </a:t>
            </a:r>
            <a:r>
              <a:rPr lang="tr-TR" dirty="0" err="1" smtClean="0"/>
              <a:t>receptor</a:t>
            </a:r>
            <a:r>
              <a:rPr lang="tr-TR" dirty="0" smtClean="0"/>
              <a:t>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sufficiently</a:t>
            </a:r>
            <a:r>
              <a:rPr lang="tr-TR" dirty="0" smtClean="0"/>
              <a:t> </a:t>
            </a:r>
            <a:r>
              <a:rPr lang="tr-TR" dirty="0" err="1" smtClean="0"/>
              <a:t>unique</a:t>
            </a:r>
            <a:r>
              <a:rPr lang="tr-TR" dirty="0" smtClean="0"/>
              <a:t> in </a:t>
            </a:r>
            <a:r>
              <a:rPr lang="tr-TR" dirty="0" err="1" smtClean="0"/>
              <a:t>shape</a:t>
            </a:r>
            <a:r>
              <a:rPr lang="tr-TR" dirty="0" smtClean="0"/>
              <a:t>, </a:t>
            </a:r>
            <a:r>
              <a:rPr lang="tr-TR" dirty="0" err="1" smtClean="0"/>
              <a:t>charge</a:t>
            </a:r>
            <a:r>
              <a:rPr lang="tr-TR" dirty="0" smtClean="0"/>
              <a:t> and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selective</a:t>
            </a:r>
            <a:r>
              <a:rPr lang="tr-TR" dirty="0" smtClean="0"/>
              <a:t> </a:t>
            </a:r>
            <a:r>
              <a:rPr lang="tr-TR" dirty="0" err="1" smtClean="0"/>
              <a:t>binding</a:t>
            </a:r>
            <a:r>
              <a:rPr lang="tr-TR" dirty="0" smtClean="0"/>
              <a:t>, MW </a:t>
            </a:r>
            <a:r>
              <a:rPr lang="tr-TR" dirty="0" err="1" smtClean="0"/>
              <a:t>should</a:t>
            </a:r>
            <a:r>
              <a:rPr lang="tr-TR" dirty="0" smtClean="0"/>
              <a:t> be at </a:t>
            </a:r>
            <a:r>
              <a:rPr lang="tr-TR" dirty="0" err="1" smtClean="0"/>
              <a:t>least</a:t>
            </a:r>
            <a:r>
              <a:rPr lang="tr-TR" dirty="0" smtClean="0"/>
              <a:t> 100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Receptor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latin typeface="+mj-lt"/>
              </a:rPr>
              <a:t>   The </a:t>
            </a:r>
            <a:r>
              <a:rPr lang="tr-TR" dirty="0" err="1" smtClean="0">
                <a:latin typeface="+mj-lt"/>
              </a:rPr>
              <a:t>component</a:t>
            </a:r>
            <a:r>
              <a:rPr lang="tr-TR" dirty="0" smtClean="0">
                <a:latin typeface="+mj-lt"/>
              </a:rPr>
              <a:t> of a </a:t>
            </a:r>
            <a:r>
              <a:rPr lang="tr-TR" dirty="0" err="1" smtClean="0">
                <a:latin typeface="+mj-lt"/>
              </a:rPr>
              <a:t>cell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organism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that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interacts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with</a:t>
            </a:r>
            <a:r>
              <a:rPr lang="tr-TR" dirty="0" smtClean="0">
                <a:latin typeface="+mj-lt"/>
              </a:rPr>
              <a:t> a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iniates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chain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events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leading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drug’s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observed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effects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</a:rPr>
              <a:t>Receptors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largely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determine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quantitative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relations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between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dose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pharmacological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effects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Receptors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are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responsible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selectivity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action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Receptors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mediate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actions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pharmacological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agonists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antagonists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836712"/>
            <a:ext cx="8496944" cy="54726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  <a:latin typeface="+mj-lt"/>
              </a:rPr>
              <a:t>Agonist</a:t>
            </a:r>
            <a:r>
              <a:rPr lang="tr-TR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tr-TR" dirty="0" err="1" smtClean="0">
                <a:latin typeface="+mj-lt"/>
              </a:rPr>
              <a:t>binds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receptor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activates</a:t>
            </a:r>
            <a:r>
              <a:rPr lang="tr-TR" dirty="0" smtClean="0">
                <a:latin typeface="+mj-lt"/>
              </a:rPr>
              <a:t> it, it </a:t>
            </a:r>
            <a:r>
              <a:rPr lang="tr-TR" dirty="0" err="1" smtClean="0">
                <a:latin typeface="+mj-lt"/>
              </a:rPr>
              <a:t>brings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directly</a:t>
            </a:r>
            <a:r>
              <a:rPr lang="tr-TR" dirty="0" smtClean="0">
                <a:latin typeface="+mj-lt"/>
              </a:rPr>
              <a:t>/</a:t>
            </a:r>
            <a:r>
              <a:rPr lang="tr-TR" dirty="0" err="1" smtClean="0">
                <a:latin typeface="+mj-lt"/>
              </a:rPr>
              <a:t>indirectly</a:t>
            </a:r>
            <a:r>
              <a:rPr lang="tr-TR" dirty="0" smtClean="0">
                <a:latin typeface="+mj-lt"/>
              </a:rPr>
              <a:t> an </a:t>
            </a:r>
            <a:r>
              <a:rPr lang="tr-TR" dirty="0" err="1" smtClean="0">
                <a:latin typeface="+mj-lt"/>
              </a:rPr>
              <a:t>effect</a:t>
            </a:r>
            <a:endParaRPr lang="tr-TR" dirty="0" smtClean="0">
              <a:latin typeface="+mj-lt"/>
            </a:endParaRPr>
          </a:p>
          <a:p>
            <a:pPr>
              <a:buNone/>
            </a:pPr>
            <a:r>
              <a:rPr lang="tr-TR" dirty="0" smtClean="0">
                <a:solidFill>
                  <a:srgbClr val="00B0F0"/>
                </a:solidFill>
                <a:latin typeface="+mj-lt"/>
              </a:rPr>
              <a:t>Antagonist:</a:t>
            </a:r>
            <a:r>
              <a:rPr lang="tr-TR" dirty="0" err="1" smtClean="0">
                <a:latin typeface="+mj-lt"/>
              </a:rPr>
              <a:t>binds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receptor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competes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with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prevents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binding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by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other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molecules</a:t>
            </a:r>
            <a:endParaRPr lang="tr-TR" dirty="0" smtClean="0">
              <a:latin typeface="+mj-lt"/>
            </a:endParaRPr>
          </a:p>
          <a:p>
            <a:pPr>
              <a:buNone/>
            </a:pPr>
            <a:r>
              <a:rPr lang="tr-TR" dirty="0" err="1" smtClean="0">
                <a:solidFill>
                  <a:srgbClr val="00B050"/>
                </a:solidFill>
                <a:latin typeface="+mj-lt"/>
              </a:rPr>
              <a:t>Partial</a:t>
            </a:r>
            <a:r>
              <a:rPr lang="tr-TR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tr-TR" dirty="0" err="1" smtClean="0">
                <a:solidFill>
                  <a:srgbClr val="00B050"/>
                </a:solidFill>
                <a:latin typeface="+mj-lt"/>
              </a:rPr>
              <a:t>agonist</a:t>
            </a:r>
            <a:r>
              <a:rPr lang="tr-TR" dirty="0" smtClean="0">
                <a:solidFill>
                  <a:srgbClr val="00B050"/>
                </a:solidFill>
                <a:latin typeface="+mj-lt"/>
              </a:rPr>
              <a:t>:</a:t>
            </a:r>
            <a:r>
              <a:rPr lang="tr-TR" dirty="0" err="1" smtClean="0">
                <a:latin typeface="+mj-lt"/>
              </a:rPr>
              <a:t>bind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same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receptor</a:t>
            </a:r>
            <a:r>
              <a:rPr lang="tr-TR" dirty="0" smtClean="0">
                <a:latin typeface="+mj-lt"/>
              </a:rPr>
              <a:t> as </a:t>
            </a:r>
            <a:r>
              <a:rPr lang="tr-TR" dirty="0" err="1" smtClean="0">
                <a:latin typeface="+mj-lt"/>
              </a:rPr>
              <a:t>full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agonists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activates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them</a:t>
            </a:r>
            <a:r>
              <a:rPr lang="tr-TR" dirty="0" smtClean="0">
                <a:latin typeface="+mj-lt"/>
              </a:rPr>
              <a:t>, but </a:t>
            </a:r>
            <a:r>
              <a:rPr lang="tr-TR" dirty="0" err="1" smtClean="0">
                <a:latin typeface="+mj-lt"/>
              </a:rPr>
              <a:t>does</a:t>
            </a:r>
            <a:r>
              <a:rPr lang="tr-TR" dirty="0" smtClean="0">
                <a:latin typeface="+mj-lt"/>
              </a:rPr>
              <a:t> not </a:t>
            </a:r>
            <a:r>
              <a:rPr lang="tr-TR" dirty="0" err="1" smtClean="0">
                <a:latin typeface="+mj-lt"/>
              </a:rPr>
              <a:t>evoke</a:t>
            </a:r>
            <a:r>
              <a:rPr lang="tr-TR" dirty="0" smtClean="0">
                <a:latin typeface="+mj-lt"/>
              </a:rPr>
              <a:t> as </a:t>
            </a:r>
            <a:r>
              <a:rPr lang="tr-TR" dirty="0" err="1" smtClean="0">
                <a:latin typeface="+mj-lt"/>
              </a:rPr>
              <a:t>great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response</a:t>
            </a:r>
            <a:r>
              <a:rPr lang="tr-TR" dirty="0" smtClean="0">
                <a:latin typeface="+mj-lt"/>
              </a:rPr>
              <a:t> (</a:t>
            </a:r>
            <a:r>
              <a:rPr lang="tr-TR" dirty="0" err="1" smtClean="0">
                <a:latin typeface="+mj-lt"/>
              </a:rPr>
              <a:t>even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with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high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concentrations</a:t>
            </a:r>
            <a:r>
              <a:rPr lang="tr-TR" dirty="0" smtClean="0">
                <a:latin typeface="+mj-lt"/>
              </a:rPr>
              <a:t>). May </a:t>
            </a:r>
            <a:r>
              <a:rPr lang="tr-TR" dirty="0" err="1" smtClean="0">
                <a:latin typeface="+mj-lt"/>
              </a:rPr>
              <a:t>act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either</a:t>
            </a:r>
            <a:r>
              <a:rPr lang="tr-TR" dirty="0" smtClean="0">
                <a:latin typeface="+mj-lt"/>
              </a:rPr>
              <a:t> as an </a:t>
            </a:r>
            <a:r>
              <a:rPr lang="tr-TR" dirty="0" err="1" smtClean="0">
                <a:latin typeface="+mj-lt"/>
              </a:rPr>
              <a:t>agonist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or</a:t>
            </a:r>
            <a:r>
              <a:rPr lang="tr-TR" dirty="0" smtClean="0">
                <a:latin typeface="+mj-lt"/>
              </a:rPr>
              <a:t> antagonist</a:t>
            </a:r>
          </a:p>
          <a:p>
            <a:pPr>
              <a:buNone/>
            </a:pPr>
            <a:r>
              <a:rPr lang="tr-TR" dirty="0" err="1" smtClean="0">
                <a:solidFill>
                  <a:srgbClr val="7030A0"/>
                </a:solidFill>
                <a:latin typeface="+mj-lt"/>
              </a:rPr>
              <a:t>Inverse</a:t>
            </a:r>
            <a:r>
              <a:rPr lang="tr-TR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tr-TR" dirty="0" err="1" smtClean="0">
                <a:solidFill>
                  <a:srgbClr val="7030A0"/>
                </a:solidFill>
                <a:latin typeface="+mj-lt"/>
              </a:rPr>
              <a:t>agonist</a:t>
            </a:r>
            <a:r>
              <a:rPr lang="tr-TR" dirty="0" smtClean="0">
                <a:solidFill>
                  <a:srgbClr val="7030A0"/>
                </a:solidFill>
                <a:latin typeface="+mj-lt"/>
              </a:rPr>
              <a:t>: </a:t>
            </a:r>
            <a:r>
              <a:rPr lang="tr-TR" dirty="0" err="1" smtClean="0">
                <a:latin typeface="+mj-lt"/>
              </a:rPr>
              <a:t>binds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receptor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reduces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its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constitutive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activity</a:t>
            </a:r>
            <a:endParaRPr lang="tr-TR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142852"/>
            <a:ext cx="7772400" cy="1143000"/>
          </a:xfrm>
        </p:spPr>
        <p:txBody>
          <a:bodyPr/>
          <a:lstStyle/>
          <a:p>
            <a:r>
              <a:rPr lang="tr-TR" dirty="0" err="1" smtClean="0">
                <a:cs typeface="Arial" pitchFamily="34" charset="0"/>
              </a:rPr>
              <a:t>Potency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6" name="2 İçerik Yer Tutucusu"/>
          <p:cNvSpPr>
            <a:spLocks noGrp="1"/>
          </p:cNvSpPr>
          <p:nvPr>
            <p:ph idx="1"/>
          </p:nvPr>
        </p:nvSpPr>
        <p:spPr>
          <a:xfrm>
            <a:off x="971600" y="1196752"/>
            <a:ext cx="7344816" cy="864096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>
                <a:latin typeface="+mj-lt"/>
                <a:cs typeface="Arial" pitchFamily="34" charset="0"/>
              </a:rPr>
              <a:t>EC50 (</a:t>
            </a:r>
            <a:r>
              <a:rPr lang="tr-TR" dirty="0" err="1" smtClean="0">
                <a:latin typeface="+mj-lt"/>
                <a:cs typeface="Arial" pitchFamily="34" charset="0"/>
              </a:rPr>
              <a:t>the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dose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the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agonist</a:t>
            </a:r>
            <a:r>
              <a:rPr lang="tr-TR" dirty="0" smtClean="0">
                <a:latin typeface="+mj-lt"/>
                <a:cs typeface="Arial" pitchFamily="34" charset="0"/>
              </a:rPr>
              <a:t> at </a:t>
            </a:r>
            <a:r>
              <a:rPr lang="tr-TR" dirty="0" err="1" smtClean="0">
                <a:latin typeface="+mj-lt"/>
                <a:cs typeface="Arial" pitchFamily="34" charset="0"/>
              </a:rPr>
              <a:t>which</a:t>
            </a:r>
            <a:r>
              <a:rPr lang="tr-TR" dirty="0" smtClean="0">
                <a:latin typeface="+mj-lt"/>
                <a:cs typeface="Arial" pitchFamily="34" charset="0"/>
              </a:rPr>
              <a:t> %50 of </a:t>
            </a:r>
            <a:r>
              <a:rPr lang="tr-TR" dirty="0" err="1" smtClean="0">
                <a:latin typeface="+mj-lt"/>
                <a:cs typeface="Arial" pitchFamily="34" charset="0"/>
              </a:rPr>
              <a:t>the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effect</a:t>
            </a:r>
            <a:r>
              <a:rPr lang="tr-TR" dirty="0" smtClean="0">
                <a:latin typeface="+mj-lt"/>
                <a:cs typeface="Arial" pitchFamily="34" charset="0"/>
              </a:rPr>
              <a:t> is </a:t>
            </a:r>
            <a:r>
              <a:rPr lang="tr-TR" dirty="0" err="1" smtClean="0">
                <a:latin typeface="+mj-lt"/>
                <a:cs typeface="Arial" pitchFamily="34" charset="0"/>
              </a:rPr>
              <a:t>produced</a:t>
            </a:r>
            <a:r>
              <a:rPr lang="tr-TR" dirty="0" smtClean="0">
                <a:latin typeface="+mj-lt"/>
                <a:cs typeface="Arial" pitchFamily="34" charset="0"/>
              </a:rPr>
              <a:t> in presence of antagonist</a:t>
            </a:r>
            <a:endParaRPr lang="tr-TR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142852"/>
            <a:ext cx="7772400" cy="1143000"/>
          </a:xfrm>
        </p:spPr>
        <p:txBody>
          <a:bodyPr/>
          <a:lstStyle/>
          <a:p>
            <a:r>
              <a:rPr lang="tr-TR" dirty="0" err="1" smtClean="0">
                <a:cs typeface="Arial" pitchFamily="34" charset="0"/>
              </a:rPr>
              <a:t>Efficacy</a:t>
            </a:r>
            <a:endParaRPr lang="tr-TR" dirty="0"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196752"/>
            <a:ext cx="5400600" cy="648072"/>
          </a:xfrm>
        </p:spPr>
        <p:txBody>
          <a:bodyPr/>
          <a:lstStyle/>
          <a:p>
            <a:r>
              <a:rPr lang="tr-TR" dirty="0" err="1" smtClean="0">
                <a:latin typeface="+mj-lt"/>
                <a:cs typeface="Arial" pitchFamily="34" charset="0"/>
              </a:rPr>
              <a:t>Emax</a:t>
            </a:r>
            <a:endParaRPr lang="tr-TR" dirty="0">
              <a:latin typeface="+mj-lt"/>
              <a:cs typeface="Arial" pitchFamily="34" charset="0"/>
            </a:endParaRPr>
          </a:p>
        </p:txBody>
      </p:sp>
      <p:sp>
        <p:nvSpPr>
          <p:cNvPr id="159746" name="AutoShape 2" descr="potency ile ilgili görsel sonucu"/>
          <p:cNvSpPr>
            <a:spLocks noChangeAspect="1" noChangeArrowheads="1"/>
          </p:cNvSpPr>
          <p:nvPr/>
        </p:nvSpPr>
        <p:spPr bwMode="auto">
          <a:xfrm>
            <a:off x="155575" y="-2027238"/>
            <a:ext cx="6819900" cy="42291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9748" name="AutoShape 4" descr="potency ile ilgili görsel sonucu"/>
          <p:cNvSpPr>
            <a:spLocks noChangeAspect="1" noChangeArrowheads="1"/>
          </p:cNvSpPr>
          <p:nvPr/>
        </p:nvSpPr>
        <p:spPr bwMode="auto">
          <a:xfrm>
            <a:off x="155575" y="-2027238"/>
            <a:ext cx="6819900" cy="42291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Potency</a:t>
            </a:r>
            <a:r>
              <a:rPr lang="tr-TR" dirty="0" smtClean="0"/>
              <a:t> vs </a:t>
            </a:r>
            <a:r>
              <a:rPr lang="tr-TR" dirty="0" err="1" smtClean="0"/>
              <a:t>efficacy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Potent</a:t>
            </a:r>
            <a:endParaRPr lang="tr-TR" dirty="0" smtClean="0"/>
          </a:p>
          <a:p>
            <a:r>
              <a:rPr lang="tr-TR" dirty="0" err="1" smtClean="0"/>
              <a:t>Efficacious</a:t>
            </a:r>
            <a:endParaRPr lang="tr-TR" dirty="0" smtClean="0"/>
          </a:p>
          <a:p>
            <a:r>
              <a:rPr lang="tr-TR" dirty="0" err="1" smtClean="0"/>
              <a:t>Efficacy</a:t>
            </a:r>
            <a:r>
              <a:rPr lang="tr-TR" dirty="0" smtClean="0"/>
              <a:t> </a:t>
            </a:r>
            <a:r>
              <a:rPr lang="tr-TR" dirty="0" err="1" smtClean="0"/>
              <a:t>refers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 of a </a:t>
            </a:r>
            <a:r>
              <a:rPr lang="tr-TR" dirty="0" err="1" smtClean="0"/>
              <a:t>drug</a:t>
            </a:r>
            <a:r>
              <a:rPr lang="tr-TR" dirty="0" smtClean="0"/>
              <a:t>. The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efficacious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endParaRPr lang="tr-TR" dirty="0" smtClean="0"/>
          </a:p>
          <a:p>
            <a:r>
              <a:rPr lang="tr-TR" dirty="0" err="1" smtClean="0"/>
              <a:t>Potency</a:t>
            </a:r>
            <a:r>
              <a:rPr lang="tr-TR" dirty="0" smtClean="0"/>
              <a:t> </a:t>
            </a:r>
            <a:r>
              <a:rPr lang="tr-TR" dirty="0" err="1" smtClean="0"/>
              <a:t>refers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concentration</a:t>
            </a:r>
            <a:r>
              <a:rPr lang="tr-TR" dirty="0" smtClean="0"/>
              <a:t> of a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needed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. The </a:t>
            </a:r>
            <a:r>
              <a:rPr lang="tr-TR" dirty="0" err="1" smtClean="0"/>
              <a:t>less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concentration</a:t>
            </a:r>
            <a:r>
              <a:rPr lang="tr-TR" dirty="0" smtClean="0"/>
              <a:t> </a:t>
            </a:r>
            <a:r>
              <a:rPr lang="tr-TR" dirty="0" err="1" smtClean="0"/>
              <a:t>required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potent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cs typeface="Arial" pitchFamily="34" charset="0"/>
              </a:rPr>
              <a:t>Cumulative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dose</a:t>
            </a:r>
            <a:r>
              <a:rPr lang="tr-TR" dirty="0" smtClean="0">
                <a:cs typeface="Arial" pitchFamily="34" charset="0"/>
              </a:rPr>
              <a:t>-</a:t>
            </a:r>
            <a:r>
              <a:rPr lang="tr-TR" dirty="0" err="1" smtClean="0">
                <a:cs typeface="Arial" pitchFamily="34" charset="0"/>
              </a:rPr>
              <a:t>reponse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relation</a:t>
            </a:r>
            <a:endParaRPr lang="tr-TR" dirty="0"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In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the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absence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spare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receptors</a:t>
            </a:r>
            <a:r>
              <a:rPr lang="tr-TR" dirty="0" smtClean="0">
                <a:latin typeface="+mj-lt"/>
                <a:cs typeface="Arial" pitchFamily="34" charset="0"/>
              </a:rPr>
              <a:t>, EC50 is </a:t>
            </a:r>
            <a:r>
              <a:rPr lang="tr-TR" dirty="0" err="1" smtClean="0">
                <a:latin typeface="+mj-lt"/>
                <a:cs typeface="Arial" pitchFamily="34" charset="0"/>
              </a:rPr>
              <a:t>equal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to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disociation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constant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agonist</a:t>
            </a:r>
            <a:r>
              <a:rPr lang="tr-TR" dirty="0" smtClean="0">
                <a:latin typeface="+mj-lt"/>
                <a:cs typeface="Arial" pitchFamily="34" charset="0"/>
              </a:rPr>
              <a:t>-</a:t>
            </a:r>
            <a:r>
              <a:rPr lang="tr-TR" dirty="0" err="1" smtClean="0">
                <a:latin typeface="+mj-lt"/>
                <a:cs typeface="Arial" pitchFamily="34" charset="0"/>
              </a:rPr>
              <a:t>drug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complex</a:t>
            </a:r>
            <a:r>
              <a:rPr lang="tr-TR" dirty="0" smtClean="0">
                <a:latin typeface="+mj-lt"/>
                <a:cs typeface="Arial" pitchFamily="34" charset="0"/>
              </a:rPr>
              <a:t> (</a:t>
            </a:r>
            <a:r>
              <a:rPr lang="tr-TR" dirty="0" err="1" smtClean="0">
                <a:latin typeface="+mj-lt"/>
                <a:cs typeface="Arial" pitchFamily="34" charset="0"/>
              </a:rPr>
              <a:t>Kd</a:t>
            </a:r>
            <a:r>
              <a:rPr lang="tr-TR" dirty="0" smtClean="0">
                <a:latin typeface="+mj-lt"/>
                <a:cs typeface="Arial" pitchFamily="34" charset="0"/>
              </a:rPr>
              <a:t>) </a:t>
            </a:r>
            <a:endParaRPr lang="tr-TR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antagonism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  <a:latin typeface="+mj-lt"/>
              </a:rPr>
              <a:t>Competetive</a:t>
            </a:r>
            <a:endParaRPr lang="tr-TR" dirty="0" smtClean="0">
              <a:solidFill>
                <a:srgbClr val="FF0000"/>
              </a:solidFill>
              <a:latin typeface="+mj-lt"/>
            </a:endParaRPr>
          </a:p>
          <a:p>
            <a:r>
              <a:rPr lang="tr-TR" dirty="0" smtClean="0">
                <a:latin typeface="+mj-lt"/>
              </a:rPr>
              <a:t>Antagonist </a:t>
            </a:r>
            <a:r>
              <a:rPr lang="tr-TR" dirty="0" err="1" smtClean="0">
                <a:latin typeface="+mj-lt"/>
              </a:rPr>
              <a:t>competes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with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agonistfor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same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binding</a:t>
            </a:r>
            <a:r>
              <a:rPr lang="tr-TR" dirty="0" smtClean="0">
                <a:latin typeface="+mj-lt"/>
              </a:rPr>
              <a:t> site 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receptor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binding</a:t>
            </a:r>
            <a:r>
              <a:rPr lang="tr-TR" dirty="0" smtClean="0">
                <a:latin typeface="+mj-lt"/>
              </a:rPr>
              <a:t> is </a:t>
            </a:r>
            <a:r>
              <a:rPr lang="tr-TR" dirty="0" err="1" smtClean="0">
                <a:latin typeface="+mj-lt"/>
              </a:rPr>
              <a:t>reversible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Antagonism</a:t>
            </a:r>
            <a:r>
              <a:rPr lang="tr-TR" dirty="0" smtClean="0">
                <a:latin typeface="+mj-lt"/>
              </a:rPr>
              <a:t> can be </a:t>
            </a:r>
            <a:r>
              <a:rPr lang="tr-TR" dirty="0" err="1" smtClean="0">
                <a:latin typeface="+mj-lt"/>
              </a:rPr>
              <a:t>overcome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by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increasing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agonist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vice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versa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Parallel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shift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curve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right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with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increasing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</a:t>
            </a:r>
            <a:r>
              <a:rPr lang="tr-TR" dirty="0" smtClean="0">
                <a:latin typeface="+mj-lt"/>
              </a:rPr>
              <a:t> of antagonist but </a:t>
            </a:r>
            <a:r>
              <a:rPr lang="tr-TR" dirty="0" err="1" smtClean="0">
                <a:latin typeface="+mj-lt"/>
              </a:rPr>
              <a:t>maximum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response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remains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same</a:t>
            </a:r>
            <a:endParaRPr lang="tr-TR" dirty="0" smtClean="0">
              <a:latin typeface="+mj-lt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pD2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 smtClean="0">
                <a:latin typeface="+mj-lt"/>
              </a:rPr>
              <a:t>Measures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affinity</a:t>
            </a:r>
            <a:r>
              <a:rPr lang="tr-TR" dirty="0" smtClean="0">
                <a:latin typeface="+mj-lt"/>
              </a:rPr>
              <a:t> of a </a:t>
            </a:r>
            <a:r>
              <a:rPr lang="tr-TR" dirty="0" err="1" smtClean="0">
                <a:latin typeface="+mj-lt"/>
              </a:rPr>
              <a:t>noncompetetive</a:t>
            </a:r>
            <a:r>
              <a:rPr lang="tr-TR" dirty="0" smtClean="0">
                <a:latin typeface="+mj-lt"/>
              </a:rPr>
              <a:t> as </a:t>
            </a:r>
            <a:r>
              <a:rPr lang="tr-TR" dirty="0" err="1" smtClean="0">
                <a:latin typeface="+mj-lt"/>
              </a:rPr>
              <a:t>well</a:t>
            </a:r>
            <a:r>
              <a:rPr lang="tr-TR" dirty="0" smtClean="0">
                <a:latin typeface="+mj-lt"/>
              </a:rPr>
              <a:t> as </a:t>
            </a:r>
            <a:r>
              <a:rPr lang="tr-TR" dirty="0" err="1" smtClean="0">
                <a:latin typeface="+mj-lt"/>
              </a:rPr>
              <a:t>irreversible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competetive</a:t>
            </a:r>
            <a:r>
              <a:rPr lang="tr-TR" dirty="0" smtClean="0">
                <a:latin typeface="+mj-lt"/>
              </a:rPr>
              <a:t> antagonist </a:t>
            </a:r>
            <a:r>
              <a:rPr lang="tr-TR" dirty="0" err="1" smtClean="0">
                <a:latin typeface="+mj-lt"/>
              </a:rPr>
              <a:t>for</a:t>
            </a:r>
            <a:r>
              <a:rPr lang="tr-TR" dirty="0" smtClean="0">
                <a:latin typeface="+mj-lt"/>
              </a:rPr>
              <a:t> a </a:t>
            </a:r>
            <a:r>
              <a:rPr lang="tr-TR" dirty="0" err="1" smtClean="0">
                <a:latin typeface="+mj-lt"/>
              </a:rPr>
              <a:t>spesific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receptor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Defined</a:t>
            </a:r>
            <a:r>
              <a:rPr lang="tr-TR" dirty="0" smtClean="0">
                <a:latin typeface="+mj-lt"/>
              </a:rPr>
              <a:t> as </a:t>
            </a:r>
            <a:r>
              <a:rPr lang="tr-TR" dirty="0" err="1" smtClean="0">
                <a:latin typeface="+mj-lt"/>
              </a:rPr>
              <a:t>negative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logarithm</a:t>
            </a:r>
            <a:r>
              <a:rPr lang="tr-TR" dirty="0" smtClean="0">
                <a:latin typeface="+mj-lt"/>
              </a:rPr>
              <a:t> of 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molar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noncompetetive</a:t>
            </a:r>
            <a:r>
              <a:rPr lang="tr-TR" dirty="0" smtClean="0">
                <a:latin typeface="+mj-lt"/>
              </a:rPr>
              <a:t>  antagonist </a:t>
            </a:r>
            <a:r>
              <a:rPr lang="tr-TR" dirty="0" err="1" smtClean="0">
                <a:latin typeface="+mj-lt"/>
              </a:rPr>
              <a:t>which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will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reduce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effect</a:t>
            </a:r>
            <a:r>
              <a:rPr lang="tr-TR" dirty="0" smtClean="0">
                <a:latin typeface="+mj-lt"/>
              </a:rPr>
              <a:t> of an </a:t>
            </a:r>
            <a:r>
              <a:rPr lang="tr-TR" dirty="0" err="1" smtClean="0">
                <a:latin typeface="+mj-lt"/>
              </a:rPr>
              <a:t>agonist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one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half</a:t>
            </a:r>
            <a:r>
              <a:rPr lang="tr-TR" dirty="0" smtClean="0">
                <a:latin typeface="+mj-lt"/>
              </a:rPr>
              <a:t> (%50) </a:t>
            </a:r>
            <a:r>
              <a:rPr lang="tr-TR" dirty="0" err="1" smtClean="0">
                <a:latin typeface="+mj-lt"/>
              </a:rPr>
              <a:t>its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maximum</a:t>
            </a:r>
            <a:endParaRPr lang="tr-TR" dirty="0" smtClean="0">
              <a:latin typeface="+mj-lt"/>
            </a:endParaRPr>
          </a:p>
          <a:p>
            <a:r>
              <a:rPr lang="tr-TR" dirty="0" smtClean="0">
                <a:latin typeface="+mj-lt"/>
              </a:rPr>
              <a:t>pD2’=</a:t>
            </a:r>
            <a:r>
              <a:rPr lang="tr-TR" dirty="0" err="1" smtClean="0">
                <a:latin typeface="+mj-lt"/>
              </a:rPr>
              <a:t>pDx</a:t>
            </a:r>
            <a:r>
              <a:rPr lang="tr-TR" dirty="0" smtClean="0">
                <a:latin typeface="+mj-lt"/>
              </a:rPr>
              <a:t>+</a:t>
            </a:r>
            <a:r>
              <a:rPr lang="tr-TR" dirty="0" err="1" smtClean="0">
                <a:latin typeface="+mj-lt"/>
              </a:rPr>
              <a:t>log</a:t>
            </a:r>
            <a:r>
              <a:rPr lang="tr-TR" dirty="0" smtClean="0">
                <a:latin typeface="+mj-lt"/>
              </a:rPr>
              <a:t>[(E1/2)-1]</a:t>
            </a:r>
          </a:p>
          <a:p>
            <a:r>
              <a:rPr lang="tr-TR" dirty="0" err="1" smtClean="0">
                <a:latin typeface="+mj-lt"/>
              </a:rPr>
              <a:t>pDx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negative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molar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antagonist</a:t>
            </a:r>
          </a:p>
          <a:p>
            <a:r>
              <a:rPr lang="tr-TR" dirty="0" smtClean="0">
                <a:latin typeface="+mj-lt"/>
              </a:rPr>
              <a:t>E1, E2 </a:t>
            </a:r>
            <a:r>
              <a:rPr lang="tr-TR" dirty="0" err="1" smtClean="0">
                <a:latin typeface="+mj-lt"/>
              </a:rPr>
              <a:t>max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contraction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heights</a:t>
            </a:r>
            <a:r>
              <a:rPr lang="tr-TR" dirty="0" smtClean="0">
                <a:latin typeface="+mj-lt"/>
              </a:rPr>
              <a:t> in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absence</a:t>
            </a:r>
            <a:r>
              <a:rPr lang="tr-TR" dirty="0" smtClean="0">
                <a:latin typeface="+mj-lt"/>
              </a:rPr>
              <a:t> and presence of antagonist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325112"/>
          </a:xfrm>
        </p:spPr>
        <p:txBody>
          <a:bodyPr/>
          <a:lstStyle/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Toxicity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via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biotransformation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Codein</a:t>
            </a:r>
            <a:r>
              <a:rPr lang="tr-TR" dirty="0" smtClean="0">
                <a:latin typeface="+mj-lt"/>
                <a:cs typeface="Arial" pitchFamily="34" charset="0"/>
              </a:rPr>
              <a:t>       </a:t>
            </a:r>
            <a:r>
              <a:rPr lang="tr-TR" dirty="0" err="1" smtClean="0">
                <a:latin typeface="+mj-lt"/>
                <a:cs typeface="Arial" pitchFamily="34" charset="0"/>
              </a:rPr>
              <a:t>morphine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Methyl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alcohol</a:t>
            </a:r>
            <a:r>
              <a:rPr lang="tr-TR" dirty="0" smtClean="0">
                <a:latin typeface="+mj-lt"/>
                <a:cs typeface="Arial" pitchFamily="34" charset="0"/>
              </a:rPr>
              <a:t>      </a:t>
            </a:r>
            <a:r>
              <a:rPr lang="tr-TR" dirty="0" err="1" smtClean="0">
                <a:latin typeface="+mj-lt"/>
                <a:cs typeface="Arial" pitchFamily="34" charset="0"/>
              </a:rPr>
              <a:t>formaldehid</a:t>
            </a:r>
            <a:r>
              <a:rPr lang="tr-TR" dirty="0" smtClean="0">
                <a:latin typeface="+mj-lt"/>
                <a:cs typeface="Arial" pitchFamily="34" charset="0"/>
              </a:rPr>
              <a:t>        </a:t>
            </a:r>
            <a:r>
              <a:rPr lang="tr-TR" dirty="0" err="1" smtClean="0">
                <a:latin typeface="+mj-lt"/>
                <a:cs typeface="Arial" pitchFamily="34" charset="0"/>
              </a:rPr>
              <a:t>formic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acide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Paracetamol</a:t>
            </a:r>
            <a:r>
              <a:rPr lang="tr-TR" dirty="0" smtClean="0">
                <a:latin typeface="+mj-lt"/>
                <a:cs typeface="Arial" pitchFamily="34" charset="0"/>
              </a:rPr>
              <a:t>       N </a:t>
            </a:r>
            <a:r>
              <a:rPr lang="tr-TR" dirty="0" err="1" smtClean="0">
                <a:latin typeface="+mj-lt"/>
                <a:cs typeface="Arial" pitchFamily="34" charset="0"/>
              </a:rPr>
              <a:t>acetil</a:t>
            </a:r>
            <a:r>
              <a:rPr lang="tr-TR" dirty="0" smtClean="0">
                <a:latin typeface="+mj-lt"/>
                <a:cs typeface="Arial" pitchFamily="34" charset="0"/>
              </a:rPr>
              <a:t> p </a:t>
            </a:r>
            <a:r>
              <a:rPr lang="tr-TR" dirty="0" err="1" smtClean="0">
                <a:latin typeface="+mj-lt"/>
                <a:cs typeface="Arial" pitchFamily="34" charset="0"/>
              </a:rPr>
              <a:t>benzokinonimin</a:t>
            </a:r>
            <a:endParaRPr lang="tr-TR" dirty="0" smtClean="0">
              <a:latin typeface="+mj-lt"/>
              <a:cs typeface="Arial" pitchFamily="34" charset="0"/>
            </a:endParaRPr>
          </a:p>
        </p:txBody>
      </p:sp>
      <p:sp>
        <p:nvSpPr>
          <p:cNvPr id="4" name="3 Sağ Ok"/>
          <p:cNvSpPr/>
          <p:nvPr/>
        </p:nvSpPr>
        <p:spPr>
          <a:xfrm>
            <a:off x="1907704" y="2708920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2915816" y="3212976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ağ Ok"/>
          <p:cNvSpPr/>
          <p:nvPr/>
        </p:nvSpPr>
        <p:spPr>
          <a:xfrm>
            <a:off x="5580112" y="3212976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Sağ Ok"/>
          <p:cNvSpPr/>
          <p:nvPr/>
        </p:nvSpPr>
        <p:spPr>
          <a:xfrm>
            <a:off x="2771800" y="371703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Noncompetetive</a:t>
            </a:r>
            <a:r>
              <a:rPr lang="tr-TR" dirty="0" smtClean="0"/>
              <a:t> </a:t>
            </a:r>
            <a:r>
              <a:rPr lang="tr-TR" dirty="0" err="1" smtClean="0"/>
              <a:t>antagonism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</a:rPr>
              <a:t>Irreversible</a:t>
            </a:r>
            <a:r>
              <a:rPr lang="tr-TR" dirty="0" smtClean="0">
                <a:latin typeface="+mj-lt"/>
              </a:rPr>
              <a:t> (</a:t>
            </a:r>
            <a:r>
              <a:rPr lang="tr-TR" dirty="0" err="1" smtClean="0">
                <a:latin typeface="+mj-lt"/>
              </a:rPr>
              <a:t>covalent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bounds</a:t>
            </a:r>
            <a:r>
              <a:rPr lang="tr-TR" dirty="0" smtClean="0">
                <a:latin typeface="+mj-lt"/>
              </a:rPr>
              <a:t>)</a:t>
            </a:r>
          </a:p>
          <a:p>
            <a:r>
              <a:rPr lang="tr-TR" dirty="0" err="1" smtClean="0">
                <a:latin typeface="+mj-lt"/>
              </a:rPr>
              <a:t>When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dose</a:t>
            </a:r>
            <a:r>
              <a:rPr lang="tr-TR" dirty="0" smtClean="0">
                <a:latin typeface="+mj-lt"/>
              </a:rPr>
              <a:t> of antagonist is </a:t>
            </a:r>
            <a:r>
              <a:rPr lang="tr-TR" dirty="0" err="1" smtClean="0">
                <a:latin typeface="+mj-lt"/>
              </a:rPr>
              <a:t>increased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maximal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response</a:t>
            </a:r>
            <a:r>
              <a:rPr lang="tr-TR" dirty="0" smtClean="0">
                <a:latin typeface="+mj-lt"/>
              </a:rPr>
              <a:t> of antagonist </a:t>
            </a:r>
            <a:r>
              <a:rPr lang="tr-TR" dirty="0" err="1" smtClean="0">
                <a:latin typeface="+mj-lt"/>
              </a:rPr>
              <a:t>will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decrease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In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presence of </a:t>
            </a:r>
            <a:r>
              <a:rPr lang="tr-TR" dirty="0" err="1" smtClean="0">
                <a:latin typeface="+mj-lt"/>
              </a:rPr>
              <a:t>high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doses</a:t>
            </a:r>
            <a:r>
              <a:rPr lang="tr-TR" dirty="0" smtClean="0">
                <a:latin typeface="+mj-lt"/>
              </a:rPr>
              <a:t> of antagonist, no </a:t>
            </a:r>
            <a:r>
              <a:rPr lang="tr-TR" dirty="0" err="1" smtClean="0">
                <a:latin typeface="+mj-lt"/>
              </a:rPr>
              <a:t>effect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agonist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could</a:t>
            </a:r>
            <a:r>
              <a:rPr lang="tr-TR" dirty="0" smtClean="0">
                <a:latin typeface="+mj-lt"/>
              </a:rPr>
              <a:t> be </a:t>
            </a:r>
            <a:r>
              <a:rPr lang="tr-TR" dirty="0" err="1" smtClean="0">
                <a:latin typeface="+mj-lt"/>
              </a:rPr>
              <a:t>seen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B050"/>
                </a:solidFill>
                <a:cs typeface="Arial" pitchFamily="34" charset="0"/>
              </a:rPr>
              <a:t>pA2</a:t>
            </a:r>
            <a:endParaRPr lang="tr-TR" dirty="0">
              <a:solidFill>
                <a:srgbClr val="00B050"/>
              </a:solidFill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Arial" pitchFamily="34" charset="0"/>
                <a:cs typeface="Arial" pitchFamily="34" charset="0"/>
              </a:rPr>
              <a:t>Measure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affinity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of a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reversible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competetive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antagonist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spesific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receptor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r>
              <a:rPr lang="tr-TR" dirty="0" err="1" smtClean="0">
                <a:latin typeface="Arial" pitchFamily="34" charset="0"/>
                <a:cs typeface="Arial" pitchFamily="34" charset="0"/>
              </a:rPr>
              <a:t>Defined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negative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log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molar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concentration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antagonist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reduce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effect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double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dose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agonist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drug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of a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single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dose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pA2=-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log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KB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Signaling</a:t>
            </a:r>
            <a:r>
              <a:rPr lang="tr-TR" dirty="0" smtClean="0"/>
              <a:t> </a:t>
            </a:r>
            <a:r>
              <a:rPr lang="tr-TR" dirty="0" err="1" smtClean="0"/>
              <a:t>mechanisms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Action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Quantal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 </a:t>
            </a:r>
            <a:r>
              <a:rPr lang="tr-TR" dirty="0" err="1" smtClean="0"/>
              <a:t>response</a:t>
            </a:r>
            <a:r>
              <a:rPr lang="tr-TR" dirty="0" smtClean="0"/>
              <a:t> </a:t>
            </a:r>
            <a:r>
              <a:rPr lang="tr-TR" dirty="0" err="1" smtClean="0"/>
              <a:t>curve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</a:rPr>
              <a:t>Like</a:t>
            </a:r>
            <a:r>
              <a:rPr lang="tr-TR" dirty="0" smtClean="0">
                <a:latin typeface="+mj-lt"/>
              </a:rPr>
              <a:t> a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used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pain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Either</a:t>
            </a:r>
            <a:r>
              <a:rPr lang="tr-TR" dirty="0" smtClean="0">
                <a:latin typeface="+mj-lt"/>
              </a:rPr>
              <a:t> no </a:t>
            </a:r>
            <a:r>
              <a:rPr lang="tr-TR" dirty="0" err="1" smtClean="0">
                <a:latin typeface="+mj-lt"/>
              </a:rPr>
              <a:t>effect</a:t>
            </a:r>
            <a:r>
              <a:rPr lang="tr-TR" dirty="0" smtClean="0">
                <a:latin typeface="+mj-lt"/>
              </a:rPr>
              <a:t> (</a:t>
            </a:r>
            <a:r>
              <a:rPr lang="tr-TR" dirty="0" err="1" smtClean="0">
                <a:latin typeface="+mj-lt"/>
              </a:rPr>
              <a:t>zero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effect</a:t>
            </a:r>
            <a:r>
              <a:rPr lang="tr-TR" dirty="0" smtClean="0">
                <a:latin typeface="+mj-lt"/>
              </a:rPr>
              <a:t>)</a:t>
            </a:r>
          </a:p>
          <a:p>
            <a:r>
              <a:rPr lang="tr-TR" dirty="0" err="1" smtClean="0">
                <a:latin typeface="+mj-lt"/>
              </a:rPr>
              <a:t>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pain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relieved</a:t>
            </a:r>
            <a:r>
              <a:rPr lang="tr-TR" dirty="0" smtClean="0">
                <a:latin typeface="+mj-lt"/>
              </a:rPr>
              <a:t> (</a:t>
            </a:r>
            <a:r>
              <a:rPr lang="tr-TR" dirty="0" err="1" smtClean="0">
                <a:latin typeface="+mj-lt"/>
              </a:rPr>
              <a:t>max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effect</a:t>
            </a:r>
            <a:r>
              <a:rPr lang="tr-TR" dirty="0" smtClean="0">
                <a:latin typeface="+mj-lt"/>
              </a:rPr>
              <a:t>)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Receptors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</a:rPr>
              <a:t>Regulatory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proteins</a:t>
            </a:r>
            <a:r>
              <a:rPr lang="tr-TR" dirty="0" smtClean="0">
                <a:latin typeface="+mj-lt"/>
              </a:rPr>
              <a:t> </a:t>
            </a:r>
          </a:p>
          <a:p>
            <a:r>
              <a:rPr lang="tr-TR" dirty="0" err="1" smtClean="0">
                <a:latin typeface="+mj-lt"/>
              </a:rPr>
              <a:t>Enzymes</a:t>
            </a:r>
            <a:r>
              <a:rPr lang="tr-TR" dirty="0" smtClean="0">
                <a:latin typeface="+mj-lt"/>
              </a:rPr>
              <a:t> (</a:t>
            </a:r>
            <a:r>
              <a:rPr lang="tr-TR" dirty="0" err="1" smtClean="0">
                <a:latin typeface="+mj-lt"/>
              </a:rPr>
              <a:t>dihydrofolate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reductase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receptor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methotrexate</a:t>
            </a:r>
            <a:r>
              <a:rPr lang="tr-TR" dirty="0" smtClean="0">
                <a:latin typeface="+mj-lt"/>
              </a:rPr>
              <a:t>)</a:t>
            </a:r>
          </a:p>
          <a:p>
            <a:r>
              <a:rPr lang="tr-TR" dirty="0" smtClean="0">
                <a:latin typeface="+mj-lt"/>
              </a:rPr>
              <a:t>Transport </a:t>
            </a:r>
            <a:r>
              <a:rPr lang="tr-TR" dirty="0" err="1" smtClean="0">
                <a:latin typeface="+mj-lt"/>
              </a:rPr>
              <a:t>proteins</a:t>
            </a:r>
            <a:r>
              <a:rPr lang="tr-TR" dirty="0" smtClean="0">
                <a:latin typeface="+mj-lt"/>
              </a:rPr>
              <a:t>( </a:t>
            </a:r>
            <a:r>
              <a:rPr lang="tr-TR" dirty="0" err="1" smtClean="0">
                <a:latin typeface="+mj-lt"/>
              </a:rPr>
              <a:t>Na</a:t>
            </a:r>
            <a:r>
              <a:rPr lang="tr-TR" dirty="0" smtClean="0">
                <a:latin typeface="+mj-lt"/>
              </a:rPr>
              <a:t>+-K+-</a:t>
            </a:r>
            <a:r>
              <a:rPr lang="tr-TR" dirty="0" err="1" smtClean="0">
                <a:latin typeface="+mj-lt"/>
              </a:rPr>
              <a:t>ATPase</a:t>
            </a:r>
            <a:r>
              <a:rPr lang="tr-TR" dirty="0" smtClean="0">
                <a:latin typeface="+mj-lt"/>
              </a:rPr>
              <a:t>, a </a:t>
            </a:r>
            <a:r>
              <a:rPr lang="tr-TR" dirty="0" err="1" smtClean="0">
                <a:latin typeface="+mj-lt"/>
              </a:rPr>
              <a:t>receptor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digitalis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glycosides</a:t>
            </a:r>
            <a:r>
              <a:rPr lang="tr-TR" dirty="0" smtClean="0">
                <a:latin typeface="+mj-lt"/>
              </a:rPr>
              <a:t>)</a:t>
            </a:r>
          </a:p>
          <a:p>
            <a:r>
              <a:rPr lang="tr-TR" dirty="0" err="1" smtClean="0">
                <a:latin typeface="+mj-lt"/>
              </a:rPr>
              <a:t>Structural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proteins</a:t>
            </a:r>
            <a:r>
              <a:rPr lang="tr-TR" dirty="0" smtClean="0">
                <a:latin typeface="+mj-lt"/>
              </a:rPr>
              <a:t> (</a:t>
            </a:r>
            <a:r>
              <a:rPr lang="tr-TR" dirty="0" err="1" smtClean="0">
                <a:latin typeface="+mj-lt"/>
              </a:rPr>
              <a:t>tubulin</a:t>
            </a:r>
            <a:r>
              <a:rPr lang="tr-TR" dirty="0" smtClean="0">
                <a:latin typeface="+mj-lt"/>
              </a:rPr>
              <a:t>, a </a:t>
            </a:r>
            <a:r>
              <a:rPr lang="tr-TR" dirty="0" err="1" smtClean="0">
                <a:latin typeface="+mj-lt"/>
              </a:rPr>
              <a:t>receptor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colchicine</a:t>
            </a:r>
            <a:r>
              <a:rPr lang="tr-TR" dirty="0" smtClean="0">
                <a:latin typeface="+mj-lt"/>
              </a:rPr>
              <a:t>)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3600" dirty="0" err="1" smtClean="0">
                <a:latin typeface="+mj-lt"/>
              </a:rPr>
              <a:t>Receptors</a:t>
            </a:r>
            <a:r>
              <a:rPr lang="tr-TR" sz="3600" dirty="0" smtClean="0">
                <a:latin typeface="+mj-lt"/>
              </a:rPr>
              <a:t> </a:t>
            </a:r>
            <a:r>
              <a:rPr lang="tr-TR" sz="3600" dirty="0" err="1" smtClean="0">
                <a:latin typeface="+mj-lt"/>
              </a:rPr>
              <a:t>are</a:t>
            </a:r>
            <a:r>
              <a:rPr lang="tr-TR" sz="3600" dirty="0" smtClean="0">
                <a:latin typeface="+mj-lt"/>
              </a:rPr>
              <a:t> </a:t>
            </a:r>
            <a:r>
              <a:rPr lang="tr-TR" sz="3600" dirty="0" err="1" smtClean="0">
                <a:latin typeface="+mj-lt"/>
              </a:rPr>
              <a:t>responsible</a:t>
            </a:r>
            <a:r>
              <a:rPr lang="tr-TR" sz="3600" dirty="0" smtClean="0">
                <a:latin typeface="+mj-lt"/>
              </a:rPr>
              <a:t> </a:t>
            </a:r>
            <a:r>
              <a:rPr lang="tr-TR" sz="3600" dirty="0" err="1" smtClean="0">
                <a:latin typeface="+mj-lt"/>
              </a:rPr>
              <a:t>for</a:t>
            </a:r>
            <a:r>
              <a:rPr lang="tr-TR" sz="3600" dirty="0" smtClean="0">
                <a:latin typeface="+mj-lt"/>
              </a:rPr>
              <a:t> </a:t>
            </a:r>
            <a:r>
              <a:rPr lang="tr-TR" sz="3600" dirty="0" err="1" smtClean="0">
                <a:latin typeface="+mj-lt"/>
              </a:rPr>
              <a:t>selectivity</a:t>
            </a:r>
            <a:r>
              <a:rPr lang="tr-TR" sz="3600" dirty="0" smtClean="0">
                <a:latin typeface="+mj-lt"/>
              </a:rPr>
              <a:t> of </a:t>
            </a:r>
            <a:r>
              <a:rPr lang="tr-TR" sz="3600" dirty="0" err="1" smtClean="0">
                <a:latin typeface="+mj-lt"/>
              </a:rPr>
              <a:t>drug</a:t>
            </a:r>
            <a:r>
              <a:rPr lang="tr-TR" sz="3600" dirty="0" smtClean="0">
                <a:latin typeface="+mj-lt"/>
              </a:rPr>
              <a:t> </a:t>
            </a:r>
            <a:r>
              <a:rPr lang="tr-TR" sz="3600" dirty="0" err="1" smtClean="0">
                <a:latin typeface="+mj-lt"/>
              </a:rPr>
              <a:t>action</a:t>
            </a:r>
            <a:endParaRPr lang="tr-TR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Orphan</a:t>
            </a:r>
            <a:r>
              <a:rPr lang="tr-TR" dirty="0" smtClean="0"/>
              <a:t> </a:t>
            </a:r>
            <a:r>
              <a:rPr lang="tr-TR" dirty="0" err="1" smtClean="0"/>
              <a:t>receptors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</a:rPr>
              <a:t>Their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ligands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are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presently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unknown</a:t>
            </a:r>
            <a:r>
              <a:rPr lang="tr-TR" dirty="0" smtClean="0">
                <a:latin typeface="+mj-lt"/>
              </a:rPr>
              <a:t> (</a:t>
            </a:r>
            <a:r>
              <a:rPr lang="tr-TR" dirty="0" err="1" smtClean="0">
                <a:latin typeface="+mj-lt"/>
              </a:rPr>
              <a:t>Farnesoid</a:t>
            </a:r>
            <a:r>
              <a:rPr lang="tr-TR" dirty="0" smtClean="0">
                <a:latin typeface="+mj-lt"/>
              </a:rPr>
              <a:t> X </a:t>
            </a:r>
            <a:r>
              <a:rPr lang="tr-TR" dirty="0" err="1" smtClean="0">
                <a:latin typeface="+mj-lt"/>
              </a:rPr>
              <a:t>receptor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Liver</a:t>
            </a:r>
            <a:r>
              <a:rPr lang="tr-TR" dirty="0" smtClean="0">
                <a:latin typeface="+mj-lt"/>
              </a:rPr>
              <a:t> X </a:t>
            </a:r>
            <a:r>
              <a:rPr lang="tr-TR" dirty="0" err="1" smtClean="0">
                <a:latin typeface="+mj-lt"/>
              </a:rPr>
              <a:t>receptor</a:t>
            </a:r>
            <a:r>
              <a:rPr lang="tr-TR" dirty="0" smtClean="0">
                <a:latin typeface="+mj-lt"/>
              </a:rPr>
              <a:t>…)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00B050"/>
                </a:solidFill>
                <a:latin typeface="+mj-lt"/>
              </a:rPr>
              <a:t>ED50: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dose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required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achieve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half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expected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response</a:t>
            </a:r>
            <a:endParaRPr lang="tr-TR" dirty="0" smtClean="0">
              <a:latin typeface="+mj-lt"/>
            </a:endParaRPr>
          </a:p>
          <a:p>
            <a:r>
              <a:rPr lang="tr-TR" dirty="0" smtClean="0">
                <a:solidFill>
                  <a:srgbClr val="00B050"/>
                </a:solidFill>
                <a:latin typeface="+mj-lt"/>
              </a:rPr>
              <a:t>TD50: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dose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required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achieve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toxicity</a:t>
            </a:r>
            <a:r>
              <a:rPr lang="tr-TR" dirty="0" smtClean="0">
                <a:latin typeface="+mj-lt"/>
              </a:rPr>
              <a:t> in </a:t>
            </a:r>
            <a:r>
              <a:rPr lang="tr-TR" dirty="0" err="1" smtClean="0">
                <a:latin typeface="+mj-lt"/>
              </a:rPr>
              <a:t>half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subjects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given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</a:t>
            </a:r>
            <a:endParaRPr lang="tr-TR" dirty="0" smtClean="0">
              <a:latin typeface="+mj-lt"/>
            </a:endParaRPr>
          </a:p>
          <a:p>
            <a:r>
              <a:rPr lang="tr-TR" dirty="0" smtClean="0">
                <a:solidFill>
                  <a:srgbClr val="00B050"/>
                </a:solidFill>
                <a:latin typeface="+mj-lt"/>
              </a:rPr>
              <a:t>LD50: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dose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required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be </a:t>
            </a:r>
            <a:r>
              <a:rPr lang="tr-TR" dirty="0" err="1" smtClean="0">
                <a:latin typeface="+mj-lt"/>
              </a:rPr>
              <a:t>lethal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half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subjects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given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</a:p>
          <a:p>
            <a:r>
              <a:rPr lang="tr-TR" dirty="0" smtClean="0">
                <a:solidFill>
                  <a:srgbClr val="FF0000"/>
                </a:solidFill>
                <a:latin typeface="+mj-lt"/>
              </a:rPr>
              <a:t>t1/2: </a:t>
            </a:r>
            <a:r>
              <a:rPr lang="tr-TR" dirty="0" err="1" smtClean="0">
                <a:latin typeface="+mj-lt"/>
              </a:rPr>
              <a:t>half</a:t>
            </a:r>
            <a:r>
              <a:rPr lang="tr-TR" dirty="0" smtClean="0">
                <a:latin typeface="+mj-lt"/>
              </a:rPr>
              <a:t> life,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amount</a:t>
            </a:r>
            <a:r>
              <a:rPr lang="tr-TR" dirty="0" smtClean="0">
                <a:latin typeface="+mj-lt"/>
              </a:rPr>
              <a:t> of time </a:t>
            </a:r>
            <a:r>
              <a:rPr lang="tr-TR" dirty="0" err="1" smtClean="0">
                <a:latin typeface="+mj-lt"/>
              </a:rPr>
              <a:t>required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lower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concentration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by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half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Oxidation</a:t>
            </a:r>
            <a:r>
              <a:rPr lang="tr-TR" dirty="0" smtClean="0"/>
              <a:t>-</a:t>
            </a:r>
            <a:r>
              <a:rPr lang="tr-TR" dirty="0" err="1" smtClean="0"/>
              <a:t>Reduction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+mj-lt"/>
                <a:cs typeface="Arial" pitchFamily="34" charset="0"/>
              </a:rPr>
              <a:t>NAPDH </a:t>
            </a:r>
            <a:r>
              <a:rPr lang="tr-TR" dirty="0" err="1" smtClean="0">
                <a:latin typeface="+mj-lt"/>
                <a:cs typeface="Arial" pitchFamily="34" charset="0"/>
              </a:rPr>
              <a:t>cytochrome</a:t>
            </a:r>
            <a:r>
              <a:rPr lang="tr-TR" dirty="0" smtClean="0">
                <a:latin typeface="+mj-lt"/>
                <a:cs typeface="Arial" pitchFamily="34" charset="0"/>
              </a:rPr>
              <a:t> p450 </a:t>
            </a:r>
            <a:r>
              <a:rPr lang="tr-TR" dirty="0" err="1" smtClean="0">
                <a:latin typeface="+mj-lt"/>
                <a:cs typeface="Arial" pitchFamily="34" charset="0"/>
              </a:rPr>
              <a:t>oxidoreductase</a:t>
            </a:r>
            <a:r>
              <a:rPr lang="tr-TR" dirty="0" smtClean="0">
                <a:latin typeface="+mj-lt"/>
                <a:cs typeface="Arial" pitchFamily="34" charset="0"/>
              </a:rPr>
              <a:t> (POR)</a:t>
            </a:r>
          </a:p>
          <a:p>
            <a:r>
              <a:rPr lang="tr-TR" dirty="0" err="1" smtClean="0">
                <a:latin typeface="+mj-lt"/>
                <a:cs typeface="Arial" pitchFamily="34" charset="0"/>
              </a:rPr>
              <a:t>Cytochrome</a:t>
            </a:r>
            <a:r>
              <a:rPr lang="tr-TR" dirty="0" smtClean="0">
                <a:latin typeface="+mj-lt"/>
                <a:cs typeface="Arial" pitchFamily="34" charset="0"/>
              </a:rPr>
              <a:t> p450 </a:t>
            </a:r>
            <a:r>
              <a:rPr lang="tr-TR" dirty="0" err="1" smtClean="0">
                <a:latin typeface="+mj-lt"/>
                <a:cs typeface="Arial" pitchFamily="34" charset="0"/>
              </a:rPr>
              <a:t>enzymes</a:t>
            </a:r>
            <a:r>
              <a:rPr lang="tr-TR" dirty="0" smtClean="0">
                <a:latin typeface="+mj-lt"/>
                <a:cs typeface="Arial" pitchFamily="34" charset="0"/>
              </a:rPr>
              <a:t> (CYP)</a:t>
            </a:r>
          </a:p>
          <a:p>
            <a:r>
              <a:rPr lang="tr-TR" dirty="0" err="1" smtClean="0">
                <a:latin typeface="+mj-lt"/>
                <a:cs typeface="Arial" pitchFamily="34" charset="0"/>
              </a:rPr>
              <a:t>Microsomal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drug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oxidation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requires</a:t>
            </a:r>
            <a:r>
              <a:rPr lang="tr-TR" dirty="0" smtClean="0">
                <a:latin typeface="+mj-lt"/>
                <a:cs typeface="Arial" pitchFamily="34" charset="0"/>
              </a:rPr>
              <a:t> p450, p450 </a:t>
            </a:r>
            <a:r>
              <a:rPr lang="tr-TR" dirty="0" err="1" smtClean="0">
                <a:latin typeface="+mj-lt"/>
                <a:cs typeface="Arial" pitchFamily="34" charset="0"/>
              </a:rPr>
              <a:t>reductase</a:t>
            </a:r>
            <a:r>
              <a:rPr lang="tr-TR" dirty="0" smtClean="0">
                <a:latin typeface="+mj-lt"/>
                <a:cs typeface="Arial" pitchFamily="34" charset="0"/>
              </a:rPr>
              <a:t>, NADPH, </a:t>
            </a:r>
            <a:r>
              <a:rPr lang="tr-TR" dirty="0" err="1" smtClean="0">
                <a:latin typeface="+mj-lt"/>
                <a:cs typeface="Arial" pitchFamily="34" charset="0"/>
              </a:rPr>
              <a:t>molecular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oxygen</a:t>
            </a:r>
            <a:endParaRPr lang="tr-TR" dirty="0" smtClean="0">
              <a:latin typeface="+mj-lt"/>
              <a:cs typeface="Arial" pitchFamily="34" charset="0"/>
            </a:endParaRPr>
          </a:p>
          <a:p>
            <a:endParaRPr lang="tr-T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 p450 </a:t>
            </a:r>
            <a:r>
              <a:rPr lang="tr-TR" dirty="0" err="1" smtClean="0"/>
              <a:t>enzymes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latin typeface="+mj-lt"/>
              </a:rPr>
              <a:t>The </a:t>
            </a:r>
            <a:r>
              <a:rPr lang="tr-TR" dirty="0" err="1" smtClean="0">
                <a:latin typeface="+mj-lt"/>
              </a:rPr>
              <a:t>most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important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forms</a:t>
            </a:r>
            <a:r>
              <a:rPr lang="tr-TR" dirty="0" smtClean="0">
                <a:latin typeface="+mj-lt"/>
              </a:rPr>
              <a:t>:</a:t>
            </a:r>
          </a:p>
          <a:p>
            <a:r>
              <a:rPr lang="tr-TR" dirty="0" smtClean="0">
                <a:latin typeface="+mj-lt"/>
              </a:rPr>
              <a:t>CYP1A2</a:t>
            </a:r>
          </a:p>
          <a:p>
            <a:r>
              <a:rPr lang="tr-TR" dirty="0" smtClean="0">
                <a:latin typeface="+mj-lt"/>
              </a:rPr>
              <a:t>CYP2A6</a:t>
            </a:r>
          </a:p>
          <a:p>
            <a:r>
              <a:rPr lang="tr-TR" dirty="0" smtClean="0">
                <a:latin typeface="+mj-lt"/>
              </a:rPr>
              <a:t>CYP2B6</a:t>
            </a:r>
          </a:p>
          <a:p>
            <a:r>
              <a:rPr lang="tr-TR" dirty="0" smtClean="0">
                <a:latin typeface="+mj-lt"/>
              </a:rPr>
              <a:t>CYP2C9</a:t>
            </a:r>
          </a:p>
          <a:p>
            <a:r>
              <a:rPr lang="tr-TR" dirty="0" smtClean="0">
                <a:latin typeface="+mj-lt"/>
              </a:rPr>
              <a:t>CYP2D6</a:t>
            </a:r>
          </a:p>
          <a:p>
            <a:r>
              <a:rPr lang="tr-TR" dirty="0" smtClean="0">
                <a:latin typeface="+mj-lt"/>
              </a:rPr>
              <a:t>CYP2E1</a:t>
            </a:r>
          </a:p>
          <a:p>
            <a:r>
              <a:rPr lang="tr-TR" dirty="0" smtClean="0">
                <a:latin typeface="+mj-lt"/>
              </a:rPr>
              <a:t>CYP3A4 (</a:t>
            </a:r>
            <a:r>
              <a:rPr lang="tr-TR" dirty="0" err="1" smtClean="0">
                <a:latin typeface="+mj-lt"/>
              </a:rPr>
              <a:t>responsible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for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metabolism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over</a:t>
            </a:r>
            <a:r>
              <a:rPr lang="tr-TR" dirty="0" smtClean="0">
                <a:latin typeface="+mj-lt"/>
              </a:rPr>
              <a:t> %50 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prescribed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drugs</a:t>
            </a:r>
            <a:r>
              <a:rPr lang="tr-TR" dirty="0" smtClean="0">
                <a:latin typeface="+mj-lt"/>
              </a:rPr>
              <a:t>)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Enzyme</a:t>
            </a:r>
            <a:r>
              <a:rPr lang="tr-TR" dirty="0" smtClean="0"/>
              <a:t> </a:t>
            </a:r>
            <a:r>
              <a:rPr lang="tr-TR" dirty="0" err="1" smtClean="0"/>
              <a:t>Induction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</a:rPr>
              <a:t>Induction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results</a:t>
            </a:r>
            <a:r>
              <a:rPr lang="tr-TR" dirty="0" smtClean="0">
                <a:latin typeface="+mj-lt"/>
              </a:rPr>
              <a:t> in </a:t>
            </a:r>
            <a:r>
              <a:rPr lang="tr-TR" dirty="0" err="1" smtClean="0">
                <a:latin typeface="+mj-lt"/>
              </a:rPr>
              <a:t>accelerated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substrate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metabolism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usually</a:t>
            </a:r>
            <a:r>
              <a:rPr lang="tr-TR" dirty="0" smtClean="0">
                <a:latin typeface="+mj-lt"/>
              </a:rPr>
              <a:t> in a </a:t>
            </a:r>
            <a:r>
              <a:rPr lang="tr-TR" dirty="0" err="1" smtClean="0">
                <a:solidFill>
                  <a:srgbClr val="FF0000"/>
                </a:solidFill>
                <a:latin typeface="+mj-lt"/>
              </a:rPr>
              <a:t>decrease</a:t>
            </a:r>
            <a:r>
              <a:rPr lang="tr-TR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tr-TR" dirty="0" smtClean="0">
                <a:latin typeface="+mj-lt"/>
              </a:rPr>
              <a:t>in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</a:rPr>
              <a:t>pharmacological</a:t>
            </a:r>
            <a:r>
              <a:rPr lang="tr-TR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+mj-lt"/>
              </a:rPr>
              <a:t>action</a:t>
            </a:r>
            <a:r>
              <a:rPr lang="tr-TR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tr-TR" dirty="0" smtClean="0">
                <a:latin typeface="+mj-lt"/>
              </a:rPr>
              <a:t>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inducer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also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co</a:t>
            </a:r>
            <a:r>
              <a:rPr lang="tr-TR" dirty="0" smtClean="0">
                <a:latin typeface="+mj-lt"/>
              </a:rPr>
              <a:t>-</a:t>
            </a:r>
            <a:r>
              <a:rPr lang="tr-TR" dirty="0" err="1" smtClean="0">
                <a:latin typeface="+mj-lt"/>
              </a:rPr>
              <a:t>administered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drugs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Environmental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chemicals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pollutants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also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induce</a:t>
            </a:r>
            <a:r>
              <a:rPr lang="tr-TR" dirty="0" smtClean="0">
                <a:latin typeface="+mj-lt"/>
              </a:rPr>
              <a:t> p450 </a:t>
            </a:r>
            <a:r>
              <a:rPr lang="tr-TR" dirty="0" err="1" smtClean="0">
                <a:latin typeface="+mj-lt"/>
              </a:rPr>
              <a:t>enzymes</a:t>
            </a:r>
            <a:r>
              <a:rPr lang="tr-TR" dirty="0" smtClean="0">
                <a:latin typeface="+mj-lt"/>
              </a:rPr>
              <a:t> (</a:t>
            </a:r>
            <a:r>
              <a:rPr lang="tr-TR" dirty="0" err="1" smtClean="0">
                <a:latin typeface="+mj-lt"/>
              </a:rPr>
              <a:t>ie</a:t>
            </a:r>
            <a:r>
              <a:rPr lang="tr-TR" dirty="0" smtClean="0">
                <a:latin typeface="+mj-lt"/>
              </a:rPr>
              <a:t>. </a:t>
            </a:r>
            <a:r>
              <a:rPr lang="tr-TR" dirty="0" err="1" smtClean="0">
                <a:latin typeface="+mj-lt"/>
              </a:rPr>
              <a:t>Tobacco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induce</a:t>
            </a:r>
            <a:r>
              <a:rPr lang="tr-TR" dirty="0" smtClean="0">
                <a:latin typeface="+mj-lt"/>
              </a:rPr>
              <a:t> CYP1A </a:t>
            </a:r>
            <a:r>
              <a:rPr lang="tr-TR" dirty="0" err="1" smtClean="0">
                <a:latin typeface="+mj-lt"/>
              </a:rPr>
              <a:t>enzymes</a:t>
            </a:r>
            <a:r>
              <a:rPr lang="tr-TR" dirty="0" smtClean="0">
                <a:latin typeface="+mj-lt"/>
              </a:rPr>
              <a:t>)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Enzyme</a:t>
            </a:r>
            <a:r>
              <a:rPr lang="tr-TR" dirty="0" smtClean="0"/>
              <a:t> </a:t>
            </a:r>
            <a:r>
              <a:rPr lang="tr-TR" dirty="0" err="1" smtClean="0"/>
              <a:t>Inhibition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+mj-lt"/>
              </a:rPr>
              <a:t>Reduces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metabolism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drug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results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increased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pharmacological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effect</a:t>
            </a:r>
            <a:endParaRPr lang="tr-TR" dirty="0" smtClean="0">
              <a:latin typeface="+mj-lt"/>
            </a:endParaRPr>
          </a:p>
          <a:p>
            <a:r>
              <a:rPr lang="tr-TR" dirty="0" err="1" smtClean="0">
                <a:latin typeface="+mj-lt"/>
              </a:rPr>
              <a:t>Cimetidine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ketokonazole</a:t>
            </a:r>
            <a:r>
              <a:rPr lang="tr-TR" dirty="0" smtClean="0">
                <a:latin typeface="+mj-lt"/>
              </a:rPr>
              <a:t>, </a:t>
            </a:r>
            <a:r>
              <a:rPr lang="tr-TR" dirty="0" err="1" smtClean="0">
                <a:latin typeface="+mj-lt"/>
              </a:rPr>
              <a:t>erythromycin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Phase</a:t>
            </a:r>
            <a:r>
              <a:rPr lang="tr-TR" dirty="0" smtClean="0"/>
              <a:t> II </a:t>
            </a:r>
            <a:r>
              <a:rPr lang="tr-TR" dirty="0" err="1" smtClean="0"/>
              <a:t>reactions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>
                <a:latin typeface="+mj-lt"/>
                <a:cs typeface="Arial" pitchFamily="34" charset="0"/>
              </a:rPr>
              <a:t>Conjugation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reactions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Conjugates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are</a:t>
            </a:r>
            <a:r>
              <a:rPr lang="tr-TR" dirty="0" smtClean="0">
                <a:latin typeface="+mj-lt"/>
                <a:cs typeface="Arial" pitchFamily="34" charset="0"/>
              </a:rPr>
              <a:t> polar </a:t>
            </a:r>
            <a:r>
              <a:rPr lang="tr-TR" dirty="0" err="1" smtClean="0">
                <a:latin typeface="+mj-lt"/>
                <a:cs typeface="Arial" pitchFamily="34" charset="0"/>
              </a:rPr>
              <a:t>molecules</a:t>
            </a:r>
            <a:r>
              <a:rPr lang="tr-TR" dirty="0" smtClean="0"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latin typeface="+mj-lt"/>
                <a:cs typeface="Arial" pitchFamily="34" charset="0"/>
              </a:rPr>
              <a:t>readily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excreted</a:t>
            </a:r>
            <a:r>
              <a:rPr lang="tr-TR" dirty="0" smtClean="0">
                <a:latin typeface="+mj-lt"/>
                <a:cs typeface="Arial" pitchFamily="34" charset="0"/>
              </a:rPr>
              <a:t> and </a:t>
            </a:r>
            <a:r>
              <a:rPr lang="tr-TR" dirty="0" err="1" smtClean="0">
                <a:latin typeface="+mj-lt"/>
                <a:cs typeface="Arial" pitchFamily="34" charset="0"/>
              </a:rPr>
              <a:t>often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inactive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UGTs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SULTs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smtClean="0">
                <a:latin typeface="+mj-lt"/>
                <a:cs typeface="Arial" pitchFamily="34" charset="0"/>
              </a:rPr>
              <a:t>PAPS</a:t>
            </a:r>
          </a:p>
          <a:p>
            <a:r>
              <a:rPr lang="tr-TR" dirty="0" smtClean="0">
                <a:latin typeface="+mj-lt"/>
                <a:cs typeface="Arial" pitchFamily="34" charset="0"/>
              </a:rPr>
              <a:t>GSH</a:t>
            </a:r>
          </a:p>
          <a:p>
            <a:r>
              <a:rPr lang="tr-TR" dirty="0" err="1" smtClean="0">
                <a:latin typeface="+mj-lt"/>
                <a:cs typeface="Arial" pitchFamily="34" charset="0"/>
              </a:rPr>
              <a:t>GSTs</a:t>
            </a:r>
            <a:endParaRPr lang="tr-TR" dirty="0" smtClean="0">
              <a:latin typeface="+mj-lt"/>
              <a:cs typeface="Arial" pitchFamily="34" charset="0"/>
            </a:endParaRPr>
          </a:p>
          <a:p>
            <a:r>
              <a:rPr lang="tr-TR" dirty="0" err="1" smtClean="0">
                <a:latin typeface="+mj-lt"/>
                <a:cs typeface="Arial" pitchFamily="34" charset="0"/>
              </a:rPr>
              <a:t>NATs</a:t>
            </a:r>
            <a:endParaRPr lang="tr-TR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8330</TotalTime>
  <Words>1416</Words>
  <Application>Microsoft Office PowerPoint</Application>
  <PresentationFormat>Ekran Gösterisi (4:3)</PresentationFormat>
  <Paragraphs>189</Paragraphs>
  <Slides>47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47</vt:i4>
      </vt:variant>
    </vt:vector>
  </HeadingPairs>
  <TitlesOfParts>
    <vt:vector size="48" baseType="lpstr">
      <vt:lpstr>Ofis Teması</vt:lpstr>
      <vt:lpstr>4 Drug biotransformation </vt:lpstr>
      <vt:lpstr>Slayt 2</vt:lpstr>
      <vt:lpstr>Pro-drug</vt:lpstr>
      <vt:lpstr>Slayt 4</vt:lpstr>
      <vt:lpstr>Oxidation-Reduction</vt:lpstr>
      <vt:lpstr>Human liver p450 enzymes</vt:lpstr>
      <vt:lpstr>Enzyme Induction</vt:lpstr>
      <vt:lpstr>Enzyme Inhibition</vt:lpstr>
      <vt:lpstr>Phase II reactions</vt:lpstr>
      <vt:lpstr>Metabolism to toxic compounds</vt:lpstr>
      <vt:lpstr>Clinical relevance of drug metabolism</vt:lpstr>
      <vt:lpstr>Elimination</vt:lpstr>
      <vt:lpstr>Clearance</vt:lpstr>
      <vt:lpstr>Steady state concentration</vt:lpstr>
      <vt:lpstr>Slayt 15</vt:lpstr>
      <vt:lpstr>Capacity limited elimination</vt:lpstr>
      <vt:lpstr>Slayt 17</vt:lpstr>
      <vt:lpstr>Flow dependent elimination</vt:lpstr>
      <vt:lpstr>Half life, t1/2 </vt:lpstr>
      <vt:lpstr>Hepatic Elimination</vt:lpstr>
      <vt:lpstr>Hepatic clearance</vt:lpstr>
      <vt:lpstr>Liver diseases affect elimination of the drugs;</vt:lpstr>
      <vt:lpstr>Renal Elimination</vt:lpstr>
      <vt:lpstr>Slayt 24</vt:lpstr>
      <vt:lpstr>Slayt 25</vt:lpstr>
      <vt:lpstr>Pulmonary Elimination</vt:lpstr>
      <vt:lpstr>Other ways for elimination</vt:lpstr>
      <vt:lpstr>Pharmacodynamics</vt:lpstr>
      <vt:lpstr>PHARMACODYNAMICS</vt:lpstr>
      <vt:lpstr>To have a good fit to only one type of receptor;</vt:lpstr>
      <vt:lpstr>Receptor:</vt:lpstr>
      <vt:lpstr>Slayt 32</vt:lpstr>
      <vt:lpstr>Slayt 33</vt:lpstr>
      <vt:lpstr>Potency </vt:lpstr>
      <vt:lpstr>Efficacy</vt:lpstr>
      <vt:lpstr>Potency vs efficacy</vt:lpstr>
      <vt:lpstr>Cumulative dose-reponse relation</vt:lpstr>
      <vt:lpstr>antagonism</vt:lpstr>
      <vt:lpstr>pD2</vt:lpstr>
      <vt:lpstr>Noncompetetive antagonism</vt:lpstr>
      <vt:lpstr>pA2</vt:lpstr>
      <vt:lpstr>Signaling mechanisms Drug Action</vt:lpstr>
      <vt:lpstr>Quantal dose response curve</vt:lpstr>
      <vt:lpstr>Receptors</vt:lpstr>
      <vt:lpstr>Slayt 45</vt:lpstr>
      <vt:lpstr>Orphan receptors</vt:lpstr>
      <vt:lpstr>Slayt 47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ebru</dc:creator>
  <cp:lastModifiedBy>ebru</cp:lastModifiedBy>
  <cp:revision>450</cp:revision>
  <dcterms:created xsi:type="dcterms:W3CDTF">2016-09-26T08:55:45Z</dcterms:created>
  <dcterms:modified xsi:type="dcterms:W3CDTF">2019-12-11T08:30:31Z</dcterms:modified>
</cp:coreProperties>
</file>