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60" r:id="rId2"/>
    <p:sldId id="338" r:id="rId3"/>
    <p:sldId id="263" r:id="rId4"/>
    <p:sldId id="273" r:id="rId5"/>
    <p:sldId id="274" r:id="rId6"/>
    <p:sldId id="278" r:id="rId7"/>
    <p:sldId id="279" r:id="rId8"/>
    <p:sldId id="280" r:id="rId9"/>
    <p:sldId id="281" r:id="rId10"/>
    <p:sldId id="282" r:id="rId11"/>
    <p:sldId id="335" r:id="rId12"/>
    <p:sldId id="331" r:id="rId13"/>
    <p:sldId id="332" r:id="rId14"/>
    <p:sldId id="283" r:id="rId15"/>
    <p:sldId id="284" r:id="rId16"/>
    <p:sldId id="285" r:id="rId17"/>
    <p:sldId id="286" r:id="rId18"/>
    <p:sldId id="339" r:id="rId19"/>
    <p:sldId id="340" r:id="rId20"/>
    <p:sldId id="341" r:id="rId21"/>
    <p:sldId id="342" r:id="rId22"/>
    <p:sldId id="343" r:id="rId23"/>
    <p:sldId id="345" r:id="rId24"/>
    <p:sldId id="348" r:id="rId25"/>
    <p:sldId id="349" r:id="rId26"/>
    <p:sldId id="33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66"/>
    <a:srgbClr val="CC9999"/>
    <a:srgbClr val="CC99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94" d="100"/>
          <a:sy n="94" d="100"/>
        </p:scale>
        <p:origin x="-9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E91B19-AA2D-4F07-9942-BF49E05DD3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273CE-17FE-4943-BEC9-EA05E24DA737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3EFB5-AEA0-4902-B504-3219530E4275}" type="slidenum">
              <a:rPr lang="en-US"/>
              <a:pPr/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463" y="0"/>
            <a:ext cx="3665537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9469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6848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15238" y="0"/>
            <a:ext cx="1524000" cy="1317625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0" y="5757863"/>
            <a:ext cx="1524000" cy="1100137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807720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Etkinlik Yönetimi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14. Hafta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Etkinlik tipleri süre, hedef kitle nitelikleri, içerik gibi kriterlere göre oldukça farklılaşabilmekte ve sektörde çok farklı çalışma modellerine rastlanır.</a:t>
            </a:r>
            <a:endParaRPr lang="tr-TR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Bütünleşik (</a:t>
            </a:r>
            <a:r>
              <a:rPr lang="tr-TR" sz="4000" dirty="0" err="1" smtClean="0"/>
              <a:t>Corporate</a:t>
            </a:r>
            <a:r>
              <a:rPr lang="tr-TR" sz="4000" dirty="0" smtClean="0"/>
              <a:t>) etkinlikleri</a:t>
            </a:r>
          </a:p>
          <a:p>
            <a:r>
              <a:rPr lang="tr-TR" sz="4000" dirty="0" smtClean="0"/>
              <a:t>Eğitim ve kariyer etkinlikleri</a:t>
            </a:r>
          </a:p>
          <a:p>
            <a:r>
              <a:rPr lang="tr-TR" sz="4000" dirty="0" smtClean="0"/>
              <a:t>Sosyal etkinlikler</a:t>
            </a:r>
            <a:endParaRPr lang="tr-TR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Geleneksel Olmayan Pazarlama Yöntemleri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772816"/>
            <a:ext cx="8242684" cy="4323184"/>
          </a:xfrm>
        </p:spPr>
        <p:txBody>
          <a:bodyPr/>
          <a:lstStyle/>
          <a:p>
            <a:r>
              <a:rPr lang="tr-TR" sz="4000" dirty="0" err="1" smtClean="0"/>
              <a:t>Sports</a:t>
            </a:r>
            <a:r>
              <a:rPr lang="tr-TR" sz="4000" dirty="0" smtClean="0"/>
              <a:t> marketing</a:t>
            </a:r>
          </a:p>
          <a:p>
            <a:r>
              <a:rPr lang="tr-TR" sz="4000" dirty="0" err="1" smtClean="0"/>
              <a:t>Experiential</a:t>
            </a:r>
            <a:r>
              <a:rPr lang="tr-TR" sz="4000" dirty="0" smtClean="0"/>
              <a:t> marketing</a:t>
            </a:r>
          </a:p>
          <a:p>
            <a:r>
              <a:rPr lang="tr-TR" sz="4000" dirty="0" smtClean="0"/>
              <a:t>Gerilla</a:t>
            </a:r>
          </a:p>
          <a:p>
            <a:r>
              <a:rPr lang="tr-TR" sz="4000" dirty="0" err="1" smtClean="0"/>
              <a:t>WoMM</a:t>
            </a:r>
            <a:r>
              <a:rPr lang="tr-TR" sz="4000" dirty="0" smtClean="0"/>
              <a:t> (</a:t>
            </a:r>
            <a:r>
              <a:rPr lang="tr-TR" sz="4000" dirty="0" err="1" smtClean="0"/>
              <a:t>word</a:t>
            </a:r>
            <a:r>
              <a:rPr lang="tr-TR" sz="4000" dirty="0" smtClean="0"/>
              <a:t> of </a:t>
            </a:r>
            <a:r>
              <a:rPr lang="tr-TR" sz="4000" dirty="0" err="1" smtClean="0"/>
              <a:t>mouth</a:t>
            </a:r>
            <a:r>
              <a:rPr lang="tr-TR" sz="4000" dirty="0" smtClean="0"/>
              <a:t> </a:t>
            </a:r>
            <a:r>
              <a:rPr lang="tr-TR" sz="4000" dirty="0" err="1" smtClean="0"/>
              <a:t>to</a:t>
            </a:r>
            <a:r>
              <a:rPr lang="tr-TR" sz="4000" dirty="0" smtClean="0"/>
              <a:t> </a:t>
            </a:r>
            <a:r>
              <a:rPr lang="tr-TR" sz="4000" dirty="0" err="1" smtClean="0"/>
              <a:t>mouth</a:t>
            </a:r>
            <a:r>
              <a:rPr lang="tr-TR" sz="4000" dirty="0" smtClean="0"/>
              <a:t>)</a:t>
            </a:r>
          </a:p>
          <a:p>
            <a:r>
              <a:rPr lang="tr-TR" sz="4000" dirty="0" err="1" smtClean="0"/>
              <a:t>WoW</a:t>
            </a:r>
            <a:r>
              <a:rPr lang="tr-TR" sz="4000" dirty="0" smtClean="0"/>
              <a:t> (</a:t>
            </a:r>
            <a:r>
              <a:rPr lang="tr-TR" sz="4000" dirty="0" err="1" smtClean="0"/>
              <a:t>world</a:t>
            </a:r>
            <a:r>
              <a:rPr lang="tr-TR" sz="4000" dirty="0" smtClean="0"/>
              <a:t> of </a:t>
            </a:r>
            <a:r>
              <a:rPr lang="tr-TR" sz="4000" dirty="0" err="1" smtClean="0"/>
              <a:t>warcraft</a:t>
            </a:r>
            <a:r>
              <a:rPr lang="tr-TR" sz="4000" dirty="0" smtClean="0"/>
              <a:t>)</a:t>
            </a:r>
          </a:p>
          <a:p>
            <a:r>
              <a:rPr lang="tr-TR" sz="4000" dirty="0" err="1" smtClean="0"/>
              <a:t>Street</a:t>
            </a:r>
            <a:r>
              <a:rPr lang="tr-TR" sz="4000" dirty="0" smtClean="0"/>
              <a:t> marketing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Geleneksel Pazarlama Yöntemleri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err="1" smtClean="0"/>
              <a:t>Roadshow</a:t>
            </a:r>
            <a:endParaRPr lang="tr-TR" sz="4000" dirty="0" smtClean="0"/>
          </a:p>
          <a:p>
            <a:r>
              <a:rPr lang="tr-TR" sz="4000" dirty="0" err="1" smtClean="0"/>
              <a:t>Lansman</a:t>
            </a:r>
            <a:endParaRPr lang="tr-TR" sz="4000" dirty="0" smtClean="0"/>
          </a:p>
          <a:p>
            <a:r>
              <a:rPr lang="tr-TR" sz="4000" dirty="0" smtClean="0"/>
              <a:t>Konsept toplantısı</a:t>
            </a:r>
          </a:p>
          <a:p>
            <a:r>
              <a:rPr lang="tr-TR" sz="4000" dirty="0" smtClean="0"/>
              <a:t>Yurtdışı ödül</a:t>
            </a:r>
          </a:p>
          <a:p>
            <a:r>
              <a:rPr lang="tr-TR" sz="4000" dirty="0" smtClean="0"/>
              <a:t>Sosyal sorumluluk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24 Saatten Kısa Süren Etkinlikler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err="1" smtClean="0"/>
              <a:t>Lansman</a:t>
            </a:r>
            <a:endParaRPr lang="tr-TR" sz="4000" dirty="0" smtClean="0"/>
          </a:p>
          <a:p>
            <a:r>
              <a:rPr lang="tr-TR" sz="4000" dirty="0" smtClean="0"/>
              <a:t>Basın Toplantısı</a:t>
            </a:r>
          </a:p>
          <a:p>
            <a:r>
              <a:rPr lang="tr-TR" sz="4000" dirty="0" smtClean="0"/>
              <a:t>Açılış</a:t>
            </a:r>
          </a:p>
          <a:p>
            <a:r>
              <a:rPr lang="tr-TR" sz="4000" dirty="0" smtClean="0"/>
              <a:t>Kuruluş Yıldönümü Kutlaması</a:t>
            </a:r>
          </a:p>
          <a:p>
            <a:r>
              <a:rPr lang="tr-TR" sz="4000" dirty="0" smtClean="0"/>
              <a:t>Kültür-Sanat Etkinliği / Gala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fi-FI" sz="3600" dirty="0" smtClean="0"/>
              <a:t>24 Saatten Kısa Süren Etkinlikler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134672" cy="4539208"/>
          </a:xfrm>
        </p:spPr>
        <p:txBody>
          <a:bodyPr/>
          <a:lstStyle/>
          <a:p>
            <a:r>
              <a:rPr lang="tr-TR" sz="4000" dirty="0" smtClean="0"/>
              <a:t>Yarışma</a:t>
            </a:r>
          </a:p>
          <a:p>
            <a:r>
              <a:rPr lang="tr-TR" sz="4000" dirty="0" smtClean="0"/>
              <a:t>Ödül Töreni</a:t>
            </a:r>
          </a:p>
          <a:p>
            <a:r>
              <a:rPr lang="tr-TR" sz="4000" dirty="0" smtClean="0"/>
              <a:t>Özel Davet</a:t>
            </a:r>
          </a:p>
          <a:p>
            <a:r>
              <a:rPr lang="tr-TR" sz="4000" dirty="0" smtClean="0"/>
              <a:t>Eğitim / Yönetici Toplantısı</a:t>
            </a:r>
          </a:p>
          <a:p>
            <a:r>
              <a:rPr lang="tr-TR" sz="4000" dirty="0" smtClean="0"/>
              <a:t>Sponsorluk Aktivasyonları</a:t>
            </a:r>
          </a:p>
          <a:p>
            <a:r>
              <a:rPr lang="tr-TR" sz="4000" dirty="0" smtClean="0"/>
              <a:t>Genel Tanıtım Aktivasyonları</a:t>
            </a:r>
          </a:p>
          <a:p>
            <a:r>
              <a:rPr lang="tr-TR" sz="4000" dirty="0" smtClean="0"/>
              <a:t>Piknik</a:t>
            </a:r>
            <a:endParaRPr lang="tr-TR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2 - 10 Gün Süren Etkinlikler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Bayi / </a:t>
            </a:r>
            <a:r>
              <a:rPr lang="tr-TR" dirty="0" err="1" smtClean="0"/>
              <a:t>Acenta</a:t>
            </a:r>
            <a:r>
              <a:rPr lang="tr-TR" dirty="0" smtClean="0"/>
              <a:t> Toplantısı</a:t>
            </a:r>
          </a:p>
          <a:p>
            <a:r>
              <a:rPr lang="tr-TR" dirty="0" smtClean="0"/>
              <a:t>Turnuva / Kamp</a:t>
            </a:r>
          </a:p>
          <a:p>
            <a:r>
              <a:rPr lang="tr-TR" dirty="0" smtClean="0"/>
              <a:t>Yurtdışına Kurumsal Gezi</a:t>
            </a:r>
          </a:p>
          <a:p>
            <a:r>
              <a:rPr lang="tr-TR" dirty="0" smtClean="0"/>
              <a:t>Yurtdışı Kaynaklı Kurumsal Gezi</a:t>
            </a:r>
          </a:p>
          <a:p>
            <a:r>
              <a:rPr lang="tr-TR" dirty="0" smtClean="0"/>
              <a:t>Festival</a:t>
            </a:r>
          </a:p>
          <a:p>
            <a:r>
              <a:rPr lang="tr-TR" dirty="0" smtClean="0"/>
              <a:t>Fuar</a:t>
            </a:r>
          </a:p>
          <a:p>
            <a:r>
              <a:rPr lang="tr-TR" dirty="0" smtClean="0"/>
              <a:t>Ürün Deneme Aktivasyonu (Test sürüşü gibi)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 Gün - 1 Yıl süren Etkinlikler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700808"/>
            <a:ext cx="7882644" cy="4395192"/>
          </a:xfrm>
        </p:spPr>
        <p:txBody>
          <a:bodyPr/>
          <a:lstStyle/>
          <a:p>
            <a:r>
              <a:rPr lang="tr-TR" sz="4000" dirty="0" err="1" smtClean="0"/>
              <a:t>Roadshow</a:t>
            </a:r>
            <a:endParaRPr lang="tr-TR" sz="4000" dirty="0" smtClean="0"/>
          </a:p>
          <a:p>
            <a:r>
              <a:rPr lang="tr-TR" sz="4000" dirty="0" smtClean="0"/>
              <a:t>Satış / Pazarlama Kampanyası Aktivasyonları</a:t>
            </a:r>
            <a:endParaRPr lang="tr-TR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516" y="1124744"/>
            <a:ext cx="8337858" cy="43025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540" y="728700"/>
            <a:ext cx="7956884" cy="52949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1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420" y="1232756"/>
            <a:ext cx="8708580" cy="489857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62364"/>
            <a:ext cx="8831566" cy="322874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114262" cy="473421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00707"/>
            <a:ext cx="7867364" cy="484145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548" y="1016732"/>
            <a:ext cx="7841518" cy="476481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612" y="980728"/>
            <a:ext cx="6355028" cy="478467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vent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72716"/>
            <a:ext cx="7499911" cy="492773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Sağlıkla kalın...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 Yönetimi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700808"/>
            <a:ext cx="8352928" cy="4395192"/>
          </a:xfrm>
        </p:spPr>
        <p:txBody>
          <a:bodyPr/>
          <a:lstStyle/>
          <a:p>
            <a:r>
              <a:rPr lang="tr-TR" sz="3600" dirty="0" smtClean="0"/>
              <a:t>K</a:t>
            </a:r>
            <a:r>
              <a:rPr lang="en-US" sz="3600" dirty="0" err="1" smtClean="0"/>
              <a:t>urumların</a:t>
            </a:r>
            <a:r>
              <a:rPr lang="en-US" sz="3600" dirty="0" smtClean="0"/>
              <a:t> </a:t>
            </a:r>
            <a:r>
              <a:rPr lang="en-US" sz="3600" dirty="0" err="1" smtClean="0"/>
              <a:t>pazarlama</a:t>
            </a:r>
            <a:r>
              <a:rPr lang="en-US" sz="3600" dirty="0" smtClean="0"/>
              <a:t>, </a:t>
            </a:r>
            <a:r>
              <a:rPr lang="en-US" sz="3600" dirty="0" err="1" smtClean="0"/>
              <a:t>satış</a:t>
            </a:r>
            <a:r>
              <a:rPr lang="en-US" sz="3600" dirty="0" smtClean="0"/>
              <a:t>, </a:t>
            </a:r>
            <a:r>
              <a:rPr lang="en-US" sz="3600" dirty="0" err="1" smtClean="0"/>
              <a:t>halkla</a:t>
            </a:r>
            <a:r>
              <a:rPr lang="en-US" sz="3600" dirty="0" smtClean="0"/>
              <a:t> </a:t>
            </a:r>
            <a:r>
              <a:rPr lang="en-US" sz="3600" dirty="0" err="1" smtClean="0"/>
              <a:t>ilişkiler</a:t>
            </a:r>
            <a:r>
              <a:rPr lang="en-US" sz="3600" dirty="0" smtClean="0"/>
              <a:t>, </a:t>
            </a:r>
            <a:r>
              <a:rPr lang="en-US" sz="3600" dirty="0" err="1" smtClean="0"/>
              <a:t>kurumsal</a:t>
            </a:r>
            <a:r>
              <a:rPr lang="en-US" sz="3600" dirty="0" smtClean="0"/>
              <a:t> </a:t>
            </a:r>
            <a:r>
              <a:rPr lang="en-US" sz="3600" dirty="0" err="1" smtClean="0"/>
              <a:t>iletişim</a:t>
            </a:r>
            <a:r>
              <a:rPr lang="en-US" sz="3600" dirty="0" smtClean="0"/>
              <a:t>, </a:t>
            </a:r>
            <a:r>
              <a:rPr lang="en-US" sz="3600" dirty="0" err="1" smtClean="0"/>
              <a:t>insan</a:t>
            </a:r>
            <a:r>
              <a:rPr lang="en-US" sz="3600" dirty="0" smtClean="0"/>
              <a:t> </a:t>
            </a:r>
            <a:r>
              <a:rPr lang="en-US" sz="3600" dirty="0" err="1" smtClean="0"/>
              <a:t>kaynakları</a:t>
            </a:r>
            <a:r>
              <a:rPr lang="en-US" sz="3600" dirty="0" smtClean="0"/>
              <a:t> </a:t>
            </a:r>
            <a:r>
              <a:rPr lang="en-US" sz="3600" dirty="0" err="1" smtClean="0"/>
              <a:t>gibi</a:t>
            </a:r>
            <a:r>
              <a:rPr lang="en-US" sz="3600" dirty="0" smtClean="0"/>
              <a:t> </a:t>
            </a:r>
            <a:r>
              <a:rPr lang="en-US" sz="3600" dirty="0" err="1" smtClean="0"/>
              <a:t>birimlerinin</a:t>
            </a:r>
            <a:r>
              <a:rPr lang="en-US" sz="3600" dirty="0" smtClean="0"/>
              <a:t> </a:t>
            </a:r>
            <a:r>
              <a:rPr lang="en-US" sz="3600" dirty="0" err="1" smtClean="0"/>
              <a:t>görev</a:t>
            </a:r>
            <a:r>
              <a:rPr lang="en-US" sz="3600" dirty="0" smtClean="0"/>
              <a:t> </a:t>
            </a:r>
            <a:r>
              <a:rPr lang="en-US" sz="3600" dirty="0" err="1" smtClean="0"/>
              <a:t>alanlarında</a:t>
            </a:r>
            <a:r>
              <a:rPr lang="en-US" sz="3600" dirty="0" smtClean="0"/>
              <a:t> </a:t>
            </a:r>
            <a:r>
              <a:rPr lang="en-US" sz="3600" dirty="0" err="1" smtClean="0"/>
              <a:t>yer</a:t>
            </a:r>
            <a:r>
              <a:rPr lang="en-US" sz="3600" dirty="0" smtClean="0"/>
              <a:t> </a:t>
            </a:r>
            <a:r>
              <a:rPr lang="en-US" sz="3600" dirty="0" err="1" smtClean="0"/>
              <a:t>alan</a:t>
            </a:r>
            <a:r>
              <a:rPr lang="en-US" sz="3600" dirty="0" smtClean="0"/>
              <a:t>, </a:t>
            </a:r>
            <a:r>
              <a:rPr lang="en-US" sz="3600" dirty="0" err="1" smtClean="0"/>
              <a:t>iç</a:t>
            </a:r>
            <a:r>
              <a:rPr lang="en-US" sz="3600" dirty="0" smtClean="0"/>
              <a:t> </a:t>
            </a:r>
            <a:r>
              <a:rPr lang="en-US" sz="3600" dirty="0" err="1" smtClean="0"/>
              <a:t>veya</a:t>
            </a:r>
            <a:r>
              <a:rPr lang="en-US" sz="3600" dirty="0" smtClean="0"/>
              <a:t> </a:t>
            </a:r>
            <a:r>
              <a:rPr lang="en-US" sz="3600" dirty="0" err="1" smtClean="0"/>
              <a:t>dış</a:t>
            </a:r>
            <a:r>
              <a:rPr lang="en-US" sz="3600" dirty="0" smtClean="0"/>
              <a:t> </a:t>
            </a:r>
            <a:r>
              <a:rPr lang="en-US" sz="3600" dirty="0" err="1" smtClean="0"/>
              <a:t>sosyal</a:t>
            </a:r>
            <a:r>
              <a:rPr lang="en-US" sz="3600" dirty="0" smtClean="0"/>
              <a:t> </a:t>
            </a:r>
            <a:r>
              <a:rPr lang="en-US" sz="3600" dirty="0" err="1" smtClean="0"/>
              <a:t>paydaşlarla</a:t>
            </a:r>
            <a:r>
              <a:rPr lang="en-US" sz="3600" dirty="0" smtClean="0"/>
              <a:t> </a:t>
            </a:r>
            <a:r>
              <a:rPr lang="en-US" sz="3600" dirty="0" err="1" smtClean="0"/>
              <a:t>temas</a:t>
            </a:r>
            <a:r>
              <a:rPr lang="en-US" sz="3600" dirty="0" smtClean="0"/>
              <a:t> </a:t>
            </a:r>
            <a:r>
              <a:rPr lang="en-US" sz="3600" dirty="0" err="1" smtClean="0"/>
              <a:t>sağlanan</a:t>
            </a:r>
            <a:r>
              <a:rPr lang="en-US" sz="3600" dirty="0" smtClean="0"/>
              <a:t>, </a:t>
            </a:r>
            <a:r>
              <a:rPr lang="en-US" sz="3600" dirty="0" err="1" smtClean="0"/>
              <a:t>içeriğin</a:t>
            </a:r>
            <a:r>
              <a:rPr lang="en-US" sz="3600" dirty="0" smtClean="0"/>
              <a:t> </a:t>
            </a:r>
            <a:r>
              <a:rPr lang="en-US" sz="3600" dirty="0" err="1" smtClean="0"/>
              <a:t>iletilmek</a:t>
            </a:r>
            <a:r>
              <a:rPr lang="en-US" sz="3600" dirty="0" smtClean="0"/>
              <a:t> </a:t>
            </a:r>
            <a:r>
              <a:rPr lang="en-US" sz="3600" dirty="0" err="1" smtClean="0"/>
              <a:t>istenen</a:t>
            </a:r>
            <a:r>
              <a:rPr lang="en-US" sz="3600" dirty="0" smtClean="0"/>
              <a:t> </a:t>
            </a:r>
            <a:r>
              <a:rPr lang="en-US" sz="3600" dirty="0" err="1" smtClean="0"/>
              <a:t>mesajlar</a:t>
            </a:r>
            <a:r>
              <a:rPr lang="en-US" sz="3600" dirty="0" smtClean="0"/>
              <a:t> </a:t>
            </a:r>
            <a:r>
              <a:rPr lang="en-US" sz="3600" dirty="0" err="1" smtClean="0"/>
              <a:t>doğrultusunda</a:t>
            </a:r>
            <a:r>
              <a:rPr lang="en-US" sz="3600" dirty="0" smtClean="0"/>
              <a:t> </a:t>
            </a:r>
            <a:r>
              <a:rPr lang="en-US" sz="3600" dirty="0" err="1" smtClean="0"/>
              <a:t>kurgulandığı</a:t>
            </a:r>
            <a:r>
              <a:rPr lang="tr-TR" sz="3600" dirty="0" smtClean="0"/>
              <a:t> </a:t>
            </a:r>
            <a:r>
              <a:rPr lang="en-US" sz="3600" dirty="0" err="1" smtClean="0"/>
              <a:t>faaliyetler</a:t>
            </a:r>
            <a:r>
              <a:rPr lang="en-US" sz="3600" dirty="0" smtClean="0"/>
              <a:t> </a:t>
            </a:r>
            <a:r>
              <a:rPr lang="tr-TR" sz="3600" dirty="0" smtClean="0"/>
              <a:t>e</a:t>
            </a:r>
            <a:r>
              <a:rPr lang="en-US" sz="3600" dirty="0" err="1" smtClean="0"/>
              <a:t>tkinlik</a:t>
            </a:r>
            <a:r>
              <a:rPr lang="en-US" sz="3600" dirty="0" smtClean="0"/>
              <a:t> </a:t>
            </a:r>
            <a:r>
              <a:rPr lang="en-US" sz="3600" dirty="0" err="1" smtClean="0"/>
              <a:t>olarak</a:t>
            </a:r>
            <a:r>
              <a:rPr lang="en-US" sz="3600" dirty="0" smtClean="0"/>
              <a:t> </a:t>
            </a:r>
            <a:r>
              <a:rPr lang="en-US" sz="3600" dirty="0" err="1" smtClean="0"/>
              <a:t>isimlendirilebilir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972108"/>
          </a:xfrm>
        </p:spPr>
        <p:txBody>
          <a:bodyPr/>
          <a:lstStyle/>
          <a:p>
            <a:r>
              <a:rPr lang="tr-TR" dirty="0" smtClean="0"/>
              <a:t>Etkinlik Yönetimi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32756"/>
            <a:ext cx="8640960" cy="5292588"/>
          </a:xfrm>
        </p:spPr>
        <p:txBody>
          <a:bodyPr/>
          <a:lstStyle/>
          <a:p>
            <a:r>
              <a:rPr lang="tr-TR" sz="3600" dirty="0" smtClean="0"/>
              <a:t>Etkinliği bir proje olarak ele alırsak;</a:t>
            </a:r>
          </a:p>
          <a:p>
            <a:pPr lvl="1"/>
            <a:r>
              <a:rPr lang="tr-TR" sz="3600" dirty="0" smtClean="0"/>
              <a:t>Etkinlik öncesi, </a:t>
            </a:r>
          </a:p>
          <a:p>
            <a:pPr lvl="1"/>
            <a:r>
              <a:rPr lang="tr-TR" sz="3600" dirty="0" smtClean="0"/>
              <a:t>Etkinlik dönemi </a:t>
            </a:r>
          </a:p>
          <a:p>
            <a:pPr lvl="1"/>
            <a:r>
              <a:rPr lang="tr-TR" sz="3600" dirty="0" smtClean="0"/>
              <a:t>Sonrası </a:t>
            </a:r>
          </a:p>
          <a:p>
            <a:pPr lvl="1"/>
            <a:r>
              <a:rPr lang="tr-TR" sz="3600" dirty="0" smtClean="0"/>
              <a:t>süreçlerin stratejik esaslara dayalı olarak, belirlenen hedefler doğrultusunda, planlı biçimde yürütülmesi de “Etkinlik Yönetimi” olarak tanımlanabilir. </a:t>
            </a:r>
            <a:endParaRPr lang="tr-T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 Yönetimi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0788"/>
            <a:ext cx="7990656" cy="4575212"/>
          </a:xfrm>
        </p:spPr>
        <p:txBody>
          <a:bodyPr/>
          <a:lstStyle/>
          <a:p>
            <a:r>
              <a:rPr lang="tr-TR" dirty="0" smtClean="0"/>
              <a:t>Projelendirme,</a:t>
            </a:r>
          </a:p>
          <a:p>
            <a:r>
              <a:rPr lang="tr-TR" dirty="0" smtClean="0"/>
              <a:t>Bütçelendirme, </a:t>
            </a:r>
          </a:p>
          <a:p>
            <a:r>
              <a:rPr lang="tr-TR" dirty="0" smtClean="0"/>
              <a:t>Tasarım, tedarik, </a:t>
            </a:r>
          </a:p>
          <a:p>
            <a:r>
              <a:rPr lang="tr-TR" dirty="0" smtClean="0"/>
              <a:t>Planlama, </a:t>
            </a:r>
          </a:p>
          <a:p>
            <a:r>
              <a:rPr lang="tr-TR" dirty="0" smtClean="0"/>
              <a:t>Operasyon (uygulama), </a:t>
            </a:r>
          </a:p>
          <a:p>
            <a:r>
              <a:rPr lang="tr-TR" dirty="0" smtClean="0"/>
              <a:t>Ölçme değerlendirme, </a:t>
            </a:r>
          </a:p>
          <a:p>
            <a:r>
              <a:rPr lang="tr-TR" dirty="0" smtClean="0"/>
              <a:t>Raporlama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Hizmet veren taraf, ajans veya </a:t>
            </a:r>
            <a:r>
              <a:rPr lang="tr-TR" sz="4000" dirty="0" err="1" smtClean="0"/>
              <a:t>acenta</a:t>
            </a:r>
            <a:r>
              <a:rPr lang="tr-TR" sz="4000" dirty="0" smtClean="0"/>
              <a:t> gibi statülerde olduğundan </a:t>
            </a:r>
            <a:r>
              <a:rPr lang="tr-TR" sz="4000" b="1" dirty="0" smtClean="0"/>
              <a:t>“hizmet veren” </a:t>
            </a:r>
            <a:r>
              <a:rPr lang="tr-TR" sz="4000" dirty="0" smtClean="0"/>
              <a:t>biçiminde genelleyebiliriz.</a:t>
            </a:r>
            <a:endParaRPr lang="tr-TR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Hizmet alan kurumlar özellikle orta ve büyük ölçekli etkinlik projelerinde, her proje için ayrı bir konkur düzenleyebilmektedirler.</a:t>
            </a:r>
            <a:endParaRPr lang="tr-TR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467200"/>
          </a:xfrm>
        </p:spPr>
        <p:txBody>
          <a:bodyPr/>
          <a:lstStyle/>
          <a:p>
            <a:r>
              <a:rPr lang="tr-TR" sz="4000" dirty="0" smtClean="0"/>
              <a:t>Taraflar arasında yapılan anlaşmalar çerçevesinde, 1 yıl boyunca aynı başlık altındaki “</a:t>
            </a:r>
            <a:r>
              <a:rPr lang="tr-TR" sz="4000" dirty="0" err="1" smtClean="0"/>
              <a:t>etkinlik”lerin</a:t>
            </a:r>
            <a:r>
              <a:rPr lang="tr-TR" sz="4000" dirty="0" smtClean="0"/>
              <a:t> tümünün tek bir hizmet veren tarafından yönetilmesine de sık rastlanır.</a:t>
            </a:r>
            <a:endParaRPr lang="tr-TR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1200"/>
            <a:ext cx="8062664" cy="4114800"/>
          </a:xfrm>
        </p:spPr>
        <p:txBody>
          <a:bodyPr/>
          <a:lstStyle/>
          <a:p>
            <a:r>
              <a:rPr lang="tr-TR" sz="4000" dirty="0" smtClean="0"/>
              <a:t>Hizmet verenlerin kazançları, toplam bütçe üzerinden %hizmet komisyonu veya sabit hizmet bedeli biçiminde olabilir.</a:t>
            </a:r>
            <a:endParaRPr lang="tr-TR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CC0066"/>
      </a:dk1>
      <a:lt1>
        <a:srgbClr val="FFFFFF"/>
      </a:lt1>
      <a:dk2>
        <a:srgbClr val="CC0066"/>
      </a:dk2>
      <a:lt2>
        <a:srgbClr val="993366"/>
      </a:lt2>
      <a:accent1>
        <a:srgbClr val="FFFFCC"/>
      </a:accent1>
      <a:accent2>
        <a:srgbClr val="663366"/>
      </a:accent2>
      <a:accent3>
        <a:srgbClr val="FFFFFF"/>
      </a:accent3>
      <a:accent4>
        <a:srgbClr val="AE0056"/>
      </a:accent4>
      <a:accent5>
        <a:srgbClr val="FFFFE2"/>
      </a:accent5>
      <a:accent6>
        <a:srgbClr val="5C2D5C"/>
      </a:accent6>
      <a:hlink>
        <a:srgbClr val="CC0033"/>
      </a:hlink>
      <a:folHlink>
        <a:srgbClr val="FF01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335</Words>
  <Application>Microsoft Office PowerPoint</Application>
  <PresentationFormat>On-screen Show (4:3)</PresentationFormat>
  <Paragraphs>67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Etkinlik Yönetimi</vt:lpstr>
      <vt:lpstr>Slide 2</vt:lpstr>
      <vt:lpstr>Etkinlik Yönetimi</vt:lpstr>
      <vt:lpstr>Etkinlik Yönetimi</vt:lpstr>
      <vt:lpstr>Etkinlik Yönetimi</vt:lpstr>
      <vt:lpstr>Slide 6</vt:lpstr>
      <vt:lpstr>Slide 7</vt:lpstr>
      <vt:lpstr>Slide 8</vt:lpstr>
      <vt:lpstr>Slide 9</vt:lpstr>
      <vt:lpstr>Slide 10</vt:lpstr>
      <vt:lpstr>Slide 11</vt:lpstr>
      <vt:lpstr>Geleneksel Olmayan Pazarlama Yöntemleri</vt:lpstr>
      <vt:lpstr>Geleneksel Pazarlama Yöntemleri</vt:lpstr>
      <vt:lpstr>24 Saatten Kısa Süren Etkinlikler</vt:lpstr>
      <vt:lpstr>24 Saatten Kısa Süren Etkinlikler</vt:lpstr>
      <vt:lpstr>2 - 10 Gün Süren Etkinlikler</vt:lpstr>
      <vt:lpstr>10 Gün - 1 Yıl süren Etkinlikler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Pastel Eggs</dc:title>
  <dc:creator>Presentation Magazine</dc:creator>
  <cp:lastModifiedBy>Hewlett-Packard Company</cp:lastModifiedBy>
  <cp:revision>18</cp:revision>
  <dcterms:created xsi:type="dcterms:W3CDTF">2006-02-25T11:00:53Z</dcterms:created>
  <dcterms:modified xsi:type="dcterms:W3CDTF">2020-08-09T06:54:14Z</dcterms:modified>
</cp:coreProperties>
</file>