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1" r:id="rId3"/>
    <p:sldId id="319" r:id="rId4"/>
    <p:sldId id="318" r:id="rId5"/>
    <p:sldId id="317" r:id="rId6"/>
    <p:sldId id="316" r:id="rId7"/>
    <p:sldId id="315" r:id="rId8"/>
    <p:sldId id="314" r:id="rId9"/>
    <p:sldId id="313" r:id="rId10"/>
    <p:sldId id="312" r:id="rId11"/>
    <p:sldId id="311" r:id="rId12"/>
    <p:sldId id="310" r:id="rId13"/>
    <p:sldId id="309" r:id="rId14"/>
    <p:sldId id="308" r:id="rId15"/>
    <p:sldId id="306" r:id="rId16"/>
    <p:sldId id="307" r:id="rId17"/>
    <p:sldId id="305" r:id="rId18"/>
    <p:sldId id="304" r:id="rId19"/>
    <p:sldId id="303" r:id="rId20"/>
    <p:sldId id="302" r:id="rId21"/>
    <p:sldId id="320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295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132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8636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079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4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808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703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880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284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90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85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511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21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31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06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49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71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69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36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98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1556792"/>
            <a:ext cx="6172200" cy="388843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203 Eskiçağ Hint tarihi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12.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Konu: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</a:rPr>
              <a:t>MAGADHA İMPARATORLUĞU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3100" dirty="0" err="1">
                <a:solidFill>
                  <a:schemeClr val="accent2">
                    <a:lumMod val="75000"/>
                  </a:schemeClr>
                </a:solidFill>
              </a:rPr>
              <a:t>acātaşatru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Liman inşasının tamamlanmasının ardından </a:t>
            </a:r>
            <a:r>
              <a:rPr lang="tr-TR" dirty="0" err="1"/>
              <a:t>Acātaşatru</a:t>
            </a:r>
            <a:r>
              <a:rPr lang="tr-TR" dirty="0"/>
              <a:t>, </a:t>
            </a:r>
            <a:r>
              <a:rPr lang="tr-TR" dirty="0" err="1"/>
              <a:t>Vaişālī</a:t>
            </a:r>
            <a:r>
              <a:rPr lang="tr-TR" dirty="0"/>
              <a:t> yani </a:t>
            </a:r>
            <a:r>
              <a:rPr lang="tr-TR" dirty="0" err="1"/>
              <a:t>Liççhavilerin</a:t>
            </a:r>
            <a:r>
              <a:rPr lang="tr-TR" dirty="0"/>
              <a:t> üzerine büyük bir sefer düzenlemiştir. </a:t>
            </a:r>
            <a:r>
              <a:rPr lang="tr-TR" dirty="0" err="1"/>
              <a:t>Cainist</a:t>
            </a:r>
            <a:r>
              <a:rPr lang="tr-TR" dirty="0"/>
              <a:t> kaynaklarda </a:t>
            </a:r>
            <a:r>
              <a:rPr lang="tr-TR" dirty="0" err="1"/>
              <a:t>Magadha</a:t>
            </a:r>
            <a:r>
              <a:rPr lang="tr-TR" dirty="0"/>
              <a:t> kralı </a:t>
            </a:r>
            <a:r>
              <a:rPr lang="tr-TR" dirty="0" err="1"/>
              <a:t>Acātaşatru’nun</a:t>
            </a:r>
            <a:r>
              <a:rPr lang="tr-TR" dirty="0"/>
              <a:t> bu savaşta ilk kez iki gizli silahını kullandığını kaydetmiştir. Bunlardan ilki bir çeşit büyük kaya parçaları fırlatan </a:t>
            </a:r>
            <a:r>
              <a:rPr lang="tr-TR" dirty="0" err="1"/>
              <a:t>Mahāşilākantaka</a:t>
            </a:r>
            <a:r>
              <a:rPr lang="tr-TR" dirty="0"/>
              <a:t> adı verilen bir tür mancınıktır.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40246246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Diğeri ise, </a:t>
            </a:r>
            <a:r>
              <a:rPr lang="tr-TR" dirty="0" err="1"/>
              <a:t>Rathamusala</a:t>
            </a:r>
            <a:r>
              <a:rPr lang="tr-TR" dirty="0"/>
              <a:t> adı verilen bir tür savaş arabasıdır. İki yıl süren bu ve benzeri hazırlıklar çok kanlı olacak bir savaşın habercisiydi. Öyle ki </a:t>
            </a:r>
            <a:r>
              <a:rPr lang="tr-TR" dirty="0" err="1"/>
              <a:t>Cainist</a:t>
            </a:r>
            <a:r>
              <a:rPr lang="tr-TR" dirty="0"/>
              <a:t> kaynaklarda, savaşın yaklaşık on altı yıl boyunca devam ettiği aktarmaktadır. Sonunda </a:t>
            </a:r>
            <a:r>
              <a:rPr lang="tr-TR" dirty="0" err="1"/>
              <a:t>Acātaşatru</a:t>
            </a:r>
            <a:r>
              <a:rPr lang="tr-TR" dirty="0"/>
              <a:t>, annesinin de doğmuş olduğu </a:t>
            </a:r>
            <a:r>
              <a:rPr lang="tr-TR" dirty="0" err="1"/>
              <a:t>Vaişālī</a:t>
            </a:r>
            <a:r>
              <a:rPr lang="tr-TR" dirty="0"/>
              <a:t> şehrini himayesi altına almış ve bu zaferi, krallığının onuru olarak nitelendirmiştir.</a:t>
            </a:r>
          </a:p>
          <a:p>
            <a:r>
              <a:rPr lang="tr-TR" dirty="0"/>
              <a:t> 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59240800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Magadha’nın</a:t>
            </a:r>
            <a:r>
              <a:rPr lang="tr-TR" dirty="0"/>
              <a:t> gitgide genişleyen sınırları, </a:t>
            </a:r>
            <a:r>
              <a:rPr lang="tr-TR" dirty="0" err="1"/>
              <a:t>Acātaşatru’nun</a:t>
            </a:r>
            <a:r>
              <a:rPr lang="tr-TR" dirty="0"/>
              <a:t> hırslı rakiplerini sinirlendirmeye başlamıştı. Bunların başında da Orta Hindistan’daki </a:t>
            </a:r>
            <a:r>
              <a:rPr lang="tr-TR" dirty="0" err="1"/>
              <a:t>Avanti</a:t>
            </a:r>
            <a:r>
              <a:rPr lang="tr-TR" dirty="0"/>
              <a:t> Krallığının hükümdarı Çanda </a:t>
            </a:r>
            <a:r>
              <a:rPr lang="tr-TR" dirty="0" err="1"/>
              <a:t>Pradyota</a:t>
            </a:r>
            <a:r>
              <a:rPr lang="tr-TR" dirty="0"/>
              <a:t> gelmekteydi. </a:t>
            </a:r>
            <a:r>
              <a:rPr lang="tr-TR" dirty="0" err="1"/>
              <a:t>Çanda’nın</a:t>
            </a:r>
            <a:r>
              <a:rPr lang="tr-TR" dirty="0"/>
              <a:t> </a:t>
            </a:r>
            <a:r>
              <a:rPr lang="tr-TR" dirty="0" err="1"/>
              <a:t>Rācagṛha’ya</a:t>
            </a:r>
            <a:r>
              <a:rPr lang="tr-TR" dirty="0"/>
              <a:t> saldırı hazırlığında olduğunu öğrenen </a:t>
            </a:r>
            <a:r>
              <a:rPr lang="tr-TR" dirty="0" err="1"/>
              <a:t>Acātaşatru</a:t>
            </a:r>
            <a:r>
              <a:rPr lang="tr-TR" dirty="0"/>
              <a:t>, güçlü bir orduyla Çanda </a:t>
            </a:r>
            <a:r>
              <a:rPr lang="tr-TR" dirty="0" err="1"/>
              <a:t>Pradyota’nın</a:t>
            </a:r>
            <a:r>
              <a:rPr lang="tr-TR" dirty="0"/>
              <a:t> karşısına çıkmıştı.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408898232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Kuzeydoğuda’da</a:t>
            </a:r>
            <a:r>
              <a:rPr lang="tr-TR" dirty="0"/>
              <a:t> </a:t>
            </a:r>
            <a:r>
              <a:rPr lang="tr-TR" dirty="0" err="1"/>
              <a:t>Liççhavilere</a:t>
            </a:r>
            <a:r>
              <a:rPr lang="tr-TR" dirty="0"/>
              <a:t> karşı uzun yıllar mücadeleler vermiş olsa da bu durum ona ve ordusuna büyük bir deneyim kazandırmıştı. Kısa bir süre içerisinde ülkesinin batısından gelen </a:t>
            </a:r>
            <a:r>
              <a:rPr lang="tr-TR" dirty="0" err="1"/>
              <a:t>Avanti’nin</a:t>
            </a:r>
            <a:r>
              <a:rPr lang="tr-TR" dirty="0"/>
              <a:t> orduları karşısında da büyük bir zafer kazanan </a:t>
            </a:r>
            <a:r>
              <a:rPr lang="tr-TR" dirty="0" err="1"/>
              <a:t>Acātaşatru</a:t>
            </a:r>
            <a:r>
              <a:rPr lang="tr-TR" dirty="0"/>
              <a:t>, tam bir başarı elde etmiş ve </a:t>
            </a:r>
            <a:r>
              <a:rPr lang="tr-TR" dirty="0" err="1"/>
              <a:t>Magadaha</a:t>
            </a:r>
            <a:r>
              <a:rPr lang="tr-TR" dirty="0"/>
              <a:t> İmparatorluğu’nu sağlam temeller üzerinde oturtmayı başarmıştı.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01739391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Bimbisāra</a:t>
            </a:r>
            <a:r>
              <a:rPr lang="tr-TR" dirty="0"/>
              <a:t> gibi </a:t>
            </a:r>
            <a:r>
              <a:rPr lang="tr-TR" dirty="0" err="1"/>
              <a:t>Acātaşatru’nun</a:t>
            </a:r>
            <a:r>
              <a:rPr lang="tr-TR" dirty="0"/>
              <a:t> da hem Buddhist hem de </a:t>
            </a:r>
            <a:r>
              <a:rPr lang="tr-TR" dirty="0" err="1"/>
              <a:t>Cainist</a:t>
            </a:r>
            <a:r>
              <a:rPr lang="tr-TR" dirty="0"/>
              <a:t> kültürün önemli bir parçasını oluşturduğunu söylemek gerekir. Öyle ki Buddhist metinlerde Buddhist bir kral olarak tanıtılan </a:t>
            </a:r>
            <a:r>
              <a:rPr lang="tr-TR" dirty="0" err="1"/>
              <a:t>Acātaşatru</a:t>
            </a:r>
            <a:r>
              <a:rPr lang="tr-TR" dirty="0"/>
              <a:t>, </a:t>
            </a:r>
            <a:r>
              <a:rPr lang="tr-TR" dirty="0" err="1"/>
              <a:t>Cainist</a:t>
            </a:r>
            <a:r>
              <a:rPr lang="tr-TR" dirty="0"/>
              <a:t> metinlerde de iyi bir </a:t>
            </a:r>
            <a:r>
              <a:rPr lang="tr-TR" dirty="0" err="1"/>
              <a:t>Cainist</a:t>
            </a:r>
            <a:r>
              <a:rPr lang="tr-TR" dirty="0"/>
              <a:t> mürit olarak tanıtılmaktadır. </a:t>
            </a:r>
            <a:r>
              <a:rPr lang="tr-TR" dirty="0" err="1"/>
              <a:t>Cainist</a:t>
            </a:r>
            <a:r>
              <a:rPr lang="tr-TR" dirty="0"/>
              <a:t> geleneğe ait metinlerde </a:t>
            </a:r>
            <a:r>
              <a:rPr lang="tr-TR" dirty="0" err="1"/>
              <a:t>Acātaşatru’nun</a:t>
            </a:r>
            <a:r>
              <a:rPr lang="tr-TR" dirty="0"/>
              <a:t> eşleri ve himayesindekiler ile birlikte, sık sık </a:t>
            </a:r>
            <a:r>
              <a:rPr lang="tr-TR" dirty="0" err="1"/>
              <a:t>Mahāvīra’yı</a:t>
            </a:r>
            <a:r>
              <a:rPr lang="tr-TR" dirty="0"/>
              <a:t> ziyaret ettikleri ve vaazlarını dinledikleri aktarılmaktadır.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53629752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Özellikle </a:t>
            </a:r>
            <a:r>
              <a:rPr lang="tr-TR" dirty="0" err="1"/>
              <a:t>Aupapātika</a:t>
            </a:r>
            <a:r>
              <a:rPr lang="tr-TR" dirty="0"/>
              <a:t> </a:t>
            </a:r>
            <a:r>
              <a:rPr lang="tr-TR" dirty="0" err="1"/>
              <a:t>Sūtra’da</a:t>
            </a:r>
            <a:r>
              <a:rPr lang="tr-TR" dirty="0"/>
              <a:t> </a:t>
            </a:r>
            <a:r>
              <a:rPr lang="tr-TR" dirty="0" err="1"/>
              <a:t>Acātaşatru’nun</a:t>
            </a:r>
            <a:r>
              <a:rPr lang="tr-TR" dirty="0"/>
              <a:t> iyi bir </a:t>
            </a:r>
            <a:r>
              <a:rPr lang="tr-TR" dirty="0" err="1"/>
              <a:t>Mahāvīra</a:t>
            </a:r>
            <a:r>
              <a:rPr lang="tr-TR" dirty="0"/>
              <a:t> takipçisi olduğu aktarılmaktadır. Buddha ile olan ilişkisi ise, prens </a:t>
            </a:r>
            <a:r>
              <a:rPr lang="tr-TR" dirty="0" err="1"/>
              <a:t>Acātaşatru’nun</a:t>
            </a:r>
            <a:r>
              <a:rPr lang="tr-TR" dirty="0"/>
              <a:t> hain </a:t>
            </a:r>
            <a:r>
              <a:rPr lang="tr-TR" dirty="0" err="1"/>
              <a:t>Devadatta’nın</a:t>
            </a:r>
            <a:r>
              <a:rPr lang="tr-TR" dirty="0"/>
              <a:t> tuzağına düşerek babasını öldürmesiyle ilgili olan hikâye ile başlamaktadır. </a:t>
            </a:r>
            <a:r>
              <a:rPr lang="tr-TR" dirty="0" err="1"/>
              <a:t>Devadatta</a:t>
            </a:r>
            <a:r>
              <a:rPr lang="tr-TR" dirty="0"/>
              <a:t>, prens </a:t>
            </a:r>
            <a:r>
              <a:rPr lang="tr-TR" dirty="0" err="1"/>
              <a:t>Acātaşatru’yu</a:t>
            </a:r>
            <a:r>
              <a:rPr lang="tr-TR" dirty="0"/>
              <a:t> öyle etkilemiştir ki adamlarına, sizden ne isterse istesin koşulsuz yerine getireceksiniz emrini verir.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69896698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Buddha, prensin bu tavrını cahillik olarak nitelendirir ve </a:t>
            </a:r>
            <a:r>
              <a:rPr lang="tr-TR" dirty="0" err="1"/>
              <a:t>Acātaşatru’nun</a:t>
            </a:r>
            <a:r>
              <a:rPr lang="tr-TR" dirty="0"/>
              <a:t> her zaman kendisinin dostu olacağını söyler. Buddhist kayıtlarda, babasının ölümüne sebep olan </a:t>
            </a:r>
            <a:r>
              <a:rPr lang="tr-TR" dirty="0" err="1"/>
              <a:t>Acātaşatru’nun</a:t>
            </a:r>
            <a:r>
              <a:rPr lang="tr-TR" dirty="0"/>
              <a:t> çok pişman olduğu ve bir gün doktoru </a:t>
            </a:r>
            <a:r>
              <a:rPr lang="tr-TR" dirty="0" err="1"/>
              <a:t>Cīvaka</a:t>
            </a:r>
            <a:r>
              <a:rPr lang="tr-TR" dirty="0"/>
              <a:t> onu “gelecekte uzak duracağım günahlardan ötürü bir gün affedilebilinir miyim?” diye yakarırken gördüğü rivayet edilmektedir.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276002163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Efsaneye göre, çok pişman olan </a:t>
            </a:r>
            <a:r>
              <a:rPr lang="tr-TR" dirty="0" err="1"/>
              <a:t>Acātaşatru’nun</a:t>
            </a:r>
            <a:r>
              <a:rPr lang="tr-TR" dirty="0"/>
              <a:t> o halini gören </a:t>
            </a:r>
            <a:r>
              <a:rPr lang="tr-TR" dirty="0" err="1"/>
              <a:t>Cīvaka</a:t>
            </a:r>
            <a:r>
              <a:rPr lang="tr-TR" dirty="0"/>
              <a:t>, onu </a:t>
            </a:r>
            <a:r>
              <a:rPr lang="tr-TR" dirty="0" err="1"/>
              <a:t>Buddha’yı</a:t>
            </a:r>
            <a:r>
              <a:rPr lang="tr-TR" dirty="0"/>
              <a:t> ziyaret etmesi için ikna eder. Yaptığından çok utanan </a:t>
            </a:r>
            <a:r>
              <a:rPr lang="tr-TR" dirty="0" err="1"/>
              <a:t>Acātaşatru</a:t>
            </a:r>
            <a:r>
              <a:rPr lang="tr-TR" dirty="0"/>
              <a:t>, mahiyetindekiler ile birlikte yola koyulur, ancak yolda </a:t>
            </a:r>
            <a:r>
              <a:rPr lang="tr-TR" dirty="0" err="1"/>
              <a:t>Buddha’nın</a:t>
            </a:r>
            <a:r>
              <a:rPr lang="tr-TR" dirty="0"/>
              <a:t> ölüm haberini almıştır. Efendisinin kalıntılarından kendine düşüne almak isteyen </a:t>
            </a:r>
            <a:r>
              <a:rPr lang="tr-TR" dirty="0" err="1"/>
              <a:t>Acātaşatru’nun</a:t>
            </a:r>
            <a:r>
              <a:rPr lang="tr-TR" dirty="0"/>
              <a:t>, “saygıdeğer Buddha bir </a:t>
            </a:r>
            <a:r>
              <a:rPr lang="tr-TR" dirty="0" err="1"/>
              <a:t>Kshatriya</a:t>
            </a:r>
            <a:r>
              <a:rPr lang="tr-TR" dirty="0"/>
              <a:t> idi; ben de bir </a:t>
            </a:r>
            <a:r>
              <a:rPr lang="tr-TR" dirty="0" err="1"/>
              <a:t>Kshatriya’yım</a:t>
            </a:r>
            <a:r>
              <a:rPr lang="tr-TR" dirty="0"/>
              <a:t> ve efendimizin küllerinden payına düşeni alarak, büyük bir stūpa yaptıracağını” söylediği nakledilmektedir.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80478426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i="1" dirty="0" err="1"/>
              <a:t>Mahāvamşa</a:t>
            </a:r>
            <a:r>
              <a:rPr lang="tr-TR" dirty="0" err="1"/>
              <a:t>’da</a:t>
            </a:r>
            <a:r>
              <a:rPr lang="tr-TR" dirty="0"/>
              <a:t> ise, </a:t>
            </a:r>
            <a:r>
              <a:rPr lang="tr-TR" dirty="0" err="1"/>
              <a:t>Acātaşatru’nun</a:t>
            </a:r>
            <a:r>
              <a:rPr lang="tr-TR" dirty="0"/>
              <a:t> şehrin dört bir yanına </a:t>
            </a:r>
            <a:r>
              <a:rPr lang="tr-TR" dirty="0" err="1"/>
              <a:t>Dhātu</a:t>
            </a:r>
            <a:r>
              <a:rPr lang="tr-TR" dirty="0"/>
              <a:t> Çaityalar olarak anılan çok sayıda Buddhist tapınak yaptırttığı; ayrıca </a:t>
            </a:r>
            <a:r>
              <a:rPr lang="tr-TR" dirty="0" err="1"/>
              <a:t>Acātaşatru’nun</a:t>
            </a:r>
            <a:r>
              <a:rPr lang="tr-TR" dirty="0"/>
              <a:t> Buddhist örgütün (</a:t>
            </a:r>
            <a:r>
              <a:rPr lang="tr-TR" dirty="0" err="1"/>
              <a:t>samgha</a:t>
            </a:r>
            <a:r>
              <a:rPr lang="tr-TR" dirty="0"/>
              <a:t>) kurulmasında oldukça önemli bir rol oynadığı kaydedilmektedir.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1022341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Ancak yaklaşık olarak elli altı yıl süren saltanatı, artık baba katili yaşlı bir kral tarafından yönetilmek istenmeyen halkın ayaklanması sonucu son bulmuştur. </a:t>
            </a:r>
            <a:r>
              <a:rPr lang="tr-TR" dirty="0" err="1"/>
              <a:t>Acātaşatru’dan</a:t>
            </a:r>
            <a:r>
              <a:rPr lang="tr-TR" dirty="0"/>
              <a:t> sonra </a:t>
            </a:r>
            <a:r>
              <a:rPr lang="tr-TR" dirty="0" err="1"/>
              <a:t>Magadha</a:t>
            </a:r>
            <a:r>
              <a:rPr lang="tr-TR" dirty="0"/>
              <a:t> İmparatorluğunun başına sırasıyla dört farklı kral daha geçmiştir. 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20843204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Hükümdarlığı yıllarında tıpkı babası gibi iyi bir Buddha taraftarı olarak tanınan </a:t>
            </a:r>
            <a:r>
              <a:rPr lang="tr-TR" dirty="0" err="1"/>
              <a:t>Acātaşatru</a:t>
            </a:r>
            <a:r>
              <a:rPr lang="tr-TR" dirty="0"/>
              <a:t>, yaklaşık olarak MÖ 493- 462 yılları (yaklaşık otuz yıl) arasında </a:t>
            </a:r>
            <a:r>
              <a:rPr lang="tr-TR" dirty="0" err="1"/>
              <a:t>Magadha’da</a:t>
            </a:r>
            <a:r>
              <a:rPr lang="tr-TR" dirty="0"/>
              <a:t> hüküm sürmüştür. </a:t>
            </a:r>
            <a:r>
              <a:rPr lang="tr-TR" dirty="0" err="1"/>
              <a:t>Acātaşatru</a:t>
            </a:r>
            <a:r>
              <a:rPr lang="tr-TR" dirty="0"/>
              <a:t>, hükümdarlığı süresince yaptığı fetihlerle, </a:t>
            </a:r>
            <a:r>
              <a:rPr lang="tr-TR" dirty="0" err="1"/>
              <a:t>Magadha</a:t>
            </a:r>
            <a:r>
              <a:rPr lang="tr-TR" dirty="0"/>
              <a:t> Krallığını en geniş sınırlara ulaştırmıştır.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80506752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Udayabhadra</a:t>
            </a:r>
            <a:r>
              <a:rPr lang="tr-TR" dirty="0"/>
              <a:t> bu krallardan ilkidir. Saraydaki ileri gelen devlet adamlarının ve soylulukların desteğini almış, </a:t>
            </a:r>
            <a:r>
              <a:rPr lang="tr-TR" dirty="0" err="1"/>
              <a:t>Kusumapura</a:t>
            </a:r>
            <a:r>
              <a:rPr lang="tr-TR" dirty="0"/>
              <a:t> adındaki yeni bir şehrin inşa edilmesini sağlamıştır. Bu şehir özellikle </a:t>
            </a:r>
            <a:r>
              <a:rPr lang="tr-TR" dirty="0" err="1"/>
              <a:t>Cainist</a:t>
            </a:r>
            <a:r>
              <a:rPr lang="tr-TR" dirty="0"/>
              <a:t> tapınaklarıyla dikkat çekmiştir. Öyle ki koyu bir </a:t>
            </a:r>
            <a:r>
              <a:rPr lang="tr-TR" dirty="0" err="1"/>
              <a:t>Cainist</a:t>
            </a:r>
            <a:r>
              <a:rPr lang="tr-TR" dirty="0"/>
              <a:t> olduğu bilinen kralın, hocasını dinlediği bir sırada öldürüldüğü kaydedilmektedir.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17551296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Ardından </a:t>
            </a:r>
            <a:r>
              <a:rPr lang="tr-TR" dirty="0" err="1"/>
              <a:t>Anuruddha</a:t>
            </a:r>
            <a:r>
              <a:rPr lang="tr-TR" dirty="0"/>
              <a:t> ve </a:t>
            </a:r>
            <a:r>
              <a:rPr lang="tr-TR" dirty="0" err="1"/>
              <a:t>Munda</a:t>
            </a:r>
            <a:r>
              <a:rPr lang="tr-TR" dirty="0"/>
              <a:t> isimli krallar tahta geçmiş, ancak kısa süreli olan hükümdarlık dönemleri hakkında herhangi bir bilgiye ulaşılamamıştır. Son olarak </a:t>
            </a:r>
            <a:r>
              <a:rPr lang="tr-TR" dirty="0" err="1"/>
              <a:t>Magadha</a:t>
            </a:r>
            <a:r>
              <a:rPr lang="tr-TR" dirty="0"/>
              <a:t> İmparatorluğunun başına </a:t>
            </a:r>
            <a:r>
              <a:rPr lang="tr-TR" dirty="0" err="1"/>
              <a:t>Nāgadāsaka</a:t>
            </a:r>
            <a:r>
              <a:rPr lang="tr-TR" dirty="0"/>
              <a:t> geçmiş; ancak o da uzun süreli ve şaşalı bir saltanat sürememiştir. Tarihsel kayıtlarda, onun son </a:t>
            </a:r>
            <a:r>
              <a:rPr lang="tr-TR" dirty="0" err="1"/>
              <a:t>Magadha</a:t>
            </a:r>
            <a:r>
              <a:rPr lang="tr-TR" dirty="0"/>
              <a:t> kralı olduğu ve tahttan indirilmesinden sonra </a:t>
            </a:r>
            <a:r>
              <a:rPr lang="tr-TR" dirty="0" err="1"/>
              <a:t>Magadha</a:t>
            </a:r>
            <a:r>
              <a:rPr lang="tr-TR" dirty="0"/>
              <a:t> İmparatorluğunun resmen yıkıldığı belirtilmektedir. </a:t>
            </a:r>
          </a:p>
          <a:p>
            <a:r>
              <a:rPr lang="tr-TR" dirty="0"/>
              <a:t> 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09648317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Öyle ki </a:t>
            </a:r>
            <a:r>
              <a:rPr lang="tr-TR" dirty="0" err="1"/>
              <a:t>Cain</a:t>
            </a:r>
            <a:r>
              <a:rPr lang="tr-TR" dirty="0"/>
              <a:t> kaynaklarda, </a:t>
            </a:r>
            <a:r>
              <a:rPr lang="tr-TR" dirty="0" err="1"/>
              <a:t>Acātaşatru’nun</a:t>
            </a:r>
            <a:r>
              <a:rPr lang="tr-TR" dirty="0"/>
              <a:t> yönetimindeki </a:t>
            </a:r>
            <a:r>
              <a:rPr lang="tr-TR" dirty="0" err="1"/>
              <a:t>Magadha’nın</a:t>
            </a:r>
            <a:r>
              <a:rPr lang="tr-TR" dirty="0"/>
              <a:t> Doğu Hindistan’ın tamamına hâkim olduğu kaydedilmiştir: Otuz altı büyük eyalet, dokuz </a:t>
            </a:r>
            <a:r>
              <a:rPr lang="tr-TR" dirty="0" err="1"/>
              <a:t>Mallaki</a:t>
            </a:r>
            <a:r>
              <a:rPr lang="tr-TR" dirty="0"/>
              <a:t>, dokuz </a:t>
            </a:r>
            <a:r>
              <a:rPr lang="tr-TR" dirty="0" err="1"/>
              <a:t>Liççhavahi</a:t>
            </a:r>
            <a:r>
              <a:rPr lang="tr-TR" dirty="0"/>
              <a:t> ve </a:t>
            </a:r>
            <a:r>
              <a:rPr lang="tr-TR" dirty="0" err="1"/>
              <a:t>Kaşi-Koşala’ya</a:t>
            </a:r>
            <a:r>
              <a:rPr lang="tr-TR" dirty="0"/>
              <a:t> bağlı on sekiz </a:t>
            </a:r>
            <a:r>
              <a:rPr lang="tr-TR" dirty="0" err="1"/>
              <a:t>ganarācya</a:t>
            </a:r>
            <a:r>
              <a:rPr lang="tr-TR" dirty="0"/>
              <a:t> doğrudan hükümdarlık sınırlarına dahil edilmiştir.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50593056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 Babasının ölümümden sonra bozulan siyasi ilişkiler sebebiyle, </a:t>
            </a:r>
            <a:r>
              <a:rPr lang="tr-TR" dirty="0" err="1"/>
              <a:t>Acātaşatru</a:t>
            </a:r>
            <a:r>
              <a:rPr lang="tr-TR" dirty="0"/>
              <a:t> ilk olarak </a:t>
            </a:r>
            <a:r>
              <a:rPr lang="tr-TR" dirty="0" err="1"/>
              <a:t>Koşala</a:t>
            </a:r>
            <a:r>
              <a:rPr lang="tr-TR" dirty="0"/>
              <a:t> kralı </a:t>
            </a:r>
            <a:r>
              <a:rPr lang="tr-TR" dirty="0" err="1"/>
              <a:t>Prasenacit</a:t>
            </a:r>
            <a:r>
              <a:rPr lang="tr-TR" dirty="0"/>
              <a:t> ile karşı karşıya gelmiştir. </a:t>
            </a:r>
            <a:r>
              <a:rPr lang="tr-TR" dirty="0" err="1"/>
              <a:t>Prasenacit</a:t>
            </a:r>
            <a:r>
              <a:rPr lang="tr-TR" dirty="0"/>
              <a:t>, babasını öldüren ve kocasının ölümü üzerine çok geçmeden kendi canına kıyan kız kardeşi </a:t>
            </a:r>
            <a:r>
              <a:rPr lang="tr-TR" dirty="0" err="1"/>
              <a:t>Koşala</a:t>
            </a:r>
            <a:r>
              <a:rPr lang="tr-TR" dirty="0"/>
              <a:t> prensesinin öcünü almak istemektedir.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83891236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İlk olarak başlık parası olarak </a:t>
            </a:r>
            <a:r>
              <a:rPr lang="tr-TR" dirty="0" err="1"/>
              <a:t>Magadha</a:t>
            </a:r>
            <a:r>
              <a:rPr lang="tr-TR" dirty="0"/>
              <a:t> İmparatorluğuna verdiği </a:t>
            </a:r>
            <a:r>
              <a:rPr lang="tr-TR" dirty="0" err="1"/>
              <a:t>Kaşi</a:t>
            </a:r>
            <a:r>
              <a:rPr lang="tr-TR" dirty="0"/>
              <a:t> kasabasını geri almış, bu durum iki krallık arasındaki savaşın fitilini ateşlemiştir. İlk olarak </a:t>
            </a:r>
            <a:r>
              <a:rPr lang="tr-TR" dirty="0" err="1"/>
              <a:t>Acātaşatru</a:t>
            </a:r>
            <a:r>
              <a:rPr lang="tr-TR" dirty="0"/>
              <a:t>, </a:t>
            </a:r>
            <a:r>
              <a:rPr lang="tr-TR" dirty="0" err="1"/>
              <a:t>Prasenacit’in</a:t>
            </a:r>
            <a:r>
              <a:rPr lang="tr-TR" dirty="0"/>
              <a:t> safında savaşan yaşlı amcasının karşında galip geliyordu. Sonradan işler tersine döndü ve </a:t>
            </a:r>
            <a:r>
              <a:rPr lang="tr-TR" dirty="0" err="1"/>
              <a:t>Acātaşatru</a:t>
            </a:r>
            <a:r>
              <a:rPr lang="tr-TR" dirty="0"/>
              <a:t> pusuya düşürülerek etrafı </a:t>
            </a:r>
            <a:r>
              <a:rPr lang="tr-TR" dirty="0" err="1"/>
              <a:t>Prasenacit</a:t>
            </a:r>
            <a:r>
              <a:rPr lang="tr-TR" dirty="0"/>
              <a:t> tarafından çevrildi. Ancak savaşın sonunda imzalanan barış anlaşmasına göre, </a:t>
            </a:r>
            <a:r>
              <a:rPr lang="tr-TR" dirty="0" err="1"/>
              <a:t>Kaşi</a:t>
            </a:r>
            <a:r>
              <a:rPr lang="tr-TR" dirty="0"/>
              <a:t> kasabası tekrar </a:t>
            </a:r>
            <a:r>
              <a:rPr lang="tr-TR" dirty="0" err="1"/>
              <a:t>Magadha</a:t>
            </a:r>
            <a:r>
              <a:rPr lang="tr-TR" dirty="0"/>
              <a:t> yönetimine bırakıldı ve üvey annesi </a:t>
            </a:r>
            <a:r>
              <a:rPr lang="tr-TR" dirty="0" err="1"/>
              <a:t>Vacirā</a:t>
            </a:r>
            <a:r>
              <a:rPr lang="tr-TR" dirty="0"/>
              <a:t> ile evlendirildi. 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15606803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Liççhavahiler</a:t>
            </a:r>
            <a:r>
              <a:rPr lang="tr-TR" dirty="0"/>
              <a:t> ile bozulan siyasi ilişkilerin sebebi olarak ise, kaynaklarda birbirinden farklı kayıtlar bulunmaktadır. Buddhist kayıtlarda </a:t>
            </a:r>
            <a:r>
              <a:rPr lang="tr-TR" dirty="0" err="1"/>
              <a:t>Liççhavahi</a:t>
            </a:r>
            <a:r>
              <a:rPr lang="tr-TR" dirty="0"/>
              <a:t> sınırında bulunan bir elmas madeninden elde edilen gelirin, iki krallık tarafından eşit paylaşılması konusunda imzalanan anlaşmanın </a:t>
            </a:r>
            <a:r>
              <a:rPr lang="tr-TR" dirty="0" err="1"/>
              <a:t>Liççhavahiler</a:t>
            </a:r>
            <a:r>
              <a:rPr lang="tr-TR" dirty="0"/>
              <a:t> tarafından ihlal edilmesi ileri sürülmektedir.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1071094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Cainist</a:t>
            </a:r>
            <a:r>
              <a:rPr lang="tr-TR" dirty="0"/>
              <a:t> kayıtlarda ise, </a:t>
            </a:r>
            <a:r>
              <a:rPr lang="tr-TR" dirty="0" err="1"/>
              <a:t>Acātaşatru’nun</a:t>
            </a:r>
            <a:r>
              <a:rPr lang="tr-TR" dirty="0"/>
              <a:t> </a:t>
            </a:r>
            <a:r>
              <a:rPr lang="tr-TR" dirty="0" err="1"/>
              <a:t>Bimbisāra’nın</a:t>
            </a:r>
            <a:r>
              <a:rPr lang="tr-TR" dirty="0"/>
              <a:t> </a:t>
            </a:r>
            <a:r>
              <a:rPr lang="tr-TR" dirty="0" err="1"/>
              <a:t>Liççhavi</a:t>
            </a:r>
            <a:r>
              <a:rPr lang="tr-TR" dirty="0"/>
              <a:t> hükümdarı </a:t>
            </a:r>
            <a:r>
              <a:rPr lang="tr-TR" dirty="0" err="1"/>
              <a:t>Chetaka’nın</a:t>
            </a:r>
            <a:r>
              <a:rPr lang="tr-TR" dirty="0"/>
              <a:t> kızı </a:t>
            </a:r>
            <a:r>
              <a:rPr lang="tr-TR" dirty="0" err="1"/>
              <a:t>Chellanā’dan</a:t>
            </a:r>
            <a:r>
              <a:rPr lang="tr-TR" dirty="0"/>
              <a:t> olma oğulları </a:t>
            </a:r>
            <a:r>
              <a:rPr lang="tr-TR" dirty="0" err="1"/>
              <a:t>Halla</a:t>
            </a:r>
            <a:r>
              <a:rPr lang="tr-TR" dirty="0"/>
              <a:t> ve </a:t>
            </a:r>
            <a:r>
              <a:rPr lang="tr-TR" dirty="0" err="1"/>
              <a:t>Vehalla’ya</a:t>
            </a:r>
            <a:r>
              <a:rPr lang="tr-TR" dirty="0"/>
              <a:t> bıraktığı on sekiz taşlı inci kolyenin kıskançlığının sürdüğü kaydedilmektedir. Uzun süren mücadelelerin ardından güçlü </a:t>
            </a:r>
            <a:r>
              <a:rPr lang="tr-TR" dirty="0" err="1"/>
              <a:t>Liççhavi</a:t>
            </a:r>
            <a:r>
              <a:rPr lang="tr-TR" dirty="0"/>
              <a:t> otoritesini yenemeyeceğini anlayan </a:t>
            </a:r>
            <a:r>
              <a:rPr lang="tr-TR" dirty="0" err="1"/>
              <a:t>Acātaşatru</a:t>
            </a:r>
            <a:r>
              <a:rPr lang="tr-TR" dirty="0"/>
              <a:t>, yüksek derecedeki bir memurunu </a:t>
            </a:r>
            <a:r>
              <a:rPr lang="tr-TR" dirty="0" err="1"/>
              <a:t>Liççhavi’nin</a:t>
            </a:r>
            <a:r>
              <a:rPr lang="tr-TR" dirty="0"/>
              <a:t> iç birliğini bozmak için görevlendirdi.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90384442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Aradan üç yıl geçtikten sonra, onun bu hamlesi ilk meyvelerini vermeye başladı ve zengin-fakir arasındaki sosyal adaletsizlik toplum içinde birtakım huzursuzluklara, ayrışmalara neden oldu. Bu iç karışıklıklardan yararlanmak isteyen </a:t>
            </a:r>
            <a:r>
              <a:rPr lang="tr-TR" dirty="0" err="1"/>
              <a:t>Acātaşatru</a:t>
            </a:r>
            <a:r>
              <a:rPr lang="tr-TR" dirty="0"/>
              <a:t> ise harekete geçti ve ilk olarak yeni bir askeri ve idari üst inşası başlattı.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341653863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 yeni yerleşim yeri, daha sonraları yeni başkent olarak anılacak olan </a:t>
            </a:r>
            <a:r>
              <a:rPr lang="tr-TR" dirty="0" err="1"/>
              <a:t>Pātaliputra’ydı</a:t>
            </a:r>
            <a:r>
              <a:rPr lang="tr-TR" dirty="0"/>
              <a:t>. Bu yeni şehrin inşası tamamlandıktan sonra, </a:t>
            </a:r>
            <a:r>
              <a:rPr lang="tr-TR" dirty="0" err="1"/>
              <a:t>Acātaşatru’nın</a:t>
            </a:r>
            <a:r>
              <a:rPr lang="tr-TR" dirty="0"/>
              <a:t> iki üst düzey veziri, </a:t>
            </a:r>
            <a:r>
              <a:rPr lang="tr-TR" dirty="0" err="1"/>
              <a:t>Buddha’yı</a:t>
            </a:r>
            <a:r>
              <a:rPr lang="tr-TR" dirty="0"/>
              <a:t> evlerine bir akşam yemeği için davet ettiler ve onun şehre girdiği ve çıktığı kapı </a:t>
            </a:r>
            <a:r>
              <a:rPr lang="tr-TR" dirty="0" err="1"/>
              <a:t>Gotama</a:t>
            </a:r>
            <a:r>
              <a:rPr lang="tr-TR" dirty="0"/>
              <a:t>, </a:t>
            </a:r>
            <a:r>
              <a:rPr lang="tr-TR" dirty="0" err="1"/>
              <a:t>Ganj’ı</a:t>
            </a:r>
            <a:r>
              <a:rPr lang="tr-TR" dirty="0"/>
              <a:t> geçtiği sandal ise </a:t>
            </a:r>
            <a:r>
              <a:rPr lang="tr-TR" dirty="0" err="1"/>
              <a:t>Gotama</a:t>
            </a:r>
            <a:r>
              <a:rPr lang="tr-TR" dirty="0"/>
              <a:t> Sandalı olarak isimlendirildi. Buddhist kayıtlar işte bu ilk ziyareti sırasında </a:t>
            </a:r>
            <a:r>
              <a:rPr lang="tr-TR" dirty="0" err="1"/>
              <a:t>Buddha’nın</a:t>
            </a:r>
            <a:r>
              <a:rPr lang="tr-TR" dirty="0"/>
              <a:t>, </a:t>
            </a:r>
            <a:r>
              <a:rPr lang="tr-TR" dirty="0" err="1"/>
              <a:t>Pātaliputra’nın</a:t>
            </a:r>
            <a:r>
              <a:rPr lang="tr-TR" dirty="0"/>
              <a:t> gelecekte çok önemli bir ticaret şehri olacağını ifade ettiğini ileri sürmektedir. </a:t>
            </a:r>
          </a:p>
          <a:p>
            <a:pPr algn="ctr"/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Hin 203 eskiçağ </a:t>
            </a: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</a:rPr>
              <a:t>hint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</a:rPr>
              <a:t> tarihi</a:t>
            </a:r>
          </a:p>
        </p:txBody>
      </p:sp>
    </p:spTree>
    <p:extLst>
      <p:ext uri="{BB962C8B-B14F-4D97-AF65-F5344CB8AC3E}">
        <p14:creationId xmlns:p14="http://schemas.microsoft.com/office/powerpoint/2010/main" val="181501631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1267</TotalTime>
  <Words>1194</Words>
  <Application>Microsoft Office PowerPoint</Application>
  <PresentationFormat>Ekran Gösterisi (4:3)</PresentationFormat>
  <Paragraphs>70</Paragraphs>
  <Slides>21</Slides>
  <Notes>21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203 Eskiçağ Hint tarihi  12. hafta  Konu: MAGADHA İMPARATORLUĞU acātaşatru       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  <vt:lpstr>Hin 203 eskiçağ hint tarihi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121</cp:revision>
  <dcterms:created xsi:type="dcterms:W3CDTF">2014-11-21T09:52:05Z</dcterms:created>
  <dcterms:modified xsi:type="dcterms:W3CDTF">2020-02-26T17:32:22Z</dcterms:modified>
</cp:coreProperties>
</file>