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5FBE0F2-549A-447A-82DC-923DDCBA6B1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FBE0F2-549A-447A-82DC-923DDCBA6B1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FBE0F2-549A-447A-82DC-923DDCBA6B1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FBE0F2-549A-447A-82DC-923DDCBA6B1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FBE0F2-549A-447A-82DC-923DDCBA6B1B}"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5FBE0F2-549A-447A-82DC-923DDCBA6B1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5FBE0F2-549A-447A-82DC-923DDCBA6B1B}"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5FBE0F2-549A-447A-82DC-923DDCBA6B1B}"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BE0F2-549A-447A-82DC-923DDCBA6B1B}"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FBE0F2-549A-447A-82DC-923DDCBA6B1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FBE0F2-549A-447A-82DC-923DDCBA6B1B}"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E228A-3803-4B9F-ABC2-142EAF8E9E1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BE0F2-549A-447A-82DC-923DDCBA6B1B}"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E228A-3803-4B9F-ABC2-142EAF8E9E1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br>
              <a:rPr lang="tr-TR" dirty="0" smtClean="0"/>
            </a:br>
            <a:r>
              <a:rPr lang="tr-TR" dirty="0" smtClean="0"/>
              <a:t>4. HAFTA</a:t>
            </a:r>
            <a:endParaRPr lang="tr-TR" dirty="0"/>
          </a:p>
        </p:txBody>
      </p:sp>
      <p:sp>
        <p:nvSpPr>
          <p:cNvPr id="3" name="Subtitle 2"/>
          <p:cNvSpPr>
            <a:spLocks noGrp="1"/>
          </p:cNvSpPr>
          <p:nvPr>
            <p:ph type="subTitle" idx="1"/>
          </p:nvPr>
        </p:nvSpPr>
        <p:spPr/>
        <p:txBody>
          <a:bodyPr/>
          <a:lstStyle/>
          <a:p>
            <a:r>
              <a:rPr lang="tr-TR" dirty="0" smtClean="0"/>
              <a:t>ÖĞR. GÖR. DR. CİHAN SERHAT KART</a:t>
            </a:r>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 KAZASI KAVRAMI</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İş kazasının bir çok tanımı bulunmaktadır. Dünya Sağlık Teşkilatı (WHO) iş kazasını “önceden planlanmamış, çoğu zaman yaralanmalara, makina ve techizatın zarara uğramasına veya üretimin bir süre durmasına yol açan olay” olarak tanımlamaktadır. Uluslararası Çalışma Örgütü (ILO) ise iş kazasını "belirli bir zarar veya yaralanmaya yol açan, önceden planlanmamış beklenmedik bir olay" şeklinde tanımlamıştır.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Direkt (Görünür) Maliyetler</a:t>
            </a:r>
            <a:endParaRPr lang="tr-TR" dirty="0"/>
          </a:p>
        </p:txBody>
      </p:sp>
      <p:sp>
        <p:nvSpPr>
          <p:cNvPr id="3" name="Content Placeholder 2"/>
          <p:cNvSpPr>
            <a:spLocks noGrp="1"/>
          </p:cNvSpPr>
          <p:nvPr>
            <p:ph idx="1"/>
          </p:nvPr>
        </p:nvSpPr>
        <p:spPr/>
        <p:txBody>
          <a:bodyPr/>
          <a:lstStyle/>
          <a:p>
            <a:pPr algn="just"/>
            <a:r>
              <a:rPr lang="tr-TR" dirty="0" smtClean="0"/>
              <a:t>Direkt (Görünür) Maliyetler; </a:t>
            </a:r>
          </a:p>
          <a:p>
            <a:pPr algn="just">
              <a:buNone/>
            </a:pPr>
            <a:r>
              <a:rPr lang="tr-TR" dirty="0" smtClean="0"/>
              <a:t>• İlk müdahale, ambulans ve tedavi masrafları,</a:t>
            </a:r>
          </a:p>
          <a:p>
            <a:pPr algn="just">
              <a:buNone/>
            </a:pPr>
            <a:r>
              <a:rPr lang="tr-TR" dirty="0" smtClean="0"/>
              <a:t> • Geçici veya sürekli iş göremezlik ve ölüm ödemeleri, </a:t>
            </a:r>
          </a:p>
          <a:p>
            <a:pPr algn="just">
              <a:buNone/>
            </a:pPr>
            <a:r>
              <a:rPr lang="tr-TR" dirty="0" smtClean="0"/>
              <a:t>• İşçiye veya yakınlarına ödenen maddi ve manevi tazminatlar</a:t>
            </a:r>
          </a:p>
          <a:p>
            <a:pPr algn="just">
              <a:buNone/>
            </a:pPr>
            <a:r>
              <a:rPr lang="tr-TR" dirty="0" smtClean="0"/>
              <a:t> • Sigortaya ödenen tazminatlar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İndirekt (Görünmez) Maliyetler</a:t>
            </a:r>
            <a:endParaRPr lang="tr-TR" dirty="0"/>
          </a:p>
        </p:txBody>
      </p:sp>
      <p:sp>
        <p:nvSpPr>
          <p:cNvPr id="3" name="Content Placeholder 2"/>
          <p:cNvSpPr>
            <a:spLocks noGrp="1"/>
          </p:cNvSpPr>
          <p:nvPr>
            <p:ph idx="1"/>
          </p:nvPr>
        </p:nvSpPr>
        <p:spPr/>
        <p:txBody>
          <a:bodyPr>
            <a:normAutofit fontScale="55000" lnSpcReduction="20000"/>
          </a:bodyPr>
          <a:lstStyle/>
          <a:p>
            <a:pPr>
              <a:buNone/>
            </a:pPr>
            <a:r>
              <a:rPr lang="tr-TR" dirty="0" smtClean="0"/>
              <a:t>• İşletmenin, makinaların, prosesin yada fabrikanın bir bölümünün yada tamamının kaybedilmesi,</a:t>
            </a:r>
          </a:p>
          <a:p>
            <a:pPr>
              <a:buNone/>
            </a:pPr>
            <a:r>
              <a:rPr lang="tr-TR" dirty="0" smtClean="0"/>
              <a:t> • İşçinin üretimde çalışmaması nedeniyle iş gücü ve maliyet kaybı,</a:t>
            </a:r>
          </a:p>
          <a:p>
            <a:pPr>
              <a:buNone/>
            </a:pPr>
            <a:r>
              <a:rPr lang="tr-TR" dirty="0" smtClean="0"/>
              <a:t> • Adli masraflar (Mahkeme) </a:t>
            </a:r>
          </a:p>
          <a:p>
            <a:pPr>
              <a:buNone/>
            </a:pPr>
            <a:r>
              <a:rPr lang="tr-TR" dirty="0" smtClean="0"/>
              <a:t>• İşe yeni bir işçinin alınması gerekiyorsa veriminin düşük olmasının getirdiği maliyet, </a:t>
            </a:r>
          </a:p>
          <a:p>
            <a:pPr>
              <a:buNone/>
            </a:pPr>
            <a:r>
              <a:rPr lang="tr-TR" dirty="0" smtClean="0"/>
              <a:t>• Kazanın getirdiği fazla mesainin maliyeti,</a:t>
            </a:r>
          </a:p>
          <a:p>
            <a:pPr>
              <a:buNone/>
            </a:pPr>
            <a:r>
              <a:rPr lang="tr-TR" dirty="0" smtClean="0"/>
              <a:t> • Kaza esnasında, bu bölümde işin durması nedeniyle zaman ve maliyet kaybı,</a:t>
            </a:r>
          </a:p>
          <a:p>
            <a:pPr>
              <a:buNone/>
            </a:pPr>
            <a:r>
              <a:rPr lang="tr-TR" dirty="0" smtClean="0"/>
              <a:t> • Proses, makina veya tezgahın kısmen yada tamamen zarar görmesi nedeniyle tamir yada yeni makina alımının getirdiği maliyet</a:t>
            </a:r>
          </a:p>
          <a:p>
            <a:pPr>
              <a:buNone/>
            </a:pPr>
            <a:r>
              <a:rPr lang="tr-TR" dirty="0" smtClean="0"/>
              <a:t>, • Ürünün yada hammadddelerin zarara uğraması,</a:t>
            </a:r>
          </a:p>
          <a:p>
            <a:pPr>
              <a:buNone/>
            </a:pPr>
            <a:r>
              <a:rPr lang="tr-TR" dirty="0" smtClean="0"/>
              <a:t> • Çalışanların moral bozukluğu nedeniyle dolaylı yada dolaysız iş yavaşlatmaları,</a:t>
            </a:r>
          </a:p>
          <a:p>
            <a:pPr>
              <a:buNone/>
            </a:pPr>
            <a:r>
              <a:rPr lang="tr-TR" dirty="0" smtClean="0"/>
              <a:t> • Yeni işçi alımı gerekiyorsa, işçiye verilen eğitim ve işçinin işi öğrenmesi esnasında geçen sürenin getirdiği maliyet</a:t>
            </a:r>
          </a:p>
          <a:p>
            <a:pPr>
              <a:buNone/>
            </a:pPr>
            <a:r>
              <a:rPr lang="tr-TR" dirty="0" smtClean="0"/>
              <a:t> • Bürokratik işlemlerle ilgili harcanan zaman ve maddi kayıp,</a:t>
            </a:r>
          </a:p>
          <a:p>
            <a:pPr>
              <a:buNone/>
            </a:pPr>
            <a:r>
              <a:rPr lang="tr-TR" dirty="0" smtClean="0"/>
              <a:t> • Siparişin zamanında teslim edilememesi nedeniyle uğranılacak kayıplar(Özkılınç, 2005)</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kazası ve meslek hastalıklarına yol açan unsurlar</a:t>
            </a:r>
            <a:endParaRPr lang="tr-TR" dirty="0"/>
          </a:p>
        </p:txBody>
      </p:sp>
      <p:sp>
        <p:nvSpPr>
          <p:cNvPr id="3" name="Content Placeholder 2"/>
          <p:cNvSpPr>
            <a:spLocks noGrp="1"/>
          </p:cNvSpPr>
          <p:nvPr>
            <p:ph idx="1"/>
          </p:nvPr>
        </p:nvSpPr>
        <p:spPr/>
        <p:txBody>
          <a:bodyPr/>
          <a:lstStyle/>
          <a:p>
            <a:r>
              <a:rPr lang="tr-TR" dirty="0" smtClean="0"/>
              <a:t>. Fiziksel Tehlikeler: </a:t>
            </a:r>
          </a:p>
          <a:p>
            <a:endParaRPr lang="tr-TR" dirty="0"/>
          </a:p>
          <a:p>
            <a:pPr>
              <a:buNone/>
            </a:pPr>
            <a:r>
              <a:rPr lang="tr-TR" dirty="0" smtClean="0"/>
              <a:t>• Titreşim </a:t>
            </a:r>
          </a:p>
          <a:p>
            <a:pPr>
              <a:buNone/>
            </a:pPr>
            <a:r>
              <a:rPr lang="tr-TR" dirty="0" smtClean="0"/>
              <a:t>• Gürültü </a:t>
            </a:r>
          </a:p>
          <a:p>
            <a:pPr>
              <a:buNone/>
            </a:pPr>
            <a:r>
              <a:rPr lang="tr-TR" dirty="0" smtClean="0"/>
              <a:t>• Yetersiz havalandırma</a:t>
            </a:r>
          </a:p>
          <a:p>
            <a:pPr>
              <a:buNone/>
            </a:pPr>
            <a:r>
              <a:rPr lang="tr-TR" dirty="0" smtClean="0"/>
              <a:t> • Aşırı Isı, nem ve hava hareketleri </a:t>
            </a:r>
          </a:p>
          <a:p>
            <a:pPr>
              <a:buNone/>
            </a:pPr>
            <a:r>
              <a:rPr lang="tr-TR" dirty="0" smtClean="0"/>
              <a:t>• Yetersiz veya aşırı aydınlatma</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kazası ve meslek hastalıklarına yol açan unsurlar</a:t>
            </a:r>
            <a:endParaRPr lang="tr-TR" dirty="0"/>
          </a:p>
        </p:txBody>
      </p:sp>
      <p:sp>
        <p:nvSpPr>
          <p:cNvPr id="3" name="Content Placeholder 2"/>
          <p:cNvSpPr>
            <a:spLocks noGrp="1"/>
          </p:cNvSpPr>
          <p:nvPr>
            <p:ph idx="1"/>
          </p:nvPr>
        </p:nvSpPr>
        <p:spPr/>
        <p:txBody>
          <a:bodyPr>
            <a:normAutofit lnSpcReduction="10000"/>
          </a:bodyPr>
          <a:lstStyle/>
          <a:p>
            <a:r>
              <a:rPr lang="tr-TR" dirty="0" smtClean="0"/>
              <a:t>. Kimyasal Tehlikeler:</a:t>
            </a:r>
          </a:p>
          <a:p>
            <a:pPr>
              <a:buNone/>
            </a:pPr>
            <a:r>
              <a:rPr lang="tr-TR" dirty="0" smtClean="0"/>
              <a:t> • Toksik gazlar, organik sıvıların buharları, ergimiş haldeki metal gazları</a:t>
            </a:r>
          </a:p>
          <a:p>
            <a:pPr>
              <a:buNone/>
            </a:pPr>
            <a:r>
              <a:rPr lang="tr-TR" dirty="0" smtClean="0"/>
              <a:t> • Radyasyona maruz kalma (X ışınları, doğal ve yapay radyoaktif maddeler, kızılötesi ve mor ötesi ışınlar</a:t>
            </a:r>
          </a:p>
          <a:p>
            <a:pPr>
              <a:buNone/>
            </a:pPr>
            <a:r>
              <a:rPr lang="tr-TR" dirty="0" smtClean="0"/>
              <a:t> • Asitler, Bazlar nedeniyle yanma</a:t>
            </a:r>
          </a:p>
          <a:p>
            <a:pPr>
              <a:buNone/>
            </a:pPr>
            <a:r>
              <a:rPr lang="tr-TR" dirty="0" smtClean="0"/>
              <a:t> • İnert tozlar, fibrojenik tozlar, toksik tozlar, kansorejonik tozlar, alerjik tozlar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kazası ve meslek hastalıklarına yol açan unsurlar</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Elektrikle Çalışma İle Meydana Gelen Tehlikeler: </a:t>
            </a:r>
          </a:p>
          <a:p>
            <a:pPr>
              <a:buNone/>
            </a:pPr>
            <a:r>
              <a:rPr lang="tr-TR" dirty="0" smtClean="0"/>
              <a:t>• Topraklaması yapılmamış tezgahlar veya el aletleri</a:t>
            </a:r>
          </a:p>
          <a:p>
            <a:pPr>
              <a:buNone/>
            </a:pPr>
            <a:r>
              <a:rPr lang="tr-TR" dirty="0" smtClean="0"/>
              <a:t> • Topraklamanın belli periyodlarla kontrolünün yapılmaması</a:t>
            </a:r>
          </a:p>
          <a:p>
            <a:pPr>
              <a:buNone/>
            </a:pPr>
            <a:r>
              <a:rPr lang="tr-TR" dirty="0" smtClean="0"/>
              <a:t> • Elektrik ve aydınlatma tesisatının periyodik kontolünün yaptırılmaması</a:t>
            </a:r>
          </a:p>
          <a:p>
            <a:pPr>
              <a:buNone/>
            </a:pPr>
            <a:r>
              <a:rPr lang="tr-TR" dirty="0" smtClean="0"/>
              <a:t> • Yıpranmış ve hatalı onarılmış el aletleri</a:t>
            </a:r>
          </a:p>
          <a:p>
            <a:pPr>
              <a:buNone/>
            </a:pPr>
            <a:r>
              <a:rPr lang="tr-TR" dirty="0" smtClean="0"/>
              <a:t> • Yetkisiz kişilerin müdahale etmek istemesi</a:t>
            </a:r>
          </a:p>
          <a:p>
            <a:pPr>
              <a:buNone/>
            </a:pPr>
            <a:r>
              <a:rPr lang="tr-TR" dirty="0" smtClean="0"/>
              <a:t> • Kırık yıpranmış el aletleri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İş kazası ve meslek hastalıklarına yol açan unsurlar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Mekanik Tehlikeler:</a:t>
            </a:r>
          </a:p>
          <a:p>
            <a:pPr>
              <a:buNone/>
            </a:pPr>
            <a:r>
              <a:rPr lang="tr-TR" dirty="0" smtClean="0"/>
              <a:t> • Makina ve tezgahın ezen, delen, kesen, dönen operasyon koruyucusunun bulunmaması</a:t>
            </a:r>
          </a:p>
          <a:p>
            <a:pPr>
              <a:buNone/>
            </a:pPr>
            <a:r>
              <a:rPr lang="tr-TR" dirty="0" smtClean="0"/>
              <a:t> • Preslerde çift el kumanda kullanılmaması</a:t>
            </a:r>
          </a:p>
          <a:p>
            <a:pPr>
              <a:buNone/>
            </a:pPr>
            <a:r>
              <a:rPr lang="tr-TR" dirty="0" smtClean="0"/>
              <a:t> • Preslerde ayak pedalı koruyucusu olmaması</a:t>
            </a:r>
          </a:p>
          <a:p>
            <a:pPr>
              <a:buNone/>
            </a:pPr>
            <a:r>
              <a:rPr lang="tr-TR" dirty="0" smtClean="0"/>
              <a:t> • Transmisyon kayışlarının koruyucusunun takılmamış olması • Makina ve tezgahı tehlike anında durduracak stop butonun yada swich’nin bulunmaması</a:t>
            </a:r>
          </a:p>
          <a:p>
            <a:pPr>
              <a:buNone/>
            </a:pPr>
            <a:r>
              <a:rPr lang="tr-TR" dirty="0" smtClean="0"/>
              <a:t> • Yetersiz ve uygun olmayan makina ve koruyucu techizat</a:t>
            </a:r>
          </a:p>
          <a:p>
            <a:pPr>
              <a:buNone/>
            </a:pPr>
            <a:r>
              <a:rPr lang="tr-TR" dirty="0" smtClean="0"/>
              <a:t> • Yetersiz uyarı sistemleri</a:t>
            </a:r>
          </a:p>
          <a:p>
            <a:pPr>
              <a:buNone/>
            </a:pPr>
            <a:r>
              <a:rPr lang="tr-TR" dirty="0" smtClean="0"/>
              <a:t> • Düzensiz ve dağınık işyeri ortamı </a:t>
            </a:r>
          </a:p>
          <a:p>
            <a:pPr>
              <a:buNone/>
            </a:pPr>
            <a:r>
              <a:rPr lang="tr-TR" dirty="0" smtClean="0"/>
              <a:t>• Makinaların, kaldırma aletlerinin, kazanların, kompresörlerin vb. gerekli bakım ve periyodik kontrollerinin yapılmaması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541</Words>
  <Application>Microsoft Office PowerPoint</Application>
  <PresentationFormat>On-screen Show (4:3)</PresentationFormat>
  <Paragraphs>56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 SAĞLIĞI VE GÜVENLİĞİ 4. HAFTA</vt:lpstr>
      <vt:lpstr>İŞ KAZASI KAVRAMI</vt:lpstr>
      <vt:lpstr>Direkt (Görünür) Maliyetler</vt:lpstr>
      <vt:lpstr>İndirekt (Görünmez) Maliyetler</vt:lpstr>
      <vt:lpstr>İş kazası ve meslek hastalıklarına yol açan unsurlar</vt:lpstr>
      <vt:lpstr>İş kazası ve meslek hastalıklarına yol açan unsurlar</vt:lpstr>
      <vt:lpstr>İş kazası ve meslek hastalıklarına yol açan unsurlar</vt:lpstr>
      <vt:lpstr>İş kazası ve meslek hastalıklarına yol açan unsurlar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 4. HAFTA</dc:title>
  <dc:creator>Tuğba&amp;Cihan</dc:creator>
  <cp:lastModifiedBy>Tuğba&amp;Cihan</cp:lastModifiedBy>
  <cp:revision>2</cp:revision>
  <dcterms:created xsi:type="dcterms:W3CDTF">2020-02-16T14:51:49Z</dcterms:created>
  <dcterms:modified xsi:type="dcterms:W3CDTF">2020-02-16T15:05:48Z</dcterms:modified>
</cp:coreProperties>
</file>