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77" r:id="rId3"/>
    <p:sldId id="257" r:id="rId4"/>
    <p:sldId id="258" r:id="rId5"/>
    <p:sldId id="260" r:id="rId6"/>
    <p:sldId id="259"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134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908720"/>
            <a:ext cx="7851648" cy="1872208"/>
          </a:xfrm>
        </p:spPr>
        <p:txBody>
          <a:bodyPr/>
          <a:lstStyle/>
          <a:p>
            <a:pPr algn="l"/>
            <a:r>
              <a:rPr lang="tr-TR" dirty="0" err="1" smtClean="0">
                <a:solidFill>
                  <a:srgbClr val="FFC000"/>
                </a:solidFill>
              </a:rPr>
              <a:t>Buddhist</a:t>
            </a:r>
            <a:r>
              <a:rPr lang="tr-TR" dirty="0" smtClean="0">
                <a:solidFill>
                  <a:srgbClr val="FFC000"/>
                </a:solidFill>
              </a:rPr>
              <a:t> </a:t>
            </a:r>
            <a:r>
              <a:rPr lang="tr-TR" dirty="0" err="1" smtClean="0">
                <a:solidFill>
                  <a:srgbClr val="FFC000"/>
                </a:solidFill>
              </a:rPr>
              <a:t>Aşvaghoşa</a:t>
            </a:r>
            <a:endParaRPr lang="tr-TR" dirty="0">
              <a:solidFill>
                <a:srgbClr val="FFC000"/>
              </a:solidFill>
            </a:endParaRPr>
          </a:p>
        </p:txBody>
      </p:sp>
      <p:sp>
        <p:nvSpPr>
          <p:cNvPr id="3" name="2 Alt Başlık"/>
          <p:cNvSpPr>
            <a:spLocks noGrp="1"/>
          </p:cNvSpPr>
          <p:nvPr>
            <p:ph type="subTitle" idx="1"/>
          </p:nvPr>
        </p:nvSpPr>
        <p:spPr>
          <a:xfrm>
            <a:off x="533400" y="3228536"/>
            <a:ext cx="7854696" cy="2216688"/>
          </a:xfrm>
        </p:spPr>
        <p:txBody>
          <a:bodyPr>
            <a:normAutofit fontScale="62500" lnSpcReduction="20000"/>
          </a:bodyPr>
          <a:lstStyle/>
          <a:p>
            <a:r>
              <a:rPr lang="tr-TR" sz="4000" b="1" i="1" dirty="0" smtClean="0"/>
              <a:t>IV. HAFTA</a:t>
            </a:r>
          </a:p>
          <a:p>
            <a:r>
              <a:rPr lang="tr-TR" sz="4000" b="1" i="1" dirty="0" smtClean="0"/>
              <a:t>HİN </a:t>
            </a:r>
            <a:r>
              <a:rPr lang="tr-TR" sz="4000" b="1" i="1" dirty="0" smtClean="0"/>
              <a:t>405  </a:t>
            </a:r>
            <a:r>
              <a:rPr lang="tr-TR" sz="4000" b="1" i="1" dirty="0" smtClean="0"/>
              <a:t>KLASİK SANSKRİT </a:t>
            </a:r>
            <a:r>
              <a:rPr lang="tr-TR" sz="4000" b="1" i="1" dirty="0" smtClean="0"/>
              <a:t>EDEBİYATI TARİHİ</a:t>
            </a:r>
            <a:endParaRPr lang="tr-TR" sz="4000" b="1" i="1" dirty="0" smtClean="0"/>
          </a:p>
          <a:p>
            <a:endParaRPr lang="tr-TR" dirty="0" smtClean="0"/>
          </a:p>
          <a:p>
            <a:r>
              <a:rPr lang="tr-TR" sz="2800" dirty="0" smtClean="0"/>
              <a:t>Ankara Üniversitesi</a:t>
            </a:r>
          </a:p>
          <a:p>
            <a:r>
              <a:rPr lang="tr-TR" sz="2800" dirty="0" smtClean="0"/>
              <a:t>Dil ve Tarih-Coğrafya Fakültesi</a:t>
            </a:r>
          </a:p>
          <a:p>
            <a:r>
              <a:rPr lang="tr-TR" sz="2800" dirty="0" smtClean="0"/>
              <a:t>Hindoloji Anabilim Dalı</a:t>
            </a:r>
          </a:p>
          <a:p>
            <a:r>
              <a:rPr lang="tr-TR" sz="2800" dirty="0" smtClean="0"/>
              <a:t>Prof. Dr. H. Derya Can</a:t>
            </a:r>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t>Saundarananda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sz="2800" dirty="0" smtClean="0">
                <a:cs typeface="Times New Roman" pitchFamily="18" charset="0"/>
              </a:rPr>
              <a:t>   </a:t>
            </a:r>
          </a:p>
          <a:p>
            <a:pPr algn="ctr">
              <a:buNone/>
            </a:pPr>
            <a:r>
              <a:rPr lang="tr-TR" sz="2800" dirty="0" smtClean="0">
                <a:cs typeface="Times New Roman" pitchFamily="18" charset="0"/>
              </a:rPr>
              <a:t>Kocasının sakalına bakarak, kendi yanağında sakal resmi çizmeye başladı. </a:t>
            </a:r>
            <a:r>
              <a:rPr lang="tr-TR" sz="2800" dirty="0" err="1" smtClean="0">
                <a:cs typeface="Times New Roman" pitchFamily="18" charset="0"/>
              </a:rPr>
              <a:t>Nanda</a:t>
            </a:r>
            <a:r>
              <a:rPr lang="tr-TR" sz="2800" dirty="0" smtClean="0">
                <a:cs typeface="Times New Roman" pitchFamily="18" charset="0"/>
              </a:rPr>
              <a:t> aynada nefesiyle buğu yaparak onunla dalga geçip neşe içinde eğleniyorlardı. Onlar bu şekilde eğlenirken </a:t>
            </a:r>
            <a:r>
              <a:rPr lang="tr-TR" sz="2800" dirty="0" err="1" smtClean="0">
                <a:cs typeface="Times New Roman" pitchFamily="18" charset="0"/>
              </a:rPr>
              <a:t>Buddha</a:t>
            </a:r>
            <a:r>
              <a:rPr lang="tr-TR" sz="2800" dirty="0" smtClean="0">
                <a:cs typeface="Times New Roman" pitchFamily="18" charset="0"/>
              </a:rPr>
              <a:t> dilencilik için saraylarına gelmiş ve ev sahiplerine seslenmişti. Ancak sesini duyuramamış ve çekip gitmişti. Bunu öğrenen alan </a:t>
            </a:r>
            <a:r>
              <a:rPr lang="tr-TR" sz="2800" dirty="0" err="1" smtClean="0">
                <a:cs typeface="Times New Roman" pitchFamily="18" charset="0"/>
              </a:rPr>
              <a:t>Nanda</a:t>
            </a:r>
            <a:r>
              <a:rPr lang="tr-TR" sz="2800" dirty="0" smtClean="0">
                <a:cs typeface="Times New Roman" pitchFamily="18" charset="0"/>
              </a:rPr>
              <a:t> </a:t>
            </a:r>
            <a:r>
              <a:rPr lang="tr-TR" sz="2800" dirty="0" err="1" smtClean="0">
                <a:cs typeface="Times New Roman" pitchFamily="18" charset="0"/>
              </a:rPr>
              <a:t>Buddha’yı</a:t>
            </a:r>
            <a:r>
              <a:rPr lang="tr-TR" sz="2800" dirty="0" smtClean="0">
                <a:cs typeface="Times New Roman" pitchFamily="18" charset="0"/>
              </a:rPr>
              <a:t> aramaya gitti. </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t>Saundarananda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endParaRPr lang="tr-TR" dirty="0" smtClean="0"/>
          </a:p>
          <a:p>
            <a:pPr algn="ctr">
              <a:buNone/>
            </a:pPr>
            <a:r>
              <a:rPr lang="tr-TR" dirty="0" smtClean="0"/>
              <a:t>   </a:t>
            </a:r>
            <a:r>
              <a:rPr lang="tr-TR" sz="2800" dirty="0" err="1" smtClean="0">
                <a:cs typeface="Times New Roman" pitchFamily="18" charset="0"/>
              </a:rPr>
              <a:t>Sundari</a:t>
            </a:r>
            <a:r>
              <a:rPr lang="tr-TR" sz="2800" dirty="0" smtClean="0">
                <a:cs typeface="Times New Roman" pitchFamily="18" charset="0"/>
              </a:rPr>
              <a:t> de </a:t>
            </a:r>
            <a:r>
              <a:rPr lang="tr-TR" sz="2800" dirty="0" err="1" smtClean="0">
                <a:cs typeface="Times New Roman" pitchFamily="18" charset="0"/>
              </a:rPr>
              <a:t>Nanda’ya</a:t>
            </a:r>
            <a:r>
              <a:rPr lang="tr-TR" sz="2800" dirty="0" smtClean="0">
                <a:cs typeface="Times New Roman" pitchFamily="18" charset="0"/>
              </a:rPr>
              <a:t> geri dönünceye kadar yanağındaki boyayı kurutacağına dair söz verdi. Ama </a:t>
            </a:r>
            <a:r>
              <a:rPr lang="tr-TR" sz="2800" dirty="0" err="1" smtClean="0">
                <a:cs typeface="Times New Roman" pitchFamily="18" charset="0"/>
              </a:rPr>
              <a:t>Buddha’nın</a:t>
            </a:r>
            <a:r>
              <a:rPr lang="tr-TR" sz="2800" dirty="0" smtClean="0">
                <a:cs typeface="Times New Roman" pitchFamily="18" charset="0"/>
              </a:rPr>
              <a:t> cazibesi </a:t>
            </a:r>
            <a:r>
              <a:rPr lang="tr-TR" sz="2800" dirty="0" err="1" smtClean="0">
                <a:cs typeface="Times New Roman" pitchFamily="18" charset="0"/>
              </a:rPr>
              <a:t>Nanda’yı</a:t>
            </a:r>
            <a:r>
              <a:rPr lang="tr-TR" sz="2800" dirty="0" smtClean="0">
                <a:cs typeface="Times New Roman" pitchFamily="18" charset="0"/>
              </a:rPr>
              <a:t> şaşkına çevirmişti ve </a:t>
            </a:r>
            <a:r>
              <a:rPr lang="tr-TR" sz="2800" dirty="0" err="1" smtClean="0">
                <a:cs typeface="Times New Roman" pitchFamily="18" charset="0"/>
              </a:rPr>
              <a:t>Nanda</a:t>
            </a:r>
            <a:r>
              <a:rPr lang="tr-TR" sz="2800" dirty="0" smtClean="0">
                <a:cs typeface="Times New Roman" pitchFamily="18" charset="0"/>
              </a:rPr>
              <a:t> onun himayesi altına girdi. </a:t>
            </a:r>
            <a:r>
              <a:rPr lang="tr-TR" sz="2800" dirty="0" err="1" smtClean="0">
                <a:cs typeface="Times New Roman" pitchFamily="18" charset="0"/>
              </a:rPr>
              <a:t>Nanda’nın</a:t>
            </a:r>
            <a:r>
              <a:rPr lang="tr-TR" sz="2800" dirty="0" smtClean="0">
                <a:cs typeface="Times New Roman" pitchFamily="18" charset="0"/>
              </a:rPr>
              <a:t> geri dönmemesi üzerine </a:t>
            </a:r>
            <a:r>
              <a:rPr lang="tr-TR" sz="2800" dirty="0" err="1" smtClean="0">
                <a:cs typeface="Times New Roman" pitchFamily="18" charset="0"/>
              </a:rPr>
              <a:t>Sundari</a:t>
            </a:r>
            <a:r>
              <a:rPr lang="tr-TR" sz="2800" dirty="0" smtClean="0">
                <a:cs typeface="Times New Roman" pitchFamily="18" charset="0"/>
              </a:rPr>
              <a:t> çok üzüldü. Bu sırada yeterince olgun olmayan </a:t>
            </a:r>
            <a:r>
              <a:rPr lang="tr-TR" sz="2800" dirty="0" err="1" smtClean="0">
                <a:cs typeface="Times New Roman" pitchFamily="18" charset="0"/>
              </a:rPr>
              <a:t>Nanda</a:t>
            </a:r>
            <a:r>
              <a:rPr lang="tr-TR" sz="2800" dirty="0" smtClean="0">
                <a:cs typeface="Times New Roman" pitchFamily="18" charset="0"/>
              </a:rPr>
              <a:t> ise </a:t>
            </a:r>
            <a:r>
              <a:rPr lang="tr-TR" sz="2800" dirty="0" err="1" smtClean="0">
                <a:cs typeface="Times New Roman" pitchFamily="18" charset="0"/>
              </a:rPr>
              <a:t>Buddha’nın</a:t>
            </a:r>
            <a:r>
              <a:rPr lang="tr-TR" sz="2800" dirty="0" smtClean="0">
                <a:cs typeface="Times New Roman" pitchFamily="18" charset="0"/>
              </a:rPr>
              <a:t> himayesi altına girdiği için pişmanlık duymaya başlamıştı</a:t>
            </a:r>
            <a:r>
              <a:rPr lang="tr-TR" sz="3200" dirty="0" smtClean="0">
                <a:cs typeface="Times New Roman" pitchFamily="18" charset="0"/>
              </a:rPr>
              <a:t>.</a:t>
            </a:r>
            <a:endParaRPr lang="tr-TR" sz="3200" dirty="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t>Saundarananda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dirty="0" smtClean="0"/>
              <a:t> </a:t>
            </a:r>
          </a:p>
          <a:p>
            <a:pPr algn="ctr">
              <a:buNone/>
            </a:pPr>
            <a:r>
              <a:rPr lang="tr-TR" dirty="0" smtClean="0"/>
              <a:t>   </a:t>
            </a:r>
            <a:r>
              <a:rPr lang="tr-TR" sz="2800" dirty="0" smtClean="0">
                <a:cs typeface="Times New Roman" pitchFamily="18" charset="0"/>
              </a:rPr>
              <a:t>Aşkın gücü ve sıla özlemi ağır basmaya başlayınca, kendini haklı çıkarma çabası içine girdi. Onun bu çabasından vazgeçirmek için ilk önce peri kızlarının güzel görünüşleri karşısında ölümlü bir kadının güzelliğini unutsun diye cennete alındı. Daha sonra </a:t>
            </a:r>
            <a:r>
              <a:rPr lang="tr-TR" sz="2800" dirty="0" err="1" smtClean="0">
                <a:cs typeface="Times New Roman" pitchFamily="18" charset="0"/>
              </a:rPr>
              <a:t>Buddha’nın</a:t>
            </a:r>
            <a:r>
              <a:rPr lang="tr-TR" sz="2800" dirty="0" smtClean="0">
                <a:cs typeface="Times New Roman" pitchFamily="18" charset="0"/>
              </a:rPr>
              <a:t> öğretisiyle, peri kızlarının güzelliğinin bile anlamsız olduğunun farkına varması sağlandı. </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t>Saundarananda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sz="2800" dirty="0" smtClean="0"/>
              <a:t>   </a:t>
            </a:r>
            <a:r>
              <a:rPr lang="tr-TR" sz="2800" dirty="0" smtClean="0">
                <a:cs typeface="Times New Roman" pitchFamily="18" charset="0"/>
              </a:rPr>
              <a:t>Bütün bunların sonucunda kendini kontrol edebilme alıştırmaları yaptı ve özgürlüğüne kavuştu. </a:t>
            </a:r>
            <a:r>
              <a:rPr lang="tr-TR" sz="2800" dirty="0" err="1" smtClean="0">
                <a:cs typeface="Times New Roman" pitchFamily="18" charset="0"/>
              </a:rPr>
              <a:t>Mahayana</a:t>
            </a:r>
            <a:r>
              <a:rPr lang="tr-TR" sz="2800" dirty="0" smtClean="0">
                <a:cs typeface="Times New Roman" pitchFamily="18" charset="0"/>
              </a:rPr>
              <a:t> </a:t>
            </a:r>
            <a:r>
              <a:rPr lang="tr-TR" sz="2800" dirty="0" err="1" smtClean="0">
                <a:cs typeface="Times New Roman" pitchFamily="18" charset="0"/>
              </a:rPr>
              <a:t>doktirinin</a:t>
            </a:r>
            <a:r>
              <a:rPr lang="tr-TR" sz="2800" dirty="0" smtClean="0">
                <a:cs typeface="Times New Roman" pitchFamily="18" charset="0"/>
              </a:rPr>
              <a:t> hümanizmiyle canlanan </a:t>
            </a:r>
            <a:r>
              <a:rPr lang="tr-TR" sz="2800" dirty="0" err="1" smtClean="0">
                <a:cs typeface="Times New Roman" pitchFamily="18" charset="0"/>
              </a:rPr>
              <a:t>Nanda</a:t>
            </a:r>
            <a:r>
              <a:rPr lang="tr-TR" sz="2800" dirty="0" smtClean="0">
                <a:cs typeface="Times New Roman" pitchFamily="18" charset="0"/>
              </a:rPr>
              <a:t>, sadece kendi özgürlüğü için değil başka insanların özgürlükleri içinde çalıştı. Böylece </a:t>
            </a:r>
            <a:r>
              <a:rPr lang="tr-TR" sz="2800" dirty="0" err="1" smtClean="0">
                <a:cs typeface="Times New Roman" pitchFamily="18" charset="0"/>
              </a:rPr>
              <a:t>Nanda</a:t>
            </a:r>
            <a:r>
              <a:rPr lang="tr-TR" sz="2800" dirty="0" smtClean="0">
                <a:cs typeface="Times New Roman" pitchFamily="18" charset="0"/>
              </a:rPr>
              <a:t> insanların en iyisi olarak dikkat çekmeye başladı.</a:t>
            </a:r>
          </a:p>
          <a:p>
            <a:pPr algn="ctr">
              <a:buNone/>
            </a:pPr>
            <a:endParaRPr lang="tr-TR"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smtClean="0"/>
              <a:t>B</a:t>
            </a:r>
            <a:r>
              <a:rPr lang="tr-TR" dirty="0" err="1" smtClean="0">
                <a:latin typeface="Times New Roman" pitchFamily="18" charset="0"/>
                <a:cs typeface="Times New Roman" pitchFamily="18" charset="0"/>
              </a:rPr>
              <a:t>uddhaçarita</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ctr">
              <a:buNone/>
            </a:pPr>
            <a:r>
              <a:rPr lang="tr-TR" sz="2800" dirty="0" smtClean="0"/>
              <a:t>  </a:t>
            </a:r>
          </a:p>
          <a:p>
            <a:pPr algn="ctr">
              <a:buNone/>
            </a:pPr>
            <a:r>
              <a:rPr lang="tr-TR" sz="2800" dirty="0" err="1" smtClean="0">
                <a:cs typeface="Times New Roman" pitchFamily="18" charset="0"/>
              </a:rPr>
              <a:t>Buddha’nın</a:t>
            </a:r>
            <a:r>
              <a:rPr lang="tr-TR" sz="2800" dirty="0" smtClean="0">
                <a:cs typeface="Times New Roman" pitchFamily="18" charset="0"/>
              </a:rPr>
              <a:t> hayatını anlatan yirmi sekiz bölümlük bir </a:t>
            </a:r>
            <a:r>
              <a:rPr lang="tr-TR" sz="2800" dirty="0" err="1" smtClean="0">
                <a:cs typeface="Times New Roman" pitchFamily="18" charset="0"/>
              </a:rPr>
              <a:t>kavyadır</a:t>
            </a:r>
            <a:r>
              <a:rPr lang="tr-TR" sz="2800" dirty="0" smtClean="0">
                <a:cs typeface="Times New Roman" pitchFamily="18" charset="0"/>
              </a:rPr>
              <a:t>. Bu </a:t>
            </a:r>
            <a:r>
              <a:rPr lang="tr-TR" sz="2800" dirty="0" err="1" smtClean="0">
                <a:cs typeface="Times New Roman" pitchFamily="18" charset="0"/>
              </a:rPr>
              <a:t>kavya</a:t>
            </a:r>
            <a:r>
              <a:rPr lang="tr-TR" sz="2800" dirty="0" smtClean="0">
                <a:cs typeface="Times New Roman" pitchFamily="18" charset="0"/>
              </a:rPr>
              <a:t> </a:t>
            </a:r>
            <a:r>
              <a:rPr lang="tr-TR" sz="2800" dirty="0" err="1" smtClean="0">
                <a:cs typeface="Times New Roman" pitchFamily="18" charset="0"/>
              </a:rPr>
              <a:t>Buddha’nın</a:t>
            </a:r>
            <a:r>
              <a:rPr lang="tr-TR" sz="2800" dirty="0" smtClean="0">
                <a:cs typeface="Times New Roman" pitchFamily="18" charset="0"/>
              </a:rPr>
              <a:t> doğumu ile başlar, ilk </a:t>
            </a:r>
            <a:r>
              <a:rPr lang="tr-TR" sz="2800" dirty="0" err="1" smtClean="0">
                <a:cs typeface="Times New Roman" pitchFamily="18" charset="0"/>
              </a:rPr>
              <a:t>Buddhist</a:t>
            </a:r>
            <a:r>
              <a:rPr lang="tr-TR" sz="2800" dirty="0" smtClean="0">
                <a:cs typeface="Times New Roman" pitchFamily="18" charset="0"/>
              </a:rPr>
              <a:t> konsey ile devam eder ve </a:t>
            </a:r>
            <a:r>
              <a:rPr lang="tr-TR" sz="2800" dirty="0" err="1" smtClean="0">
                <a:cs typeface="Times New Roman" pitchFamily="18" charset="0"/>
              </a:rPr>
              <a:t>Aşoka</a:t>
            </a:r>
            <a:r>
              <a:rPr lang="tr-TR" sz="2800" dirty="0" smtClean="0">
                <a:cs typeface="Times New Roman" pitchFamily="18" charset="0"/>
              </a:rPr>
              <a:t> dönemi anlatıları ile sona erer. Bu eserin ne yazık ki </a:t>
            </a:r>
            <a:r>
              <a:rPr lang="tr-TR" sz="2800" dirty="0" err="1" smtClean="0">
                <a:cs typeface="Times New Roman" pitchFamily="18" charset="0"/>
              </a:rPr>
              <a:t>orjinali</a:t>
            </a:r>
            <a:r>
              <a:rPr lang="tr-TR" sz="2800" dirty="0" smtClean="0">
                <a:cs typeface="Times New Roman" pitchFamily="18" charset="0"/>
              </a:rPr>
              <a:t> kaybolmuştur. Sanskrit tam metin olarak birinci ve on dördüncü bölümleriyle, kısmen ele geçen on üçe kadar olan bölümler vardır.  Eserin tamamına Çince ve Tibetçe nüshaları sayesinde ulaşıyoruz. </a:t>
            </a:r>
          </a:p>
          <a:p>
            <a:pPr algn="ctr">
              <a:buNone/>
            </a:pPr>
            <a:endParaRPr lang="tr-TR"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B</a:t>
            </a:r>
            <a:r>
              <a:rPr lang="tr-TR" dirty="0" err="1">
                <a:latin typeface="Times New Roman" pitchFamily="18" charset="0"/>
                <a:cs typeface="Times New Roman" pitchFamily="18" charset="0"/>
              </a:rPr>
              <a:t>uddhaçarita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sz="2800" dirty="0" smtClean="0"/>
              <a:t>   </a:t>
            </a:r>
            <a:r>
              <a:rPr lang="tr-TR" sz="2800" dirty="0" smtClean="0">
                <a:cs typeface="Times New Roman" pitchFamily="18" charset="0"/>
              </a:rPr>
              <a:t>Prensin doğumunda yeryüzü dağlarla sabitlemesine rağmen, rüzgârın etkisiyle bir gemi gibi sallanmaya başladı. Yeni doğan prensin görünüşü karşısında aziz </a:t>
            </a:r>
            <a:r>
              <a:rPr lang="tr-TR" sz="2800" dirty="0" err="1" smtClean="0">
                <a:cs typeface="Times New Roman" pitchFamily="18" charset="0"/>
              </a:rPr>
              <a:t>Atisa</a:t>
            </a:r>
            <a:r>
              <a:rPr lang="tr-TR" sz="2800" dirty="0" smtClean="0">
                <a:cs typeface="Times New Roman" pitchFamily="18" charset="0"/>
              </a:rPr>
              <a:t> gözyaşlarına boğuldu. Azizin bu hali karşısında prensin babası endişelenerek, oğlunun kaderinin kötü olduğunu zannetti. Aziz: “Saygıdeğer Efendim! Endişelenecek bir şey yok. Yeni doğan bu çocuk bilgisinin çokluğuyla dünyaya rehberlik edecek.” diyerek kralı rahatlattı. </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B</a:t>
            </a:r>
            <a:r>
              <a:rPr lang="tr-TR" dirty="0" err="1">
                <a:latin typeface="Times New Roman" pitchFamily="18" charset="0"/>
                <a:cs typeface="Times New Roman" pitchFamily="18" charset="0"/>
              </a:rPr>
              <a:t>uddhaçarita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Autofit/>
          </a:bodyPr>
          <a:lstStyle/>
          <a:p>
            <a:pPr algn="ctr">
              <a:buNone/>
            </a:pPr>
            <a:r>
              <a:rPr lang="tr-TR" sz="2800" dirty="0" smtClean="0">
                <a:cs typeface="Times New Roman" pitchFamily="18" charset="0"/>
              </a:rPr>
              <a:t>   Prens doğadaki güzellikler, yumuşak çimenler, guguk kuşlarının sesinin yankılandığı ağaçların gölgesinde büyüdü. Arabacısıyla keyif sürüşleri yaptığı bir gün prens, ilk defa yaşlı bir adam gördü. Beyaz saçlı, ayakta zor duran, gözleri kaşlarıyla gizlenmiş, dizleri bükülmüş bu adamın neden bu halde olduğunu merak etti. </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B</a:t>
            </a:r>
            <a:r>
              <a:rPr lang="tr-TR" dirty="0" err="1">
                <a:latin typeface="Times New Roman" pitchFamily="18" charset="0"/>
                <a:cs typeface="Times New Roman" pitchFamily="18" charset="0"/>
              </a:rPr>
              <a:t>uddhaçarita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dirty="0" smtClean="0"/>
              <a:t>   </a:t>
            </a:r>
            <a:r>
              <a:rPr lang="tr-TR" sz="2800" dirty="0" smtClean="0">
                <a:cs typeface="Times New Roman" pitchFamily="18" charset="0"/>
              </a:rPr>
              <a:t>Arabacısı: “Onu bu hale getiren yaşıdır, geçen yıllar, gençliğin ve güzelliğin hırsızı, gücün düşmanı, hafızanın gitmesi, acının beşiği, mutluluğun mezarı ve duyuların katilidir. Bebekken annesini emdi, zamanla yürümeyi öğrendi. Doğanın döngüsüyle yakışıklı bir genç oldu. Şimdi ise yaşlılığa ulaştı.” dedi. Daha sonra prens dört adam tarafından taşınan cenaze alayını gördü. </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B</a:t>
            </a:r>
            <a:r>
              <a:rPr lang="tr-TR" dirty="0" err="1">
                <a:latin typeface="Times New Roman" pitchFamily="18" charset="0"/>
                <a:cs typeface="Times New Roman" pitchFamily="18" charset="0"/>
              </a:rPr>
              <a:t>uddhaçarita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Autofit/>
          </a:bodyPr>
          <a:lstStyle/>
          <a:p>
            <a:pPr algn="ctr">
              <a:buNone/>
            </a:pPr>
            <a:r>
              <a:rPr lang="tr-TR" sz="2800" dirty="0" smtClean="0">
                <a:cs typeface="Times New Roman" pitchFamily="18" charset="0"/>
              </a:rPr>
              <a:t>   </a:t>
            </a:r>
          </a:p>
          <a:p>
            <a:pPr algn="ctr">
              <a:buNone/>
            </a:pPr>
            <a:r>
              <a:rPr lang="tr-TR" sz="2800" dirty="0" smtClean="0">
                <a:cs typeface="Times New Roman" pitchFamily="18" charset="0"/>
              </a:rPr>
              <a:t>Ağlayan insanları görünce merak etti. Arabacısı: “Bu tüm canlılar için son aşamadır. Yok olmak dünyadaki herkes için kaçınılmazdır,” dedi. Her şeyin bozulmasıyla ilgili bu anlatım genç prensi derinden etkiledi. Prens içine düştüğü bu melankolik durumdan kurtulmak için genç kızlarla birlikte ormana gezintiye gitti. </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B</a:t>
            </a:r>
            <a:r>
              <a:rPr lang="tr-TR" dirty="0" err="1">
                <a:latin typeface="Times New Roman" pitchFamily="18" charset="0"/>
                <a:cs typeface="Times New Roman" pitchFamily="18" charset="0"/>
              </a:rPr>
              <a:t>uddhaçarita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just">
              <a:buNone/>
            </a:pPr>
            <a:r>
              <a:rPr lang="tr-TR" dirty="0" smtClean="0"/>
              <a:t>   </a:t>
            </a:r>
            <a:r>
              <a:rPr lang="tr-TR" sz="2800" dirty="0" smtClean="0">
                <a:cs typeface="Times New Roman" pitchFamily="18" charset="0"/>
              </a:rPr>
              <a:t>Oradaki </a:t>
            </a:r>
            <a:r>
              <a:rPr lang="tr-TR" sz="2800" dirty="0" err="1" smtClean="0">
                <a:cs typeface="Times New Roman" pitchFamily="18" charset="0"/>
              </a:rPr>
              <a:t>Tilaka</a:t>
            </a:r>
            <a:r>
              <a:rPr lang="tr-TR" sz="2800" dirty="0" smtClean="0">
                <a:cs typeface="Times New Roman" pitchFamily="18" charset="0"/>
              </a:rPr>
              <a:t> ağacı tıpkı altın yeşili vücut boyasıyla süslü bir kadın tarafından sarmalanmış, beyaz elbiseli bir adama benziyordu. Prens guguk kuşlarının tutkulu ötüşleri ve göz kamaştırıcı manzara karşısında, duygularıyla baş başa yalnız yürüyordu. Toprağın mükemmelliği, ormana karşı olan arzusu onu daha uzak ayak basılmamış yerlere götürüyordu. </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5400" dirty="0">
                <a:solidFill>
                  <a:schemeClr val="accent2"/>
                </a:solidFill>
              </a:rPr>
              <a:t>Klasik Sanskrit Edebiyatı </a:t>
            </a:r>
            <a:r>
              <a:rPr lang="tr-TR" sz="5400" dirty="0" smtClean="0">
                <a:solidFill>
                  <a:schemeClr val="accent2"/>
                </a:solidFill>
              </a:rPr>
              <a:t>Tarihi:</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r>
              <a:rPr lang="tr-TR" dirty="0" smtClean="0"/>
              <a:t>Kaynakça:</a:t>
            </a:r>
          </a:p>
          <a:p>
            <a:r>
              <a:rPr lang="tr-TR" dirty="0" err="1" smtClean="0"/>
              <a:t>Keith</a:t>
            </a:r>
            <a:r>
              <a:rPr lang="tr-TR" dirty="0" smtClean="0"/>
              <a:t>, A.B. (1956). </a:t>
            </a:r>
            <a:r>
              <a:rPr lang="tr-TR" i="1" dirty="0" smtClean="0"/>
              <a:t>A </a:t>
            </a:r>
            <a:r>
              <a:rPr lang="tr-TR" i="1" dirty="0" err="1" smtClean="0"/>
              <a:t>History</a:t>
            </a:r>
            <a:r>
              <a:rPr lang="tr-TR" i="1" dirty="0" smtClean="0"/>
              <a:t> of Sanskrit </a:t>
            </a:r>
            <a:r>
              <a:rPr lang="tr-TR" i="1" dirty="0" err="1" smtClean="0"/>
              <a:t>Literature</a:t>
            </a:r>
            <a:r>
              <a:rPr lang="tr-TR" dirty="0" smtClean="0"/>
              <a:t>. </a:t>
            </a:r>
            <a:r>
              <a:rPr lang="tr-TR" dirty="0" err="1" smtClean="0"/>
              <a:t>London</a:t>
            </a:r>
            <a:r>
              <a:rPr lang="tr-TR" dirty="0" smtClean="0"/>
              <a:t>: Oxford </a:t>
            </a:r>
            <a:r>
              <a:rPr lang="tr-TR" dirty="0" err="1" smtClean="0"/>
              <a:t>University</a:t>
            </a:r>
            <a:r>
              <a:rPr lang="tr-TR" dirty="0" smtClean="0"/>
              <a:t>.</a:t>
            </a:r>
          </a:p>
          <a:p>
            <a:r>
              <a:rPr lang="tr-TR" dirty="0" err="1" smtClean="0"/>
              <a:t>Winternitz</a:t>
            </a:r>
            <a:r>
              <a:rPr lang="tr-TR" dirty="0" smtClean="0"/>
              <a:t>, M. (1998). </a:t>
            </a:r>
            <a:r>
              <a:rPr lang="tr-TR" i="1" dirty="0" smtClean="0"/>
              <a:t>A </a:t>
            </a:r>
            <a:r>
              <a:rPr lang="tr-TR" i="1" dirty="0" err="1" smtClean="0"/>
              <a:t>History</a:t>
            </a:r>
            <a:r>
              <a:rPr lang="tr-TR" i="1" dirty="0" smtClean="0"/>
              <a:t> of </a:t>
            </a:r>
            <a:r>
              <a:rPr lang="tr-TR" i="1" dirty="0" err="1" smtClean="0"/>
              <a:t>Indian</a:t>
            </a:r>
            <a:r>
              <a:rPr lang="tr-TR" i="1" dirty="0" smtClean="0"/>
              <a:t> </a:t>
            </a:r>
            <a:r>
              <a:rPr lang="tr-TR" i="1" dirty="0" err="1" smtClean="0"/>
              <a:t>Literature</a:t>
            </a:r>
            <a:r>
              <a:rPr lang="tr-TR" dirty="0" smtClean="0"/>
              <a:t>. (cilt II) Delhi: </a:t>
            </a:r>
            <a:r>
              <a:rPr lang="tr-TR" dirty="0" err="1" smtClean="0"/>
              <a:t>Motilal</a:t>
            </a:r>
            <a:r>
              <a:rPr lang="tr-TR" dirty="0" smtClean="0"/>
              <a:t> </a:t>
            </a:r>
            <a:r>
              <a:rPr lang="tr-TR" dirty="0" err="1" smtClean="0"/>
              <a:t>Banarsidass</a:t>
            </a:r>
            <a:r>
              <a:rPr lang="tr-TR" dirty="0" smtClean="0"/>
              <a:t> </a:t>
            </a:r>
            <a:r>
              <a:rPr lang="tr-TR" dirty="0" err="1" smtClean="0"/>
              <a:t>Publishers</a:t>
            </a:r>
            <a:r>
              <a:rPr lang="tr-TR" dirty="0" smtClean="0"/>
              <a:t>.</a:t>
            </a:r>
          </a:p>
          <a:p>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B</a:t>
            </a:r>
            <a:r>
              <a:rPr lang="tr-TR" dirty="0" err="1">
                <a:latin typeface="Times New Roman" pitchFamily="18" charset="0"/>
                <a:cs typeface="Times New Roman" pitchFamily="18" charset="0"/>
              </a:rPr>
              <a:t>uddhaçarita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fontScale="92500"/>
          </a:bodyPr>
          <a:lstStyle/>
          <a:p>
            <a:pPr algn="ctr">
              <a:buNone/>
            </a:pPr>
            <a:r>
              <a:rPr lang="tr-TR" dirty="0" smtClean="0"/>
              <a:t>   </a:t>
            </a:r>
            <a:r>
              <a:rPr lang="tr-TR" sz="3000" dirty="0" smtClean="0">
                <a:cs typeface="Times New Roman" pitchFamily="18" charset="0"/>
              </a:rPr>
              <a:t>Yeşil çimenin parçalandığı, solucanların, börtü böceğin sabanla karıştığı toprağın bu hali karşısında prens, kendi türünün katliamını izliyormuş gibi derin bir yasa boğuldu. Rüzgârdan, kumdan ve güneşin ışınlarından derileri yanmış çiftçileri ve tarlaları süren acı içindeki öküzleri görünce büyük merhamet duydu. Bu gördükleri karşısında sarayı ve krallığı terk etmeye ve varlık bilmecesinin cevabını bulana kadar geri dönmemeye karar verdi.</a:t>
            </a:r>
            <a:endParaRPr lang="tr-TR" sz="3000" dirty="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B</a:t>
            </a:r>
            <a:r>
              <a:rPr lang="tr-TR" dirty="0" err="1">
                <a:latin typeface="Times New Roman" pitchFamily="18" charset="0"/>
                <a:cs typeface="Times New Roman" pitchFamily="18" charset="0"/>
              </a:rPr>
              <a:t>uddhaçarita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buNone/>
            </a:pPr>
            <a:r>
              <a:rPr lang="tr-TR" dirty="0" smtClean="0"/>
              <a:t>  </a:t>
            </a:r>
          </a:p>
          <a:p>
            <a:pPr algn="ctr">
              <a:buNone/>
            </a:pPr>
            <a:r>
              <a:rPr lang="tr-TR" dirty="0" smtClean="0"/>
              <a:t>	 </a:t>
            </a:r>
            <a:r>
              <a:rPr lang="tr-TR" sz="2800" dirty="0" smtClean="0">
                <a:cs typeface="Times New Roman" pitchFamily="18" charset="0"/>
              </a:rPr>
              <a:t>Onu gecenin sessizliğinde şehrin kenar mahallesine götüren yaşlı arabacısı yalnız bırakmak istemiyordu. Prens ise onu ayrılığın kaçınılmazlığına ikna etmeye çalışarak: “Ağaca tüneyen kuşlar ayrı yönlere uçarlarken birliktelikleri ayrılıkla son bulur. Bulutlar bir araya gelirler ve tekrar parça parça ayrılırlar.</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B</a:t>
            </a:r>
            <a:r>
              <a:rPr lang="tr-TR" dirty="0" err="1">
                <a:latin typeface="Times New Roman" pitchFamily="18" charset="0"/>
                <a:cs typeface="Times New Roman" pitchFamily="18" charset="0"/>
              </a:rPr>
              <a:t>uddhaçarita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dirty="0" smtClean="0"/>
              <a:t>   </a:t>
            </a:r>
            <a:r>
              <a:rPr lang="tr-TR" sz="2800" dirty="0" smtClean="0">
                <a:cs typeface="Times New Roman" pitchFamily="18" charset="0"/>
              </a:rPr>
              <a:t>Aynı nefes alan canlıların, birleşmelerini ve ayrılmalarını da böyle sayıyorum. Bu dünya devam eden ayrılıklarla sürüp giderken, benim duygusu, geçici olan birliktelik duygusuna dayanan uygunsuz boş bir hayaldir,” dedi. Arabacı saraya yalnız döndü. Altı yıl boyunca çok ağır çile yöntemleri uyguladı. Bu uygulamalar sonunda </a:t>
            </a:r>
            <a:r>
              <a:rPr lang="tr-TR" sz="2800" dirty="0" err="1" smtClean="0">
                <a:cs typeface="Times New Roman" pitchFamily="18" charset="0"/>
              </a:rPr>
              <a:t>Nirvana’ya</a:t>
            </a:r>
            <a:r>
              <a:rPr lang="tr-TR" sz="2800" dirty="0" smtClean="0">
                <a:cs typeface="Times New Roman" pitchFamily="18" charset="0"/>
              </a:rPr>
              <a:t> ulaştı.</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algn="ctr"/>
            <a:r>
              <a:rPr lang="tr-TR" dirty="0" err="1" smtClean="0"/>
              <a:t>Aşvaghoşa’nın</a:t>
            </a:r>
            <a:r>
              <a:rPr lang="tr-TR" dirty="0" smtClean="0"/>
              <a:t> Hayatı</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sz="2800" dirty="0" smtClean="0">
                <a:latin typeface="Times New Roman" pitchFamily="18" charset="0"/>
                <a:cs typeface="Times New Roman" pitchFamily="18" charset="0"/>
              </a:rPr>
              <a:t>   </a:t>
            </a:r>
          </a:p>
          <a:p>
            <a:pPr algn="ctr">
              <a:buNone/>
            </a:pPr>
            <a:r>
              <a:rPr lang="tr-TR" sz="2800" dirty="0" smtClean="0">
                <a:latin typeface="Times New Roman" pitchFamily="18" charset="0"/>
                <a:cs typeface="Times New Roman" pitchFamily="18" charset="0"/>
              </a:rPr>
              <a:t>   		</a:t>
            </a:r>
            <a:r>
              <a:rPr lang="tr-TR" sz="2800" dirty="0" smtClean="0">
                <a:cs typeface="Times New Roman" pitchFamily="18" charset="0"/>
              </a:rPr>
              <a:t>Hint dramı ve tiyatrosu MS I. yüzyıldan itibaren gelişmeye başlamıştır. O dönemde hüküm süren kral </a:t>
            </a:r>
            <a:r>
              <a:rPr lang="tr-TR" sz="2800" dirty="0" err="1" smtClean="0">
                <a:cs typeface="Times New Roman" pitchFamily="18" charset="0"/>
              </a:rPr>
              <a:t>Kanişka</a:t>
            </a:r>
            <a:r>
              <a:rPr lang="tr-TR" sz="2800" dirty="0" smtClean="0">
                <a:cs typeface="Times New Roman" pitchFamily="18" charset="0"/>
              </a:rPr>
              <a:t>, dram sanatının gelişmesinde önemli bir rol oynamıştır. Aynı yüzyılda yaşadığı tahmin edilen </a:t>
            </a:r>
            <a:r>
              <a:rPr lang="tr-TR" sz="2800" dirty="0" err="1" smtClean="0">
                <a:cs typeface="Times New Roman" pitchFamily="18" charset="0"/>
              </a:rPr>
              <a:t>Aşvaghoşa</a:t>
            </a:r>
            <a:r>
              <a:rPr lang="tr-TR" sz="2800" dirty="0" smtClean="0">
                <a:cs typeface="Times New Roman" pitchFamily="18" charset="0"/>
              </a:rPr>
              <a:t>, </a:t>
            </a:r>
            <a:r>
              <a:rPr lang="tr-TR" sz="2800" dirty="0" err="1" smtClean="0">
                <a:cs typeface="Times New Roman" pitchFamily="18" charset="0"/>
              </a:rPr>
              <a:t>Kanişka’nın</a:t>
            </a:r>
            <a:r>
              <a:rPr lang="tr-TR" sz="2800" dirty="0" smtClean="0">
                <a:cs typeface="Times New Roman" pitchFamily="18" charset="0"/>
              </a:rPr>
              <a:t> sarayında yaşayan </a:t>
            </a:r>
            <a:r>
              <a:rPr lang="tr-TR" sz="2800" dirty="0" err="1" smtClean="0">
                <a:cs typeface="Times New Roman" pitchFamily="18" charset="0"/>
              </a:rPr>
              <a:t>Buddhist</a:t>
            </a:r>
            <a:r>
              <a:rPr lang="tr-TR" sz="2800" dirty="0" smtClean="0">
                <a:cs typeface="Times New Roman" pitchFamily="18" charset="0"/>
              </a:rPr>
              <a:t> bir keşiş ve ilk </a:t>
            </a:r>
            <a:r>
              <a:rPr lang="tr-TR" sz="2800" dirty="0" err="1" smtClean="0">
                <a:cs typeface="Times New Roman" pitchFamily="18" charset="0"/>
              </a:rPr>
              <a:t>Buddhist</a:t>
            </a:r>
            <a:r>
              <a:rPr lang="tr-TR" sz="2800" dirty="0" smtClean="0">
                <a:cs typeface="Times New Roman" pitchFamily="18" charset="0"/>
              </a:rPr>
              <a:t> şair olması açısından önemlidir.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70338" y="792480"/>
            <a:ext cx="8229600" cy="1143000"/>
          </a:xfrm>
        </p:spPr>
        <p:txBody>
          <a:bodyPr/>
          <a:lstStyle/>
          <a:p>
            <a:r>
              <a:rPr lang="tr-TR" dirty="0" err="1"/>
              <a:t>Aşvaghoşa’nın</a:t>
            </a:r>
            <a:r>
              <a:rPr lang="tr-TR" dirty="0"/>
              <a:t> Hayatı</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just">
              <a:buNone/>
            </a:pPr>
            <a:r>
              <a:rPr lang="tr-TR" sz="3200" dirty="0" smtClean="0">
                <a:latin typeface="Times New Roman" pitchFamily="18" charset="0"/>
                <a:cs typeface="Times New Roman" pitchFamily="18" charset="0"/>
              </a:rPr>
              <a:t>   </a:t>
            </a:r>
          </a:p>
          <a:p>
            <a:pPr algn="ctr">
              <a:buNone/>
            </a:pPr>
            <a:r>
              <a:rPr lang="tr-TR" sz="3200" dirty="0" smtClean="0">
                <a:latin typeface="Times New Roman" pitchFamily="18" charset="0"/>
                <a:cs typeface="Times New Roman" pitchFamily="18" charset="0"/>
              </a:rPr>
              <a:t>	</a:t>
            </a:r>
            <a:r>
              <a:rPr lang="tr-TR" sz="3200" dirty="0" smtClean="0">
                <a:cs typeface="Times New Roman" pitchFamily="18" charset="0"/>
              </a:rPr>
              <a:t>1911 yılında Orta Asya’daki </a:t>
            </a:r>
            <a:r>
              <a:rPr lang="tr-TR" sz="3200" dirty="0" err="1" smtClean="0">
                <a:cs typeface="Times New Roman" pitchFamily="18" charset="0"/>
              </a:rPr>
              <a:t>Turfan’da</a:t>
            </a:r>
            <a:r>
              <a:rPr lang="tr-TR" sz="3200" dirty="0" smtClean="0">
                <a:cs typeface="Times New Roman" pitchFamily="18" charset="0"/>
              </a:rPr>
              <a:t> ortaya çıkan palmiye yapraklarının üzerine yazılmış el yazmalarının arasında </a:t>
            </a:r>
            <a:r>
              <a:rPr lang="tr-TR" sz="3200" dirty="0" err="1" smtClean="0">
                <a:cs typeface="Times New Roman" pitchFamily="18" charset="0"/>
              </a:rPr>
              <a:t>Aşvaghoşa’ya</a:t>
            </a:r>
            <a:r>
              <a:rPr lang="tr-TR" sz="3200" dirty="0" smtClean="0">
                <a:cs typeface="Times New Roman" pitchFamily="18" charset="0"/>
              </a:rPr>
              <a:t> ait eksik bir dram bulunmuştur. Bu dramın dokuzuncu perdesinin sonunda oyunun adından ve yazarından bahsedilmektedir</a:t>
            </a:r>
            <a:r>
              <a:rPr lang="tr-TR" sz="3200" dirty="0" smtClean="0">
                <a:latin typeface="Times New Roman" pitchFamily="18" charset="0"/>
                <a:cs typeface="Times New Roman" pitchFamily="18" charset="0"/>
              </a:rPr>
              <a:t>. </a:t>
            </a:r>
            <a:endParaRPr lang="tr-T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867328" cy="1143000"/>
          </a:xfrm>
        </p:spPr>
        <p:txBody>
          <a:bodyPr/>
          <a:lstStyle/>
          <a:p>
            <a:pPr algn="ctr"/>
            <a:r>
              <a:rPr lang="tr-TR" dirty="0" err="1"/>
              <a:t>Aşvaghoşa’nın</a:t>
            </a:r>
            <a:r>
              <a:rPr lang="tr-TR" dirty="0"/>
              <a:t> Hayatı</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lnSpcReduction="10000"/>
          </a:bodyPr>
          <a:lstStyle/>
          <a:p>
            <a:pPr>
              <a:buNone/>
            </a:pPr>
            <a:r>
              <a:rPr lang="tr-TR" sz="3200" dirty="0" smtClean="0">
                <a:latin typeface="Times New Roman" pitchFamily="18" charset="0"/>
                <a:cs typeface="Times New Roman" pitchFamily="18" charset="0"/>
              </a:rPr>
              <a:t>	</a:t>
            </a:r>
            <a:r>
              <a:rPr lang="tr-TR" sz="3000" dirty="0" smtClean="0">
                <a:cs typeface="Times New Roman" pitchFamily="18" charset="0"/>
              </a:rPr>
              <a:t>Bu oyun </a:t>
            </a:r>
            <a:r>
              <a:rPr lang="tr-TR" sz="3000" dirty="0" err="1" smtClean="0">
                <a:cs typeface="Times New Roman" pitchFamily="18" charset="0"/>
              </a:rPr>
              <a:t>Şariputraprakarana</a:t>
            </a:r>
            <a:r>
              <a:rPr lang="tr-TR" sz="3000" dirty="0" smtClean="0">
                <a:cs typeface="Times New Roman" pitchFamily="18" charset="0"/>
              </a:rPr>
              <a:t> ya da </a:t>
            </a:r>
            <a:r>
              <a:rPr lang="tr-TR" sz="3000" dirty="0" err="1" smtClean="0">
                <a:cs typeface="Times New Roman" pitchFamily="18" charset="0"/>
              </a:rPr>
              <a:t>Şaradvatiputraprakarana</a:t>
            </a:r>
            <a:r>
              <a:rPr lang="tr-TR" sz="3000" dirty="0" smtClean="0">
                <a:cs typeface="Times New Roman" pitchFamily="18" charset="0"/>
              </a:rPr>
              <a:t> olarak isimlendirilmektedir. Elde bulunan parçalar son iki perdeye aittir. Ana konusu </a:t>
            </a:r>
            <a:r>
              <a:rPr lang="tr-TR" sz="3000" dirty="0" err="1" smtClean="0">
                <a:cs typeface="Times New Roman" pitchFamily="18" charset="0"/>
              </a:rPr>
              <a:t>Şariputra</a:t>
            </a:r>
            <a:r>
              <a:rPr lang="tr-TR" sz="3000" dirty="0" smtClean="0">
                <a:cs typeface="Times New Roman" pitchFamily="18" charset="0"/>
              </a:rPr>
              <a:t> ve arkadaşı </a:t>
            </a:r>
            <a:r>
              <a:rPr lang="tr-TR" sz="3000" dirty="0" err="1" smtClean="0">
                <a:cs typeface="Times New Roman" pitchFamily="18" charset="0"/>
              </a:rPr>
              <a:t>Maudgalyayana</a:t>
            </a:r>
            <a:r>
              <a:rPr lang="tr-TR" sz="3000" dirty="0" smtClean="0">
                <a:cs typeface="Times New Roman" pitchFamily="18" charset="0"/>
              </a:rPr>
              <a:t> arasındaki konuşmayı içermektedir. Hakkında fazla bilgimiz olmayan </a:t>
            </a:r>
            <a:r>
              <a:rPr lang="tr-TR" sz="3000" dirty="0" err="1" smtClean="0">
                <a:cs typeface="Times New Roman" pitchFamily="18" charset="0"/>
              </a:rPr>
              <a:t>Aşvaghoşa’nın</a:t>
            </a:r>
            <a:r>
              <a:rPr lang="tr-TR" sz="3000" dirty="0" smtClean="0">
                <a:cs typeface="Times New Roman" pitchFamily="18" charset="0"/>
              </a:rPr>
              <a:t>, bu eksik dramından başka, </a:t>
            </a:r>
            <a:r>
              <a:rPr lang="tr-TR" sz="3000" dirty="0" err="1" smtClean="0">
                <a:cs typeface="Times New Roman" pitchFamily="18" charset="0"/>
              </a:rPr>
              <a:t>Sundarananda</a:t>
            </a:r>
            <a:r>
              <a:rPr lang="tr-TR" sz="3000" dirty="0" smtClean="0">
                <a:cs typeface="Times New Roman" pitchFamily="18" charset="0"/>
              </a:rPr>
              <a:t> ve </a:t>
            </a:r>
            <a:r>
              <a:rPr lang="tr-TR" sz="3000" dirty="0" err="1" smtClean="0">
                <a:cs typeface="Times New Roman" pitchFamily="18" charset="0"/>
              </a:rPr>
              <a:t>Buddhaçarita</a:t>
            </a:r>
            <a:r>
              <a:rPr lang="tr-TR" sz="3000" dirty="0" smtClean="0">
                <a:cs typeface="Times New Roman" pitchFamily="18" charset="0"/>
              </a:rPr>
              <a:t> olmak üzere iki </a:t>
            </a:r>
            <a:r>
              <a:rPr lang="tr-TR" sz="3000" dirty="0" err="1" smtClean="0">
                <a:cs typeface="Times New Roman" pitchFamily="18" charset="0"/>
              </a:rPr>
              <a:t>kavyanın</a:t>
            </a:r>
            <a:r>
              <a:rPr lang="tr-TR" sz="3000" dirty="0" smtClean="0">
                <a:cs typeface="Times New Roman" pitchFamily="18" charset="0"/>
              </a:rPr>
              <a:t> daha yazarı olduğu tahmin edilmektedir. </a:t>
            </a:r>
          </a:p>
          <a:p>
            <a:pPr>
              <a:buNone/>
            </a:pP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a:t>Aşvaghoşa’nın</a:t>
            </a:r>
            <a:r>
              <a:rPr lang="tr-TR" dirty="0"/>
              <a:t> Hayatı</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tr-TR" sz="3200" dirty="0" smtClean="0">
                <a:latin typeface="Times New Roman" pitchFamily="18" charset="0"/>
                <a:cs typeface="Times New Roman" pitchFamily="18" charset="0"/>
              </a:rPr>
              <a:t>   </a:t>
            </a:r>
            <a:r>
              <a:rPr lang="tr-TR" sz="2800" dirty="0" smtClean="0">
                <a:cs typeface="Times New Roman" pitchFamily="18" charset="0"/>
              </a:rPr>
              <a:t>1911 yılında Orta Asya’daki </a:t>
            </a:r>
            <a:r>
              <a:rPr lang="tr-TR" sz="2800" dirty="0" err="1" smtClean="0">
                <a:cs typeface="Times New Roman" pitchFamily="18" charset="0"/>
              </a:rPr>
              <a:t>Turfan’da</a:t>
            </a:r>
            <a:r>
              <a:rPr lang="tr-TR" sz="2800" dirty="0" smtClean="0">
                <a:cs typeface="Times New Roman" pitchFamily="18" charset="0"/>
              </a:rPr>
              <a:t> ortaya çıkan palmiye yapraklarının üzerine yazılmış el yazmalarının arasında </a:t>
            </a:r>
            <a:r>
              <a:rPr lang="tr-TR" sz="2800" dirty="0" err="1" smtClean="0">
                <a:cs typeface="Times New Roman" pitchFamily="18" charset="0"/>
              </a:rPr>
              <a:t>Aşvaghoşa’ya</a:t>
            </a:r>
            <a:r>
              <a:rPr lang="tr-TR" sz="2800" dirty="0" smtClean="0">
                <a:cs typeface="Times New Roman" pitchFamily="18" charset="0"/>
              </a:rPr>
              <a:t> ait eksik bir dram bulunmuştur. Bu dramın dokuzuncu perdesinin sonunda oyunun adından ve yazarından bahsedilmektedir. Bu oyun </a:t>
            </a:r>
            <a:r>
              <a:rPr lang="tr-TR" sz="2800" dirty="0" err="1" smtClean="0">
                <a:cs typeface="Times New Roman" pitchFamily="18" charset="0"/>
              </a:rPr>
              <a:t>Şariputraprakarana</a:t>
            </a:r>
            <a:r>
              <a:rPr lang="tr-TR" sz="2800" dirty="0" smtClean="0">
                <a:cs typeface="Times New Roman" pitchFamily="18" charset="0"/>
              </a:rPr>
              <a:t> </a:t>
            </a:r>
          </a:p>
          <a:p>
            <a:pPr algn="ctr">
              <a:buNone/>
            </a:pPr>
            <a:r>
              <a:rPr lang="tr-TR" sz="2800" dirty="0" smtClean="0">
                <a:cs typeface="Times New Roman" pitchFamily="18" charset="0"/>
              </a:rPr>
              <a:t>   ya da </a:t>
            </a:r>
            <a:r>
              <a:rPr lang="tr-TR" sz="2800" dirty="0" err="1" smtClean="0">
                <a:cs typeface="Times New Roman" pitchFamily="18" charset="0"/>
              </a:rPr>
              <a:t>Şaradvatiputraprakarana</a:t>
            </a:r>
            <a:r>
              <a:rPr lang="tr-TR" sz="2800" dirty="0" smtClean="0">
                <a:cs typeface="Times New Roman" pitchFamily="18" charset="0"/>
              </a:rPr>
              <a:t> </a:t>
            </a:r>
          </a:p>
          <a:p>
            <a:pPr algn="ctr">
              <a:buNone/>
            </a:pPr>
            <a:r>
              <a:rPr lang="tr-TR" sz="2800" dirty="0" smtClean="0">
                <a:cs typeface="Times New Roman" pitchFamily="18" charset="0"/>
              </a:rPr>
              <a:t>   olarak isimlendirilmektedir</a:t>
            </a:r>
            <a:r>
              <a:rPr lang="tr-TR" sz="2800" dirty="0" smtClean="0"/>
              <a:t>. </a:t>
            </a:r>
            <a:endParaRPr lang="tr-TR"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a:t>Aşvaghoşa’nın</a:t>
            </a:r>
            <a:r>
              <a:rPr lang="tr-TR" dirty="0"/>
              <a:t> Hayatı</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buNone/>
            </a:pPr>
            <a:r>
              <a:rPr lang="tr-TR" dirty="0" smtClean="0"/>
              <a:t>   </a:t>
            </a:r>
          </a:p>
          <a:p>
            <a:pPr algn="ctr">
              <a:buNone/>
            </a:pPr>
            <a:r>
              <a:rPr lang="tr-TR" sz="2800" dirty="0" smtClean="0">
                <a:cs typeface="Times New Roman" pitchFamily="18" charset="0"/>
              </a:rPr>
              <a:t>Elde bulunan parçalar son iki perdeye aittir. Ana konusu </a:t>
            </a:r>
            <a:r>
              <a:rPr lang="tr-TR" sz="2800" dirty="0" err="1" smtClean="0">
                <a:cs typeface="Times New Roman" pitchFamily="18" charset="0"/>
              </a:rPr>
              <a:t>Şariputra</a:t>
            </a:r>
            <a:r>
              <a:rPr lang="tr-TR" sz="2800" dirty="0" smtClean="0">
                <a:cs typeface="Times New Roman" pitchFamily="18" charset="0"/>
              </a:rPr>
              <a:t> ve arkadaşı </a:t>
            </a:r>
            <a:r>
              <a:rPr lang="tr-TR" sz="2800" dirty="0" err="1" smtClean="0">
                <a:cs typeface="Times New Roman" pitchFamily="18" charset="0"/>
              </a:rPr>
              <a:t>Maudgalyayana</a:t>
            </a:r>
            <a:r>
              <a:rPr lang="tr-TR" sz="2800" dirty="0" smtClean="0">
                <a:cs typeface="Times New Roman" pitchFamily="18" charset="0"/>
              </a:rPr>
              <a:t> arasındaki konuşmayı içermektedir. Hakkında fazla bilgimiz olmayan </a:t>
            </a:r>
            <a:r>
              <a:rPr lang="tr-TR" sz="2800" dirty="0" err="1" smtClean="0">
                <a:cs typeface="Times New Roman" pitchFamily="18" charset="0"/>
              </a:rPr>
              <a:t>Aşvaghoşa’nın</a:t>
            </a:r>
            <a:r>
              <a:rPr lang="tr-TR" sz="2800" dirty="0" smtClean="0">
                <a:cs typeface="Times New Roman" pitchFamily="18" charset="0"/>
              </a:rPr>
              <a:t>, bu eksik dramından başka, </a:t>
            </a:r>
            <a:r>
              <a:rPr lang="tr-TR" sz="2800" dirty="0" err="1" smtClean="0">
                <a:cs typeface="Times New Roman" pitchFamily="18" charset="0"/>
              </a:rPr>
              <a:t>Sundarananda</a:t>
            </a:r>
            <a:r>
              <a:rPr lang="tr-TR" sz="2800" dirty="0" smtClean="0">
                <a:cs typeface="Times New Roman" pitchFamily="18" charset="0"/>
              </a:rPr>
              <a:t> ve </a:t>
            </a:r>
            <a:r>
              <a:rPr lang="tr-TR" sz="2800" dirty="0" err="1" smtClean="0">
                <a:cs typeface="Times New Roman" pitchFamily="18" charset="0"/>
              </a:rPr>
              <a:t>Buddhaçarita</a:t>
            </a:r>
            <a:r>
              <a:rPr lang="tr-TR" sz="2800" dirty="0" smtClean="0">
                <a:cs typeface="Times New Roman" pitchFamily="18" charset="0"/>
              </a:rPr>
              <a:t> olmak üzere iki </a:t>
            </a:r>
            <a:r>
              <a:rPr lang="tr-TR" sz="2800" dirty="0" err="1" smtClean="0">
                <a:cs typeface="Times New Roman" pitchFamily="18" charset="0"/>
              </a:rPr>
              <a:t>kavyanın</a:t>
            </a:r>
            <a:r>
              <a:rPr lang="tr-TR" sz="2800" dirty="0" smtClean="0">
                <a:cs typeface="Times New Roman" pitchFamily="18" charset="0"/>
              </a:rPr>
              <a:t> daha yazarı olduğu tahmin edilmektedir. </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4664"/>
            <a:ext cx="8229600" cy="1442424"/>
          </a:xfrm>
        </p:spPr>
        <p:txBody>
          <a:bodyPr>
            <a:normAutofit fontScale="90000"/>
          </a:bodyPr>
          <a:lstStyle/>
          <a:p>
            <a:pPr algn="ctr"/>
            <a:r>
              <a:rPr lang="tr-TR" b="1" dirty="0" err="1" smtClean="0"/>
              <a:t>Saundarananda</a:t>
            </a:r>
            <a:r>
              <a:rPr lang="tr-TR" dirty="0" smtClean="0"/>
              <a:t/>
            </a:r>
            <a:br>
              <a:rPr lang="tr-TR" dirty="0" smtClean="0"/>
            </a:b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buNone/>
            </a:pPr>
            <a:r>
              <a:rPr lang="tr-TR" dirty="0" smtClean="0"/>
              <a:t> </a:t>
            </a:r>
          </a:p>
          <a:p>
            <a:pPr algn="ctr">
              <a:buNone/>
            </a:pPr>
            <a:r>
              <a:rPr lang="tr-TR" sz="2800" dirty="0" smtClean="0"/>
              <a:t>  </a:t>
            </a:r>
            <a:r>
              <a:rPr lang="tr-TR" sz="2800" dirty="0" err="1" smtClean="0">
                <a:cs typeface="Times New Roman" pitchFamily="18" charset="0"/>
              </a:rPr>
              <a:t>Siddhartha’nın</a:t>
            </a:r>
            <a:r>
              <a:rPr lang="tr-TR" sz="2800" dirty="0" smtClean="0">
                <a:cs typeface="Times New Roman" pitchFamily="18" charset="0"/>
              </a:rPr>
              <a:t> (</a:t>
            </a:r>
            <a:r>
              <a:rPr lang="tr-TR" sz="2800" dirty="0" err="1" smtClean="0">
                <a:cs typeface="Times New Roman" pitchFamily="18" charset="0"/>
              </a:rPr>
              <a:t>Buddha</a:t>
            </a:r>
            <a:r>
              <a:rPr lang="tr-TR" sz="2800" dirty="0" smtClean="0">
                <a:cs typeface="Times New Roman" pitchFamily="18" charset="0"/>
              </a:rPr>
              <a:t>) doğduğu </a:t>
            </a:r>
            <a:r>
              <a:rPr lang="tr-TR" sz="2800" dirty="0" err="1" smtClean="0">
                <a:cs typeface="Times New Roman" pitchFamily="18" charset="0"/>
              </a:rPr>
              <a:t>Ikshvaku</a:t>
            </a:r>
            <a:r>
              <a:rPr lang="tr-TR" sz="2800" dirty="0" smtClean="0">
                <a:cs typeface="Times New Roman" pitchFamily="18" charset="0"/>
              </a:rPr>
              <a:t> soyunun krallarının kaydının tutulduğu destan tarzında yazılmış on sekiz bölümlük bir şiirdir. Bu soy aynı zamanda </a:t>
            </a:r>
            <a:r>
              <a:rPr lang="tr-TR" sz="2800" dirty="0" err="1" smtClean="0">
                <a:cs typeface="Times New Roman" pitchFamily="18" charset="0"/>
              </a:rPr>
              <a:t>Rama’nın</a:t>
            </a:r>
            <a:r>
              <a:rPr lang="tr-TR" sz="2800" dirty="0" smtClean="0">
                <a:cs typeface="Times New Roman" pitchFamily="18" charset="0"/>
              </a:rPr>
              <a:t> </a:t>
            </a:r>
            <a:r>
              <a:rPr lang="tr-TR" sz="2800" dirty="0" err="1" smtClean="0">
                <a:cs typeface="Times New Roman" pitchFamily="18" charset="0"/>
              </a:rPr>
              <a:t>Ikshvaku</a:t>
            </a:r>
            <a:r>
              <a:rPr lang="tr-TR" sz="2800" dirty="0" smtClean="0">
                <a:cs typeface="Times New Roman" pitchFamily="18" charset="0"/>
              </a:rPr>
              <a:t> soyudur. Bu şiir konu olarak şiirin kahramanı </a:t>
            </a:r>
            <a:r>
              <a:rPr lang="tr-TR" sz="2800" dirty="0" err="1" smtClean="0">
                <a:cs typeface="Times New Roman" pitchFamily="18" charset="0"/>
              </a:rPr>
              <a:t>Sundara</a:t>
            </a:r>
            <a:r>
              <a:rPr lang="tr-TR" sz="2800" dirty="0" smtClean="0">
                <a:cs typeface="Times New Roman" pitchFamily="18" charset="0"/>
              </a:rPr>
              <a:t> olarak da isimlendirilen </a:t>
            </a:r>
            <a:r>
              <a:rPr lang="tr-TR" sz="2800" dirty="0" err="1" smtClean="0">
                <a:cs typeface="Times New Roman" pitchFamily="18" charset="0"/>
              </a:rPr>
              <a:t>Nanda’nın</a:t>
            </a:r>
            <a:r>
              <a:rPr lang="tr-TR" sz="2800" dirty="0" smtClean="0">
                <a:cs typeface="Times New Roman" pitchFamily="18" charset="0"/>
              </a:rPr>
              <a:t> değişimini anlatmaktadır. </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t>Saundarananda</a:t>
            </a:r>
            <a:endParaRPr lang="tr-TR" dirty="0"/>
          </a:p>
        </p:txBody>
      </p:sp>
      <p:sp>
        <p:nvSpPr>
          <p:cNvPr id="3" name="2 İçerik Yer Tutucusu"/>
          <p:cNvSpPr>
            <a:spLocks noGrp="1"/>
          </p:cNvSpPr>
          <p:nvPr>
            <p:ph idx="1"/>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pPr algn="ctr">
              <a:buNone/>
            </a:pPr>
            <a:r>
              <a:rPr lang="tr-TR" dirty="0" smtClean="0"/>
              <a:t>  </a:t>
            </a:r>
          </a:p>
          <a:p>
            <a:pPr algn="ctr">
              <a:buNone/>
            </a:pPr>
            <a:r>
              <a:rPr lang="tr-TR" dirty="0" smtClean="0"/>
              <a:t>	 </a:t>
            </a:r>
            <a:r>
              <a:rPr lang="tr-TR" sz="2800" dirty="0" err="1" smtClean="0">
                <a:cs typeface="Times New Roman" pitchFamily="18" charset="0"/>
              </a:rPr>
              <a:t>Buddha</a:t>
            </a:r>
            <a:r>
              <a:rPr lang="tr-TR" sz="2800" dirty="0" smtClean="0">
                <a:cs typeface="Times New Roman" pitchFamily="18" charset="0"/>
              </a:rPr>
              <a:t> dünyadan ayrılırken, </a:t>
            </a:r>
            <a:r>
              <a:rPr lang="tr-TR" sz="2800" dirty="0" err="1" smtClean="0">
                <a:cs typeface="Times New Roman" pitchFamily="18" charset="0"/>
              </a:rPr>
              <a:t>Nanda</a:t>
            </a:r>
            <a:r>
              <a:rPr lang="tr-TR" sz="2800" dirty="0" smtClean="0">
                <a:cs typeface="Times New Roman" pitchFamily="18" charset="0"/>
              </a:rPr>
              <a:t> deliler gibi âşık olduğu kraliçesi </a:t>
            </a:r>
            <a:r>
              <a:rPr lang="tr-TR" sz="2800" dirty="0" err="1" smtClean="0">
                <a:cs typeface="Times New Roman" pitchFamily="18" charset="0"/>
              </a:rPr>
              <a:t>Sundari’yle</a:t>
            </a:r>
            <a:r>
              <a:rPr lang="tr-TR" sz="2800" dirty="0" smtClean="0">
                <a:cs typeface="Times New Roman" pitchFamily="18" charset="0"/>
              </a:rPr>
              <a:t> birlikte sarayında yaşıyordu. </a:t>
            </a:r>
            <a:r>
              <a:rPr lang="tr-TR" sz="2800" dirty="0" err="1" smtClean="0">
                <a:cs typeface="Times New Roman" pitchFamily="18" charset="0"/>
              </a:rPr>
              <a:t>Nanda</a:t>
            </a:r>
            <a:r>
              <a:rPr lang="tr-TR" sz="2800" dirty="0" smtClean="0">
                <a:cs typeface="Times New Roman" pitchFamily="18" charset="0"/>
              </a:rPr>
              <a:t> ve </a:t>
            </a:r>
            <a:r>
              <a:rPr lang="tr-TR" sz="2800" dirty="0" err="1" smtClean="0">
                <a:cs typeface="Times New Roman" pitchFamily="18" charset="0"/>
              </a:rPr>
              <a:t>Sundari</a:t>
            </a:r>
            <a:r>
              <a:rPr lang="tr-TR" sz="2800" dirty="0" smtClean="0">
                <a:cs typeface="Times New Roman" pitchFamily="18" charset="0"/>
              </a:rPr>
              <a:t> birbirlerine sahip olmadan önce kesinlikle yarım kalmış, ışıklarını kaybetmiş gibiydiler. Bir gün bu çift kendilerinden geçmiş bir şekilde aşk içinde cilveleşirlerken, </a:t>
            </a:r>
            <a:r>
              <a:rPr lang="tr-TR" sz="2800" dirty="0" err="1" smtClean="0">
                <a:cs typeface="Times New Roman" pitchFamily="18" charset="0"/>
              </a:rPr>
              <a:t>Sundari</a:t>
            </a:r>
            <a:r>
              <a:rPr lang="tr-TR" sz="2800" dirty="0" smtClean="0">
                <a:cs typeface="Times New Roman" pitchFamily="18" charset="0"/>
              </a:rPr>
              <a:t>, </a:t>
            </a:r>
            <a:r>
              <a:rPr lang="tr-TR" sz="2800" dirty="0" err="1" smtClean="0">
                <a:cs typeface="Times New Roman" pitchFamily="18" charset="0"/>
              </a:rPr>
              <a:t>Nanda’ya</a:t>
            </a:r>
            <a:r>
              <a:rPr lang="tr-TR" sz="2800" dirty="0" smtClean="0">
                <a:cs typeface="Times New Roman" pitchFamily="18" charset="0"/>
              </a:rPr>
              <a:t> bir ayna tutmasını rica etti. </a:t>
            </a:r>
            <a:endParaRPr lang="tr-TR" sz="2800" dirty="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TotalTime>
  <Words>913</Words>
  <Application>Microsoft Office PowerPoint</Application>
  <PresentationFormat>Ekran Gösterisi (4:3)</PresentationFormat>
  <Paragraphs>65</Paragraphs>
  <Slides>22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Calibri</vt:lpstr>
      <vt:lpstr>Constantia</vt:lpstr>
      <vt:lpstr>Times New Roman</vt:lpstr>
      <vt:lpstr>Wingdings 2</vt:lpstr>
      <vt:lpstr>Akış</vt:lpstr>
      <vt:lpstr>Buddhist Aşvaghoşa</vt:lpstr>
      <vt:lpstr>Klasik Sanskrit Edebiyatı Tarihi:</vt:lpstr>
      <vt:lpstr>Aşvaghoşa’nın Hayatı</vt:lpstr>
      <vt:lpstr>Aşvaghoşa’nın Hayatı</vt:lpstr>
      <vt:lpstr>Aşvaghoşa’nın Hayatı</vt:lpstr>
      <vt:lpstr>Aşvaghoşa’nın Hayatı</vt:lpstr>
      <vt:lpstr>Aşvaghoşa’nın Hayatı</vt:lpstr>
      <vt:lpstr>Saundarananda </vt:lpstr>
      <vt:lpstr>Saundarananda</vt:lpstr>
      <vt:lpstr>Saundarananda</vt:lpstr>
      <vt:lpstr>Saundarananda</vt:lpstr>
      <vt:lpstr>Saundarananda</vt:lpstr>
      <vt:lpstr>Saundarananda</vt:lpstr>
      <vt:lpstr>Buddhaçarita</vt:lpstr>
      <vt:lpstr>Buddhaçarita</vt:lpstr>
      <vt:lpstr>Buddhaçarita</vt:lpstr>
      <vt:lpstr>Buddhaçarita</vt:lpstr>
      <vt:lpstr>Buddhaçarita</vt:lpstr>
      <vt:lpstr>Buddhaçarita</vt:lpstr>
      <vt:lpstr>Buddhaçarita</vt:lpstr>
      <vt:lpstr>Buddhaçarita</vt:lpstr>
      <vt:lpstr>Buddhaçarita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Buddhist Aşvaghoşa</dc:title>
  <dc:creator>H Derya</dc:creator>
  <cp:lastModifiedBy>Derya Hoca</cp:lastModifiedBy>
  <cp:revision>12</cp:revision>
  <dcterms:created xsi:type="dcterms:W3CDTF">2014-01-13T14:34:19Z</dcterms:created>
  <dcterms:modified xsi:type="dcterms:W3CDTF">2019-01-03T11:20:29Z</dcterms:modified>
</cp:coreProperties>
</file>