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47" r:id="rId2"/>
    <p:sldId id="265" r:id="rId3"/>
    <p:sldId id="260" r:id="rId4"/>
    <p:sldId id="266" r:id="rId5"/>
    <p:sldId id="258" r:id="rId6"/>
    <p:sldId id="442" r:id="rId7"/>
    <p:sldId id="443" r:id="rId8"/>
    <p:sldId id="261" r:id="rId9"/>
    <p:sldId id="391" r:id="rId10"/>
    <p:sldId id="392" r:id="rId11"/>
    <p:sldId id="393" r:id="rId12"/>
    <p:sldId id="394" r:id="rId13"/>
    <p:sldId id="395" r:id="rId14"/>
    <p:sldId id="421" r:id="rId15"/>
    <p:sldId id="423" r:id="rId16"/>
    <p:sldId id="424" r:id="rId17"/>
    <p:sldId id="426" r:id="rId18"/>
    <p:sldId id="429" r:id="rId19"/>
    <p:sldId id="414" r:id="rId20"/>
    <p:sldId id="415" r:id="rId21"/>
    <p:sldId id="416" r:id="rId22"/>
    <p:sldId id="417" r:id="rId23"/>
    <p:sldId id="418" r:id="rId24"/>
    <p:sldId id="396" r:id="rId25"/>
    <p:sldId id="397" r:id="rId26"/>
    <p:sldId id="398" r:id="rId27"/>
    <p:sldId id="4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590"/>
  </p:normalViewPr>
  <p:slideViewPr>
    <p:cSldViewPr>
      <p:cViewPr varScale="1">
        <p:scale>
          <a:sx n="92" d="100"/>
          <a:sy n="92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D79D3-23AD-4673-80EB-5655BDB7A38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C052CE8-BDF7-4CDC-847B-5B3A058A4D8E}">
      <dgm:prSet phldrT="[Metin]" custT="1"/>
      <dgm:spPr/>
      <dgm:t>
        <a:bodyPr/>
        <a:lstStyle/>
        <a:p>
          <a:r>
            <a:rPr lang="tr-TR" sz="1800" dirty="0" smtClean="0"/>
            <a:t>Doğala yakın yetiştirme</a:t>
          </a:r>
          <a:endParaRPr lang="tr-TR" sz="1800" dirty="0"/>
        </a:p>
      </dgm:t>
    </dgm:pt>
    <dgm:pt modelId="{6A88C6F4-4733-4C6C-B20B-5EBA4AF74B01}" type="parTrans" cxnId="{229CB9A6-E4C5-4BCD-861F-E794E52744EA}">
      <dgm:prSet/>
      <dgm:spPr/>
      <dgm:t>
        <a:bodyPr/>
        <a:lstStyle/>
        <a:p>
          <a:endParaRPr lang="tr-TR"/>
        </a:p>
      </dgm:t>
    </dgm:pt>
    <dgm:pt modelId="{4B601A49-D5F3-4A99-A56B-F9C5EB22D4D7}" type="sibTrans" cxnId="{229CB9A6-E4C5-4BCD-861F-E794E52744E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8E322691-BEAE-4325-9361-3C2B9FA7A120}">
      <dgm:prSet phldrT="[Metin]" custT="1"/>
      <dgm:spPr/>
      <dgm:t>
        <a:bodyPr/>
        <a:lstStyle/>
        <a:p>
          <a:r>
            <a:rPr lang="tr-TR" sz="1800" dirty="0" smtClean="0"/>
            <a:t>Çiftlik Dizaynı</a:t>
          </a:r>
          <a:endParaRPr lang="tr-TR" sz="1800" dirty="0"/>
        </a:p>
      </dgm:t>
    </dgm:pt>
    <dgm:pt modelId="{B2C47E18-1223-49E6-A8D2-24C85C734F2C}" type="parTrans" cxnId="{9BA04606-D5B2-49AF-9563-E43738D991E5}">
      <dgm:prSet/>
      <dgm:spPr/>
      <dgm:t>
        <a:bodyPr/>
        <a:lstStyle/>
        <a:p>
          <a:endParaRPr lang="tr-TR"/>
        </a:p>
      </dgm:t>
    </dgm:pt>
    <dgm:pt modelId="{D661B2B4-E0FC-4E76-B9EC-7FF7C0A28A04}" type="sibTrans" cxnId="{9BA04606-D5B2-49AF-9563-E43738D991E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4F8C4621-5FB6-473B-987D-64A894FE9D7D}">
      <dgm:prSet phldrT="[Metin]" custT="1"/>
      <dgm:spPr/>
      <dgm:t>
        <a:bodyPr/>
        <a:lstStyle/>
        <a:p>
          <a:r>
            <a:rPr lang="tr-TR" sz="1800" dirty="0" smtClean="0"/>
            <a:t>Antibiyotik kullanımı</a:t>
          </a:r>
          <a:endParaRPr lang="tr-TR" sz="1800" dirty="0"/>
        </a:p>
      </dgm:t>
    </dgm:pt>
    <dgm:pt modelId="{8B67EF7E-1D5B-4C35-A234-71B841C0FD48}" type="parTrans" cxnId="{DCCCE8C1-924D-4FD0-89F3-03C0F28285B3}">
      <dgm:prSet/>
      <dgm:spPr/>
      <dgm:t>
        <a:bodyPr/>
        <a:lstStyle/>
        <a:p>
          <a:endParaRPr lang="tr-TR"/>
        </a:p>
      </dgm:t>
    </dgm:pt>
    <dgm:pt modelId="{0D135FDB-2832-46AE-BF7B-C11C4779958E}" type="sibTrans" cxnId="{DCCCE8C1-924D-4FD0-89F3-03C0F28285B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6F843070-8A00-4439-9D57-6023A272657B}">
      <dgm:prSet phldrT="[Metin]" custT="1"/>
      <dgm:spPr/>
      <dgm:t>
        <a:bodyPr/>
        <a:lstStyle/>
        <a:p>
          <a:r>
            <a:rPr lang="tr-TR" sz="1800" dirty="0" err="1" smtClean="0"/>
            <a:t>Biyogüvenlik</a:t>
          </a:r>
          <a:endParaRPr lang="tr-TR" sz="1800" dirty="0"/>
        </a:p>
      </dgm:t>
    </dgm:pt>
    <dgm:pt modelId="{CAEE4609-98A8-4806-A69D-95B9522DBDE4}" type="parTrans" cxnId="{DD590A96-92C9-4682-9590-4A0E5305F6DB}">
      <dgm:prSet/>
      <dgm:spPr/>
      <dgm:t>
        <a:bodyPr/>
        <a:lstStyle/>
        <a:p>
          <a:endParaRPr lang="tr-TR"/>
        </a:p>
      </dgm:t>
    </dgm:pt>
    <dgm:pt modelId="{16AE2153-3C79-4FC4-B67B-DCE7670A2BB8}" type="sibTrans" cxnId="{DD590A96-92C9-4682-9590-4A0E5305F6D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566D9802-938D-451D-8775-C53929DABB50}">
      <dgm:prSet phldrT="[Metin]" custT="1"/>
      <dgm:spPr/>
      <dgm:t>
        <a:bodyPr/>
        <a:lstStyle/>
        <a:p>
          <a:r>
            <a:rPr lang="tr-TR" sz="1800" dirty="0" smtClean="0"/>
            <a:t>Parametre kullanımı</a:t>
          </a:r>
          <a:endParaRPr lang="tr-TR" sz="1800" dirty="0"/>
        </a:p>
      </dgm:t>
    </dgm:pt>
    <dgm:pt modelId="{DC991569-6EA7-4CDF-9DEC-6E0BD93328EF}" type="parTrans" cxnId="{8CA6FCC5-28D1-4ED5-B945-03EA0E93F01D}">
      <dgm:prSet/>
      <dgm:spPr/>
      <dgm:t>
        <a:bodyPr/>
        <a:lstStyle/>
        <a:p>
          <a:endParaRPr lang="tr-TR"/>
        </a:p>
      </dgm:t>
    </dgm:pt>
    <dgm:pt modelId="{1B077F29-0497-4587-9190-BAD8A3C215A9}" type="sibTrans" cxnId="{8CA6FCC5-28D1-4ED5-B945-03EA0E93F01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A1D9CFA3-27C7-4858-9504-B30808797662}">
      <dgm:prSet phldrT="[Metin]" custT="1"/>
      <dgm:spPr/>
      <dgm:t>
        <a:bodyPr/>
        <a:lstStyle/>
        <a:p>
          <a:r>
            <a:rPr lang="tr-TR" sz="1800" dirty="0" smtClean="0"/>
            <a:t>Genetik seleksiyon</a:t>
          </a:r>
          <a:endParaRPr lang="tr-TR" sz="1800" dirty="0"/>
        </a:p>
      </dgm:t>
    </dgm:pt>
    <dgm:pt modelId="{58D496F5-FBBE-408E-9A8D-C52A733B5A0F}" type="parTrans" cxnId="{1A981958-AD74-422E-8FA5-606F673F2562}">
      <dgm:prSet/>
      <dgm:spPr/>
      <dgm:t>
        <a:bodyPr/>
        <a:lstStyle/>
        <a:p>
          <a:endParaRPr lang="tr-TR"/>
        </a:p>
      </dgm:t>
    </dgm:pt>
    <dgm:pt modelId="{EF25DD40-E4DF-4F29-A5A3-07D45C4E8D69}" type="sibTrans" cxnId="{1A981958-AD74-422E-8FA5-606F673F256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892BE080-8856-4B49-9D40-083BE6AD242C}" type="pres">
      <dgm:prSet presAssocID="{DFED79D3-23AD-4673-80EB-5655BDB7A3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C8E515-FA67-46BE-AF76-8DFF18DCB296}" type="pres">
      <dgm:prSet presAssocID="{1C052CE8-BDF7-4CDC-847B-5B3A058A4D8E}" presName="dummy" presStyleCnt="0"/>
      <dgm:spPr/>
    </dgm:pt>
    <dgm:pt modelId="{25CEA359-5CB1-4824-9121-8CC723EBCBA7}" type="pres">
      <dgm:prSet presAssocID="{1C052CE8-BDF7-4CDC-847B-5B3A058A4D8E}" presName="node" presStyleLbl="revTx" presStyleIdx="0" presStyleCnt="6" custScaleX="1523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BB5F6E-48C6-4BBF-A111-55E3A77BF281}" type="pres">
      <dgm:prSet presAssocID="{4B601A49-D5F3-4A99-A56B-F9C5EB22D4D7}" presName="sibTrans" presStyleLbl="node1" presStyleIdx="0" presStyleCnt="6"/>
      <dgm:spPr/>
      <dgm:t>
        <a:bodyPr/>
        <a:lstStyle/>
        <a:p>
          <a:endParaRPr lang="tr-TR"/>
        </a:p>
      </dgm:t>
    </dgm:pt>
    <dgm:pt modelId="{7E9BFC16-1B1B-4525-BA82-E4CEAD4B49E0}" type="pres">
      <dgm:prSet presAssocID="{8E322691-BEAE-4325-9361-3C2B9FA7A120}" presName="dummy" presStyleCnt="0"/>
      <dgm:spPr/>
    </dgm:pt>
    <dgm:pt modelId="{DF9725E4-82A1-45F6-97CD-A1E50A8E4E6E}" type="pres">
      <dgm:prSet presAssocID="{8E322691-BEAE-4325-9361-3C2B9FA7A120}" presName="node" presStyleLbl="revTx" presStyleIdx="1" presStyleCnt="6" custScaleX="1248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540C86-D723-415C-883C-CCF878828706}" type="pres">
      <dgm:prSet presAssocID="{D661B2B4-E0FC-4E76-B9EC-7FF7C0A28A04}" presName="sibTrans" presStyleLbl="node1" presStyleIdx="1" presStyleCnt="6"/>
      <dgm:spPr/>
      <dgm:t>
        <a:bodyPr/>
        <a:lstStyle/>
        <a:p>
          <a:endParaRPr lang="tr-TR"/>
        </a:p>
      </dgm:t>
    </dgm:pt>
    <dgm:pt modelId="{79B3A16A-A3DA-496B-BA2C-083531E6CAE2}" type="pres">
      <dgm:prSet presAssocID="{4F8C4621-5FB6-473B-987D-64A894FE9D7D}" presName="dummy" presStyleCnt="0"/>
      <dgm:spPr/>
    </dgm:pt>
    <dgm:pt modelId="{8D97BAF0-9055-4E0D-A946-D05E54D4F69D}" type="pres">
      <dgm:prSet presAssocID="{4F8C4621-5FB6-473B-987D-64A894FE9D7D}" presName="node" presStyleLbl="revTx" presStyleIdx="2" presStyleCnt="6" custScaleX="1523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516CD1-2835-42E0-9913-9DE6C3E9A91B}" type="pres">
      <dgm:prSet presAssocID="{0D135FDB-2832-46AE-BF7B-C11C4779958E}" presName="sibTrans" presStyleLbl="node1" presStyleIdx="2" presStyleCnt="6"/>
      <dgm:spPr/>
      <dgm:t>
        <a:bodyPr/>
        <a:lstStyle/>
        <a:p>
          <a:endParaRPr lang="tr-TR"/>
        </a:p>
      </dgm:t>
    </dgm:pt>
    <dgm:pt modelId="{C299BC93-25C9-4ACA-9033-98D8A974CD5D}" type="pres">
      <dgm:prSet presAssocID="{6F843070-8A00-4439-9D57-6023A272657B}" presName="dummy" presStyleCnt="0"/>
      <dgm:spPr/>
    </dgm:pt>
    <dgm:pt modelId="{B0DD474E-4DE3-4C1E-AA82-1B3D09BA6710}" type="pres">
      <dgm:prSet presAssocID="{6F843070-8A00-4439-9D57-6023A272657B}" presName="node" presStyleLbl="revTx" presStyleIdx="3" presStyleCnt="6" custScaleX="1791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CFD8AC-CAFB-4951-87BB-BB64BA46DD2B}" type="pres">
      <dgm:prSet presAssocID="{16AE2153-3C79-4FC4-B67B-DCE7670A2BB8}" presName="sibTrans" presStyleLbl="node1" presStyleIdx="3" presStyleCnt="6"/>
      <dgm:spPr/>
      <dgm:t>
        <a:bodyPr/>
        <a:lstStyle/>
        <a:p>
          <a:endParaRPr lang="tr-TR"/>
        </a:p>
      </dgm:t>
    </dgm:pt>
    <dgm:pt modelId="{DF8FCC1B-6CEA-46C2-9D3E-0F82796CBD83}" type="pres">
      <dgm:prSet presAssocID="{566D9802-938D-451D-8775-C53929DABB50}" presName="dummy" presStyleCnt="0"/>
      <dgm:spPr/>
    </dgm:pt>
    <dgm:pt modelId="{E67D614B-4FE8-4F4E-9A58-6312013A02D5}" type="pres">
      <dgm:prSet presAssocID="{566D9802-938D-451D-8775-C53929DABB50}" presName="node" presStyleLbl="revTx" presStyleIdx="4" presStyleCnt="6" custScaleX="1540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5B7F84-36F8-4F22-BF6A-CAFEF9C63067}" type="pres">
      <dgm:prSet presAssocID="{1B077F29-0497-4587-9190-BAD8A3C215A9}" presName="sibTrans" presStyleLbl="node1" presStyleIdx="4" presStyleCnt="6"/>
      <dgm:spPr/>
      <dgm:t>
        <a:bodyPr/>
        <a:lstStyle/>
        <a:p>
          <a:endParaRPr lang="tr-TR"/>
        </a:p>
      </dgm:t>
    </dgm:pt>
    <dgm:pt modelId="{C591F70B-F42B-49CB-9F2E-98F838881E96}" type="pres">
      <dgm:prSet presAssocID="{A1D9CFA3-27C7-4858-9504-B30808797662}" presName="dummy" presStyleCnt="0"/>
      <dgm:spPr/>
    </dgm:pt>
    <dgm:pt modelId="{7EE8B60C-A1D5-41FB-B6E0-86F73F35D180}" type="pres">
      <dgm:prSet presAssocID="{A1D9CFA3-27C7-4858-9504-B30808797662}" presName="node" presStyleLbl="revTx" presStyleIdx="5" presStyleCnt="6" custScaleX="1603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43494E-DDAC-423C-AAC0-8D10F46A8854}" type="pres">
      <dgm:prSet presAssocID="{EF25DD40-E4DF-4F29-A5A3-07D45C4E8D69}" presName="sibTrans" presStyleLbl="node1" presStyleIdx="5" presStyleCnt="6"/>
      <dgm:spPr/>
      <dgm:t>
        <a:bodyPr/>
        <a:lstStyle/>
        <a:p>
          <a:endParaRPr lang="tr-TR"/>
        </a:p>
      </dgm:t>
    </dgm:pt>
  </dgm:ptLst>
  <dgm:cxnLst>
    <dgm:cxn modelId="{6A04DFA1-19D6-4A40-9150-2616C960F5D1}" type="presOf" srcId="{6F843070-8A00-4439-9D57-6023A272657B}" destId="{B0DD474E-4DE3-4C1E-AA82-1B3D09BA6710}" srcOrd="0" destOrd="0" presId="urn:microsoft.com/office/officeart/2005/8/layout/cycle1"/>
    <dgm:cxn modelId="{7213E358-16CB-49C5-938F-E53E5A770D1F}" type="presOf" srcId="{4B601A49-D5F3-4A99-A56B-F9C5EB22D4D7}" destId="{7ABB5F6E-48C6-4BBF-A111-55E3A77BF281}" srcOrd="0" destOrd="0" presId="urn:microsoft.com/office/officeart/2005/8/layout/cycle1"/>
    <dgm:cxn modelId="{17B02B55-3DAF-423E-8866-56F88BC3EB12}" type="presOf" srcId="{DFED79D3-23AD-4673-80EB-5655BDB7A389}" destId="{892BE080-8856-4B49-9D40-083BE6AD242C}" srcOrd="0" destOrd="0" presId="urn:microsoft.com/office/officeart/2005/8/layout/cycle1"/>
    <dgm:cxn modelId="{DD590A96-92C9-4682-9590-4A0E5305F6DB}" srcId="{DFED79D3-23AD-4673-80EB-5655BDB7A389}" destId="{6F843070-8A00-4439-9D57-6023A272657B}" srcOrd="3" destOrd="0" parTransId="{CAEE4609-98A8-4806-A69D-95B9522DBDE4}" sibTransId="{16AE2153-3C79-4FC4-B67B-DCE7670A2BB8}"/>
    <dgm:cxn modelId="{1A981958-AD74-422E-8FA5-606F673F2562}" srcId="{DFED79D3-23AD-4673-80EB-5655BDB7A389}" destId="{A1D9CFA3-27C7-4858-9504-B30808797662}" srcOrd="5" destOrd="0" parTransId="{58D496F5-FBBE-408E-9A8D-C52A733B5A0F}" sibTransId="{EF25DD40-E4DF-4F29-A5A3-07D45C4E8D69}"/>
    <dgm:cxn modelId="{8CA6FCC5-28D1-4ED5-B945-03EA0E93F01D}" srcId="{DFED79D3-23AD-4673-80EB-5655BDB7A389}" destId="{566D9802-938D-451D-8775-C53929DABB50}" srcOrd="4" destOrd="0" parTransId="{DC991569-6EA7-4CDF-9DEC-6E0BD93328EF}" sibTransId="{1B077F29-0497-4587-9190-BAD8A3C215A9}"/>
    <dgm:cxn modelId="{02801F32-069C-4D2E-97A5-9662563F9871}" type="presOf" srcId="{566D9802-938D-451D-8775-C53929DABB50}" destId="{E67D614B-4FE8-4F4E-9A58-6312013A02D5}" srcOrd="0" destOrd="0" presId="urn:microsoft.com/office/officeart/2005/8/layout/cycle1"/>
    <dgm:cxn modelId="{4D347C18-AD87-48CB-81A0-6A43553318FD}" type="presOf" srcId="{1B077F29-0497-4587-9190-BAD8A3C215A9}" destId="{A25B7F84-36F8-4F22-BF6A-CAFEF9C63067}" srcOrd="0" destOrd="0" presId="urn:microsoft.com/office/officeart/2005/8/layout/cycle1"/>
    <dgm:cxn modelId="{229CB9A6-E4C5-4BCD-861F-E794E52744EA}" srcId="{DFED79D3-23AD-4673-80EB-5655BDB7A389}" destId="{1C052CE8-BDF7-4CDC-847B-5B3A058A4D8E}" srcOrd="0" destOrd="0" parTransId="{6A88C6F4-4733-4C6C-B20B-5EBA4AF74B01}" sibTransId="{4B601A49-D5F3-4A99-A56B-F9C5EB22D4D7}"/>
    <dgm:cxn modelId="{1FAB00BD-2408-4171-8DA8-2EAB266BE842}" type="presOf" srcId="{EF25DD40-E4DF-4F29-A5A3-07D45C4E8D69}" destId="{1D43494E-DDAC-423C-AAC0-8D10F46A8854}" srcOrd="0" destOrd="0" presId="urn:microsoft.com/office/officeart/2005/8/layout/cycle1"/>
    <dgm:cxn modelId="{26743FF7-C9E8-4132-8919-6DFC0C815639}" type="presOf" srcId="{0D135FDB-2832-46AE-BF7B-C11C4779958E}" destId="{2B516CD1-2835-42E0-9913-9DE6C3E9A91B}" srcOrd="0" destOrd="0" presId="urn:microsoft.com/office/officeart/2005/8/layout/cycle1"/>
    <dgm:cxn modelId="{25935143-7733-4FAC-A837-65159FB8E39B}" type="presOf" srcId="{4F8C4621-5FB6-473B-987D-64A894FE9D7D}" destId="{8D97BAF0-9055-4E0D-A946-D05E54D4F69D}" srcOrd="0" destOrd="0" presId="urn:microsoft.com/office/officeart/2005/8/layout/cycle1"/>
    <dgm:cxn modelId="{A460CB70-06F8-4D75-902C-A20A5085EA9C}" type="presOf" srcId="{16AE2153-3C79-4FC4-B67B-DCE7670A2BB8}" destId="{16CFD8AC-CAFB-4951-87BB-BB64BA46DD2B}" srcOrd="0" destOrd="0" presId="urn:microsoft.com/office/officeart/2005/8/layout/cycle1"/>
    <dgm:cxn modelId="{7171AEE3-B718-41B9-A1AD-DBEB2B53DCD1}" type="presOf" srcId="{8E322691-BEAE-4325-9361-3C2B9FA7A120}" destId="{DF9725E4-82A1-45F6-97CD-A1E50A8E4E6E}" srcOrd="0" destOrd="0" presId="urn:microsoft.com/office/officeart/2005/8/layout/cycle1"/>
    <dgm:cxn modelId="{6F3B3004-85D3-4374-BA18-D0F5D1A1C990}" type="presOf" srcId="{D661B2B4-E0FC-4E76-B9EC-7FF7C0A28A04}" destId="{81540C86-D723-415C-883C-CCF878828706}" srcOrd="0" destOrd="0" presId="urn:microsoft.com/office/officeart/2005/8/layout/cycle1"/>
    <dgm:cxn modelId="{2469C145-4CD1-4C3E-BACE-D9544FBC6FC8}" type="presOf" srcId="{1C052CE8-BDF7-4CDC-847B-5B3A058A4D8E}" destId="{25CEA359-5CB1-4824-9121-8CC723EBCBA7}" srcOrd="0" destOrd="0" presId="urn:microsoft.com/office/officeart/2005/8/layout/cycle1"/>
    <dgm:cxn modelId="{DCCCE8C1-924D-4FD0-89F3-03C0F28285B3}" srcId="{DFED79D3-23AD-4673-80EB-5655BDB7A389}" destId="{4F8C4621-5FB6-473B-987D-64A894FE9D7D}" srcOrd="2" destOrd="0" parTransId="{8B67EF7E-1D5B-4C35-A234-71B841C0FD48}" sibTransId="{0D135FDB-2832-46AE-BF7B-C11C4779958E}"/>
    <dgm:cxn modelId="{502925F5-C195-4DCF-950B-1A4A6318CDEF}" type="presOf" srcId="{A1D9CFA3-27C7-4858-9504-B30808797662}" destId="{7EE8B60C-A1D5-41FB-B6E0-86F73F35D180}" srcOrd="0" destOrd="0" presId="urn:microsoft.com/office/officeart/2005/8/layout/cycle1"/>
    <dgm:cxn modelId="{9BA04606-D5B2-49AF-9563-E43738D991E5}" srcId="{DFED79D3-23AD-4673-80EB-5655BDB7A389}" destId="{8E322691-BEAE-4325-9361-3C2B9FA7A120}" srcOrd="1" destOrd="0" parTransId="{B2C47E18-1223-49E6-A8D2-24C85C734F2C}" sibTransId="{D661B2B4-E0FC-4E76-B9EC-7FF7C0A28A04}"/>
    <dgm:cxn modelId="{DCE9A781-6D4F-431B-8DEB-6441DFD2E4EE}" type="presParOf" srcId="{892BE080-8856-4B49-9D40-083BE6AD242C}" destId="{10C8E515-FA67-46BE-AF76-8DFF18DCB296}" srcOrd="0" destOrd="0" presId="urn:microsoft.com/office/officeart/2005/8/layout/cycle1"/>
    <dgm:cxn modelId="{F6BE3591-AE1B-463A-8F17-7F9CC68A3DC0}" type="presParOf" srcId="{892BE080-8856-4B49-9D40-083BE6AD242C}" destId="{25CEA359-5CB1-4824-9121-8CC723EBCBA7}" srcOrd="1" destOrd="0" presId="urn:microsoft.com/office/officeart/2005/8/layout/cycle1"/>
    <dgm:cxn modelId="{5FBE2BFD-2924-4043-B63D-9422BF4D39D0}" type="presParOf" srcId="{892BE080-8856-4B49-9D40-083BE6AD242C}" destId="{7ABB5F6E-48C6-4BBF-A111-55E3A77BF281}" srcOrd="2" destOrd="0" presId="urn:microsoft.com/office/officeart/2005/8/layout/cycle1"/>
    <dgm:cxn modelId="{6368F6EA-019A-49DB-8012-9BB5974DF4E1}" type="presParOf" srcId="{892BE080-8856-4B49-9D40-083BE6AD242C}" destId="{7E9BFC16-1B1B-4525-BA82-E4CEAD4B49E0}" srcOrd="3" destOrd="0" presId="urn:microsoft.com/office/officeart/2005/8/layout/cycle1"/>
    <dgm:cxn modelId="{0D98C254-94B7-4A60-BD6E-BCE31EF27397}" type="presParOf" srcId="{892BE080-8856-4B49-9D40-083BE6AD242C}" destId="{DF9725E4-82A1-45F6-97CD-A1E50A8E4E6E}" srcOrd="4" destOrd="0" presId="urn:microsoft.com/office/officeart/2005/8/layout/cycle1"/>
    <dgm:cxn modelId="{1F29835B-0F63-4400-B191-B9EF595CF777}" type="presParOf" srcId="{892BE080-8856-4B49-9D40-083BE6AD242C}" destId="{81540C86-D723-415C-883C-CCF878828706}" srcOrd="5" destOrd="0" presId="urn:microsoft.com/office/officeart/2005/8/layout/cycle1"/>
    <dgm:cxn modelId="{A2FD7960-0586-4266-8E06-07EB762BF784}" type="presParOf" srcId="{892BE080-8856-4B49-9D40-083BE6AD242C}" destId="{79B3A16A-A3DA-496B-BA2C-083531E6CAE2}" srcOrd="6" destOrd="0" presId="urn:microsoft.com/office/officeart/2005/8/layout/cycle1"/>
    <dgm:cxn modelId="{43B02269-2136-4370-B416-0B9CCF6DDAB5}" type="presParOf" srcId="{892BE080-8856-4B49-9D40-083BE6AD242C}" destId="{8D97BAF0-9055-4E0D-A946-D05E54D4F69D}" srcOrd="7" destOrd="0" presId="urn:microsoft.com/office/officeart/2005/8/layout/cycle1"/>
    <dgm:cxn modelId="{1A05B8D8-917B-4A4C-895B-A1B7B35691F0}" type="presParOf" srcId="{892BE080-8856-4B49-9D40-083BE6AD242C}" destId="{2B516CD1-2835-42E0-9913-9DE6C3E9A91B}" srcOrd="8" destOrd="0" presId="urn:microsoft.com/office/officeart/2005/8/layout/cycle1"/>
    <dgm:cxn modelId="{571A8D40-A67E-40ED-B7EF-D24B614A4BAD}" type="presParOf" srcId="{892BE080-8856-4B49-9D40-083BE6AD242C}" destId="{C299BC93-25C9-4ACA-9033-98D8A974CD5D}" srcOrd="9" destOrd="0" presId="urn:microsoft.com/office/officeart/2005/8/layout/cycle1"/>
    <dgm:cxn modelId="{9C0742B7-887F-4347-AF6E-1D64A5EEACFA}" type="presParOf" srcId="{892BE080-8856-4B49-9D40-083BE6AD242C}" destId="{B0DD474E-4DE3-4C1E-AA82-1B3D09BA6710}" srcOrd="10" destOrd="0" presId="urn:microsoft.com/office/officeart/2005/8/layout/cycle1"/>
    <dgm:cxn modelId="{9DDCF713-FE68-4201-80EF-30EA72D68AC5}" type="presParOf" srcId="{892BE080-8856-4B49-9D40-083BE6AD242C}" destId="{16CFD8AC-CAFB-4951-87BB-BB64BA46DD2B}" srcOrd="11" destOrd="0" presId="urn:microsoft.com/office/officeart/2005/8/layout/cycle1"/>
    <dgm:cxn modelId="{0145D055-FDD6-4E5E-A2C7-EB6072BF2413}" type="presParOf" srcId="{892BE080-8856-4B49-9D40-083BE6AD242C}" destId="{DF8FCC1B-6CEA-46C2-9D3E-0F82796CBD83}" srcOrd="12" destOrd="0" presId="urn:microsoft.com/office/officeart/2005/8/layout/cycle1"/>
    <dgm:cxn modelId="{87C55E8B-5682-4011-A048-E558DE7B689F}" type="presParOf" srcId="{892BE080-8856-4B49-9D40-083BE6AD242C}" destId="{E67D614B-4FE8-4F4E-9A58-6312013A02D5}" srcOrd="13" destOrd="0" presId="urn:microsoft.com/office/officeart/2005/8/layout/cycle1"/>
    <dgm:cxn modelId="{BABC4865-AB9D-468C-9680-ED6E8FE6DBFB}" type="presParOf" srcId="{892BE080-8856-4B49-9D40-083BE6AD242C}" destId="{A25B7F84-36F8-4F22-BF6A-CAFEF9C63067}" srcOrd="14" destOrd="0" presId="urn:microsoft.com/office/officeart/2005/8/layout/cycle1"/>
    <dgm:cxn modelId="{BA7E4D6D-E3BF-4BBE-8C69-349DAF6D5900}" type="presParOf" srcId="{892BE080-8856-4B49-9D40-083BE6AD242C}" destId="{C591F70B-F42B-49CB-9F2E-98F838881E96}" srcOrd="15" destOrd="0" presId="urn:microsoft.com/office/officeart/2005/8/layout/cycle1"/>
    <dgm:cxn modelId="{0EBE4FD3-F60D-49C4-8E86-B30D327F67E2}" type="presParOf" srcId="{892BE080-8856-4B49-9D40-083BE6AD242C}" destId="{7EE8B60C-A1D5-41FB-B6E0-86F73F35D180}" srcOrd="16" destOrd="0" presId="urn:microsoft.com/office/officeart/2005/8/layout/cycle1"/>
    <dgm:cxn modelId="{1B09D68B-B04D-437D-89B3-5E30D4F06E1A}" type="presParOf" srcId="{892BE080-8856-4B49-9D40-083BE6AD242C}" destId="{1D43494E-DDAC-423C-AAC0-8D10F46A885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EA359-5CB1-4824-9121-8CC723EBCBA7}">
      <dsp:nvSpPr>
        <dsp:cNvPr id="0" name=""/>
        <dsp:cNvSpPr/>
      </dsp:nvSpPr>
      <dsp:spPr>
        <a:xfrm>
          <a:off x="2336375" y="177980"/>
          <a:ext cx="1126002" cy="73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Doğala yakın yetiştirme</a:t>
          </a:r>
          <a:endParaRPr lang="tr-TR" sz="1800" kern="1200" dirty="0"/>
        </a:p>
      </dsp:txBody>
      <dsp:txXfrm>
        <a:off x="2336375" y="177980"/>
        <a:ext cx="1126002" cy="739084"/>
      </dsp:txXfrm>
    </dsp:sp>
    <dsp:sp modelId="{7ABB5F6E-48C6-4BBF-A111-55E3A77BF281}">
      <dsp:nvSpPr>
        <dsp:cNvPr id="0" name=""/>
        <dsp:cNvSpPr/>
      </dsp:nvSpPr>
      <dsp:spPr>
        <a:xfrm>
          <a:off x="269665" y="170459"/>
          <a:ext cx="3610368" cy="3610368"/>
        </a:xfrm>
        <a:prstGeom prst="circularArrow">
          <a:avLst>
            <a:gd name="adj1" fmla="val 3992"/>
            <a:gd name="adj2" fmla="val 250428"/>
            <a:gd name="adj3" fmla="val 20572597"/>
            <a:gd name="adj4" fmla="val 19203839"/>
            <a:gd name="adj5" fmla="val 4657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F9725E4-82A1-45F6-97CD-A1E50A8E4E6E}">
      <dsp:nvSpPr>
        <dsp:cNvPr id="0" name=""/>
        <dsp:cNvSpPr/>
      </dsp:nvSpPr>
      <dsp:spPr>
        <a:xfrm>
          <a:off x="3262429" y="1606101"/>
          <a:ext cx="922946" cy="73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Çiftlik Dizaynı</a:t>
          </a:r>
          <a:endParaRPr lang="tr-TR" sz="1800" kern="1200" dirty="0"/>
        </a:p>
      </dsp:txBody>
      <dsp:txXfrm>
        <a:off x="3262429" y="1606101"/>
        <a:ext cx="922946" cy="739084"/>
      </dsp:txXfrm>
    </dsp:sp>
    <dsp:sp modelId="{81540C86-D723-415C-883C-CCF878828706}">
      <dsp:nvSpPr>
        <dsp:cNvPr id="0" name=""/>
        <dsp:cNvSpPr/>
      </dsp:nvSpPr>
      <dsp:spPr>
        <a:xfrm>
          <a:off x="269665" y="170459"/>
          <a:ext cx="3610368" cy="3610368"/>
        </a:xfrm>
        <a:prstGeom prst="circularArrow">
          <a:avLst>
            <a:gd name="adj1" fmla="val 3992"/>
            <a:gd name="adj2" fmla="val 250428"/>
            <a:gd name="adj3" fmla="val 2145733"/>
            <a:gd name="adj4" fmla="val 776975"/>
            <a:gd name="adj5" fmla="val 4657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D97BAF0-9055-4E0D-A946-D05E54D4F69D}">
      <dsp:nvSpPr>
        <dsp:cNvPr id="0" name=""/>
        <dsp:cNvSpPr/>
      </dsp:nvSpPr>
      <dsp:spPr>
        <a:xfrm>
          <a:off x="2336375" y="3034223"/>
          <a:ext cx="1126002" cy="73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Antibiyotik kullanımı</a:t>
          </a:r>
          <a:endParaRPr lang="tr-TR" sz="1800" kern="1200" dirty="0"/>
        </a:p>
      </dsp:txBody>
      <dsp:txXfrm>
        <a:off x="2336375" y="3034223"/>
        <a:ext cx="1126002" cy="739084"/>
      </dsp:txXfrm>
    </dsp:sp>
    <dsp:sp modelId="{2B516CD1-2835-42E0-9913-9DE6C3E9A91B}">
      <dsp:nvSpPr>
        <dsp:cNvPr id="0" name=""/>
        <dsp:cNvSpPr/>
      </dsp:nvSpPr>
      <dsp:spPr>
        <a:xfrm>
          <a:off x="269665" y="170459"/>
          <a:ext cx="3610368" cy="3610368"/>
        </a:xfrm>
        <a:prstGeom prst="circularArrow">
          <a:avLst>
            <a:gd name="adj1" fmla="val 3992"/>
            <a:gd name="adj2" fmla="val 250428"/>
            <a:gd name="adj3" fmla="val 5489013"/>
            <a:gd name="adj4" fmla="val 4852492"/>
            <a:gd name="adj5" fmla="val 4657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0DD474E-4DE3-4C1E-AA82-1B3D09BA6710}">
      <dsp:nvSpPr>
        <dsp:cNvPr id="0" name=""/>
        <dsp:cNvSpPr/>
      </dsp:nvSpPr>
      <dsp:spPr>
        <a:xfrm>
          <a:off x="588358" y="3034223"/>
          <a:ext cx="1323929" cy="73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Biyogüvenlik</a:t>
          </a:r>
          <a:endParaRPr lang="tr-TR" sz="1800" kern="1200" dirty="0"/>
        </a:p>
      </dsp:txBody>
      <dsp:txXfrm>
        <a:off x="588358" y="3034223"/>
        <a:ext cx="1323929" cy="739084"/>
      </dsp:txXfrm>
    </dsp:sp>
    <dsp:sp modelId="{16CFD8AC-CAFB-4951-87BB-BB64BA46DD2B}">
      <dsp:nvSpPr>
        <dsp:cNvPr id="0" name=""/>
        <dsp:cNvSpPr/>
      </dsp:nvSpPr>
      <dsp:spPr>
        <a:xfrm>
          <a:off x="269665" y="170459"/>
          <a:ext cx="3610368" cy="3610368"/>
        </a:xfrm>
        <a:prstGeom prst="circularArrow">
          <a:avLst>
            <a:gd name="adj1" fmla="val 3992"/>
            <a:gd name="adj2" fmla="val 250428"/>
            <a:gd name="adj3" fmla="val 9772597"/>
            <a:gd name="adj4" fmla="val 8403839"/>
            <a:gd name="adj5" fmla="val 4657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67D614B-4FE8-4F4E-9A58-6312013A02D5}">
      <dsp:nvSpPr>
        <dsp:cNvPr id="0" name=""/>
        <dsp:cNvSpPr/>
      </dsp:nvSpPr>
      <dsp:spPr>
        <a:xfrm>
          <a:off x="-143600" y="1606101"/>
          <a:ext cx="1138795" cy="73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Parametre kullanımı</a:t>
          </a:r>
          <a:endParaRPr lang="tr-TR" sz="1800" kern="1200" dirty="0"/>
        </a:p>
      </dsp:txBody>
      <dsp:txXfrm>
        <a:off x="-143600" y="1606101"/>
        <a:ext cx="1138795" cy="739084"/>
      </dsp:txXfrm>
    </dsp:sp>
    <dsp:sp modelId="{A25B7F84-36F8-4F22-BF6A-CAFEF9C63067}">
      <dsp:nvSpPr>
        <dsp:cNvPr id="0" name=""/>
        <dsp:cNvSpPr/>
      </dsp:nvSpPr>
      <dsp:spPr>
        <a:xfrm>
          <a:off x="269665" y="170459"/>
          <a:ext cx="3610368" cy="3610368"/>
        </a:xfrm>
        <a:prstGeom prst="circularArrow">
          <a:avLst>
            <a:gd name="adj1" fmla="val 3992"/>
            <a:gd name="adj2" fmla="val 250428"/>
            <a:gd name="adj3" fmla="val 12945733"/>
            <a:gd name="adj4" fmla="val 11576975"/>
            <a:gd name="adj5" fmla="val 4657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EE8B60C-A1D5-41FB-B6E0-86F73F35D180}">
      <dsp:nvSpPr>
        <dsp:cNvPr id="0" name=""/>
        <dsp:cNvSpPr/>
      </dsp:nvSpPr>
      <dsp:spPr>
        <a:xfrm>
          <a:off x="657806" y="177980"/>
          <a:ext cx="1185033" cy="73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Genetik seleksiyon</a:t>
          </a:r>
          <a:endParaRPr lang="tr-TR" sz="1800" kern="1200" dirty="0"/>
        </a:p>
      </dsp:txBody>
      <dsp:txXfrm>
        <a:off x="657806" y="177980"/>
        <a:ext cx="1185033" cy="739084"/>
      </dsp:txXfrm>
    </dsp:sp>
    <dsp:sp modelId="{1D43494E-DDAC-423C-AAC0-8D10F46A8854}">
      <dsp:nvSpPr>
        <dsp:cNvPr id="0" name=""/>
        <dsp:cNvSpPr/>
      </dsp:nvSpPr>
      <dsp:spPr>
        <a:xfrm>
          <a:off x="269665" y="170459"/>
          <a:ext cx="3610368" cy="3610368"/>
        </a:xfrm>
        <a:prstGeom prst="circularArrow">
          <a:avLst>
            <a:gd name="adj1" fmla="val 3992"/>
            <a:gd name="adj2" fmla="val 250428"/>
            <a:gd name="adj3" fmla="val 16497080"/>
            <a:gd name="adj4" fmla="val 15714724"/>
            <a:gd name="adj5" fmla="val 4657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0F47B-1208-4B96-BABF-13EDD775A7FB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1D6B-B13C-4B4C-8E7A-27D5D79890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69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8" Type="http://schemas.openxmlformats.org/officeDocument/2006/relationships/image" Target="../media/image21.jpe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hyperlink" Target="http://i1.squidoocdn.com/resize_mag/goodveg/-1/files/2011/09/cow-on-milking-machine-resized.jpg" TargetMode="External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Süt İneklerinde Sürü Sağlığı ve Fertilite-1</a:t>
            </a:r>
            <a:endParaRPr lang="tr-TR" dirty="0"/>
          </a:p>
        </p:txBody>
      </p:sp>
      <p:sp>
        <p:nvSpPr>
          <p:cNvPr id="8" name="Alt Konu Başlığı 7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305800" cy="1752600"/>
          </a:xfrm>
        </p:spPr>
        <p:txBody>
          <a:bodyPr/>
          <a:lstStyle/>
          <a:p>
            <a:r>
              <a:rPr lang="tr-TR" dirty="0" smtClean="0"/>
              <a:t>Prof. Dr. Şükrü </a:t>
            </a:r>
            <a:r>
              <a:rPr lang="tr-TR" dirty="0" err="1" smtClean="0"/>
              <a:t>Küplülü</a:t>
            </a:r>
            <a:r>
              <a:rPr lang="tr-TR" dirty="0" smtClean="0"/>
              <a:t>- Prof. Dr. Rıfat Vural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31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Başarı için Kalifiye İnsan Gereklidir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Yönetici</a:t>
            </a:r>
          </a:p>
          <a:p>
            <a:r>
              <a:rPr lang="tr-TR" dirty="0" smtClean="0"/>
              <a:t>Veteriner Hekim</a:t>
            </a:r>
          </a:p>
          <a:p>
            <a:r>
              <a:rPr lang="tr-TR" dirty="0" err="1" smtClean="0"/>
              <a:t>Zooteknist</a:t>
            </a:r>
            <a:endParaRPr lang="tr-TR" dirty="0" smtClean="0"/>
          </a:p>
          <a:p>
            <a:r>
              <a:rPr lang="tr-TR" dirty="0" smtClean="0"/>
              <a:t>Sağlık Teknisyeni</a:t>
            </a:r>
          </a:p>
          <a:p>
            <a:r>
              <a:rPr lang="tr-TR" dirty="0" err="1" smtClean="0"/>
              <a:t>Sağımcılar</a:t>
            </a:r>
            <a:endParaRPr lang="tr-TR" dirty="0" smtClean="0"/>
          </a:p>
          <a:p>
            <a:r>
              <a:rPr lang="tr-TR" dirty="0" smtClean="0"/>
              <a:t>Diğer Çalışanlar</a:t>
            </a:r>
          </a:p>
          <a:p>
            <a:r>
              <a:rPr lang="tr-TR" dirty="0" smtClean="0"/>
              <a:t>EN ÖNEMLİ ÖN KOŞULDUR!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85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Görev Tanımı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Çiftlikte görev alan her personelin görev tanımının yapılması gerekir.</a:t>
            </a:r>
          </a:p>
          <a:p>
            <a:r>
              <a:rPr lang="tr-TR" dirty="0" smtClean="0"/>
              <a:t>İnsan kaynaklarının tanımlanmış göreve uygunluğu ölçülmelidir.</a:t>
            </a:r>
          </a:p>
          <a:p>
            <a:r>
              <a:rPr lang="tr-TR" dirty="0" smtClean="0"/>
              <a:t>Ön eğitim ile uygun hale getirilerek görev verilmelidir.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MESLEK İÇİ EĞİTİM UYGULANMALIDIR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5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Performans ve Denetim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Tanımlanmış bölüm ve görevlerde sonuçların objektif olarak ortaya konması </a:t>
            </a:r>
          </a:p>
          <a:p>
            <a:r>
              <a:rPr lang="tr-TR" dirty="0" smtClean="0"/>
              <a:t>Uygulayıcıların performansının ölçülmesi</a:t>
            </a:r>
          </a:p>
          <a:p>
            <a:r>
              <a:rPr lang="tr-TR" dirty="0" smtClean="0"/>
              <a:t>Başarının ödüllendirilmesi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ÖLÇME, DEĞERLENDİRME VE DENETİM YAPILMAZSA ÇİFTLİK YÖNETİLEMEZ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5" y="4674947"/>
            <a:ext cx="1814019" cy="14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İnekçilikte Hedefe Ulaşmanın Ön Koşulları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85792"/>
          </a:xfr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PLANLAMA</a:t>
            </a:r>
          </a:p>
          <a:p>
            <a:pPr lvl="1"/>
            <a:r>
              <a:rPr lang="tr-TR" dirty="0" smtClean="0"/>
              <a:t>Tesisin kurulacağı yer</a:t>
            </a:r>
          </a:p>
          <a:p>
            <a:pPr lvl="1"/>
            <a:r>
              <a:rPr lang="tr-TR" dirty="0" smtClean="0"/>
              <a:t>Tesisin bölümlerinin lokalizasyonu ve uyumu (Doğumhane, Buzağı ünitesi, </a:t>
            </a:r>
            <a:r>
              <a:rPr lang="tr-TR" dirty="0" err="1" smtClean="0"/>
              <a:t>Sağımhane</a:t>
            </a:r>
            <a:r>
              <a:rPr lang="tr-TR" dirty="0" smtClean="0"/>
              <a:t>, </a:t>
            </a:r>
            <a:r>
              <a:rPr lang="tr-TR" dirty="0" err="1" smtClean="0"/>
              <a:t>Fresh</a:t>
            </a:r>
            <a:r>
              <a:rPr lang="tr-TR" dirty="0" smtClean="0"/>
              <a:t> grup, VS…)</a:t>
            </a:r>
          </a:p>
          <a:p>
            <a:pPr lvl="1"/>
            <a:r>
              <a:rPr lang="tr-TR" dirty="0" smtClean="0"/>
              <a:t>Gübre ve Çevre yönetimi</a:t>
            </a:r>
          </a:p>
          <a:p>
            <a:pPr lvl="1"/>
            <a:r>
              <a:rPr lang="tr-TR" dirty="0" smtClean="0"/>
              <a:t>Bölümlerin hayvan sayısına göre fiziki kapasitesi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85792"/>
          </a:xfr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YEM MADDELERİNİN DEPOLANMASI</a:t>
            </a:r>
          </a:p>
          <a:p>
            <a:pPr lvl="1"/>
            <a:r>
              <a:rPr lang="tr-TR" dirty="0" smtClean="0"/>
              <a:t>Siloların , silaj çukuru ve konsantre yemlerin tedarik, depolama ve dağıtım planlamasının yapılması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24" y="4149080"/>
            <a:ext cx="221269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bg1"/>
                </a:solidFill>
              </a:rPr>
              <a:t>Mevsim-ısı stresi-RB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9256" cy="456510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buNone/>
            </a:pPr>
            <a:r>
              <a:rPr lang="tr-TR" sz="3600" b="1" u="sng" dirty="0" smtClean="0"/>
              <a:t>Isı stresinin ineklerde önemi</a:t>
            </a:r>
          </a:p>
          <a:p>
            <a:pPr eaLnBrk="1" hangingPunct="1"/>
            <a:r>
              <a:rPr lang="tr-TR" sz="3600" dirty="0" smtClean="0"/>
              <a:t>32°C ve üstü ineklerde stres oluştururlar </a:t>
            </a:r>
          </a:p>
          <a:p>
            <a:pPr eaLnBrk="1" hangingPunct="1"/>
            <a:r>
              <a:rPr lang="tr-TR" sz="3600" dirty="0" smtClean="0"/>
              <a:t>Isı ile nemin stres üzerinde </a:t>
            </a:r>
            <a:r>
              <a:rPr lang="tr-TR" sz="3600" u="sng" dirty="0" smtClean="0"/>
              <a:t>bindirme</a:t>
            </a:r>
            <a:r>
              <a:rPr lang="tr-TR" sz="3600" dirty="0" smtClean="0"/>
              <a:t> etkisi vardır</a:t>
            </a:r>
          </a:p>
          <a:p>
            <a:pPr eaLnBrk="1" hangingPunct="1"/>
            <a:r>
              <a:rPr lang="tr-TR" sz="3600" dirty="0" smtClean="0"/>
              <a:t>İneklerin </a:t>
            </a:r>
            <a:r>
              <a:rPr lang="tr-TR" sz="3600" u="sng" dirty="0" err="1" smtClean="0"/>
              <a:t>termoregulasyon</a:t>
            </a:r>
            <a:r>
              <a:rPr lang="tr-TR" sz="3600" dirty="0" smtClean="0"/>
              <a:t> mekanizması zayıftır</a:t>
            </a:r>
          </a:p>
        </p:txBody>
      </p:sp>
    </p:spTree>
    <p:extLst>
      <p:ext uri="{BB962C8B-B14F-4D97-AF65-F5344CB8AC3E}">
        <p14:creationId xmlns:p14="http://schemas.microsoft.com/office/powerpoint/2010/main" val="5933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4" t="21971" b="4183"/>
          <a:stretch/>
        </p:blipFill>
        <p:spPr bwMode="auto">
          <a:xfrm>
            <a:off x="4190999" y="1676400"/>
            <a:ext cx="464608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Mevsim – Isı Stresi - RB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7" t="21019" b="3195"/>
          <a:stretch/>
        </p:blipFill>
        <p:spPr bwMode="auto">
          <a:xfrm>
            <a:off x="4724400" y="1700808"/>
            <a:ext cx="4260136" cy="500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Follikül</a:t>
            </a:r>
            <a:r>
              <a:rPr lang="tr-TR" dirty="0" smtClean="0">
                <a:solidFill>
                  <a:schemeClr val="bg1"/>
                </a:solidFill>
              </a:rPr>
              <a:t> Gelişim Bozukluğu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bg1"/>
                </a:solidFill>
              </a:rPr>
              <a:t>MEVSİM-ISI STRESİ-RB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İştah azalır, NED oluşur, </a:t>
            </a:r>
            <a:r>
              <a:rPr lang="tr-TR" sz="2800" dirty="0" err="1" smtClean="0"/>
              <a:t>follüküler</a:t>
            </a:r>
            <a:r>
              <a:rPr lang="tr-TR" sz="2800" dirty="0" smtClean="0"/>
              <a:t> gelişme bozukluğu ve ikizlik oranında artmaya neden olur </a:t>
            </a:r>
          </a:p>
          <a:p>
            <a:pPr eaLnBrk="1" hangingPunct="1"/>
            <a:r>
              <a:rPr lang="tr-TR" sz="2800" dirty="0" err="1" smtClean="0"/>
              <a:t>Termoregulasyon</a:t>
            </a:r>
            <a:r>
              <a:rPr lang="tr-TR" sz="2800" dirty="0" smtClean="0"/>
              <a:t> için kan akımı </a:t>
            </a:r>
            <a:r>
              <a:rPr lang="tr-TR" sz="2800" dirty="0" err="1" smtClean="0"/>
              <a:t>uterus</a:t>
            </a:r>
            <a:r>
              <a:rPr lang="tr-TR" sz="2800" dirty="0" smtClean="0"/>
              <a:t> dışı organlara gider </a:t>
            </a:r>
            <a:r>
              <a:rPr lang="tr-TR" sz="2800" dirty="0" err="1" smtClean="0"/>
              <a:t>uterus</a:t>
            </a:r>
            <a:r>
              <a:rPr lang="tr-TR" sz="2800" dirty="0" smtClean="0"/>
              <a:t> az </a:t>
            </a:r>
            <a:r>
              <a:rPr lang="tr-TR" sz="2800" dirty="0" err="1" smtClean="0"/>
              <a:t>vaskülerize</a:t>
            </a:r>
            <a:r>
              <a:rPr lang="tr-TR" sz="2800" dirty="0" smtClean="0"/>
              <a:t> olur bu da </a:t>
            </a:r>
            <a:r>
              <a:rPr lang="tr-TR" sz="2800" dirty="0" err="1" smtClean="0"/>
              <a:t>uterus</a:t>
            </a:r>
            <a:r>
              <a:rPr lang="tr-TR" sz="2800" dirty="0" smtClean="0"/>
              <a:t> da </a:t>
            </a:r>
            <a:r>
              <a:rPr lang="tr-TR" sz="2800" dirty="0" err="1" smtClean="0"/>
              <a:t>toksik</a:t>
            </a:r>
            <a:r>
              <a:rPr lang="tr-TR" sz="2800" dirty="0" smtClean="0"/>
              <a:t> maddelerin birikimine neden olur (</a:t>
            </a:r>
            <a:r>
              <a:rPr lang="tr-TR" sz="2800" dirty="0" err="1" smtClean="0"/>
              <a:t>fertilisazyon</a:t>
            </a:r>
            <a:r>
              <a:rPr lang="tr-TR" sz="2800" dirty="0" smtClean="0"/>
              <a:t> bozukluğu veyahut </a:t>
            </a:r>
            <a:r>
              <a:rPr lang="tr-TR" sz="2800" dirty="0" err="1" smtClean="0"/>
              <a:t>embriyonik</a:t>
            </a:r>
            <a:r>
              <a:rPr lang="tr-TR" sz="2800" dirty="0" smtClean="0"/>
              <a:t> ölüm)</a:t>
            </a:r>
          </a:p>
          <a:p>
            <a:pPr eaLnBrk="1" hangingPunct="1"/>
            <a:r>
              <a:rPr lang="tr-TR" sz="2800" dirty="0" err="1" smtClean="0"/>
              <a:t>Respiratorik</a:t>
            </a:r>
            <a:r>
              <a:rPr lang="tr-TR" sz="2800" dirty="0" smtClean="0"/>
              <a:t> </a:t>
            </a:r>
            <a:r>
              <a:rPr lang="tr-TR" sz="2800" dirty="0" err="1" smtClean="0"/>
              <a:t>alkolozis</a:t>
            </a:r>
            <a:r>
              <a:rPr lang="tr-TR" sz="2800" dirty="0" smtClean="0"/>
              <a:t> oluşur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78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http://www.michigan.gov/images/MDA_NewCowHouse_51246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4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Isı stresinden etkilenen inek grupları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Doğumhane sürecindeki inekler</a:t>
            </a:r>
          </a:p>
          <a:p>
            <a:r>
              <a:rPr lang="tr-TR" dirty="0" smtClean="0"/>
              <a:t>Doğumu izleyen ilk 30 gün</a:t>
            </a:r>
          </a:p>
          <a:p>
            <a:r>
              <a:rPr lang="tr-TR" dirty="0" err="1" smtClean="0"/>
              <a:t>Östrus</a:t>
            </a:r>
            <a:r>
              <a:rPr lang="tr-TR" dirty="0" smtClean="0"/>
              <a:t> dönemi</a:t>
            </a:r>
          </a:p>
          <a:p>
            <a:r>
              <a:rPr lang="tr-TR" dirty="0" smtClean="0"/>
              <a:t>Tohumlamayı izleyen ilk 5-7 gün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871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dirty="0"/>
              <a:t>Sürü </a:t>
            </a:r>
            <a:r>
              <a:rPr lang="tr-TR" sz="3600" dirty="0" smtClean="0"/>
              <a:t>sağlığı hekimliği ve </a:t>
            </a:r>
            <a:br>
              <a:rPr lang="tr-TR" sz="3600" dirty="0" smtClean="0"/>
            </a:br>
            <a:r>
              <a:rPr lang="tr-TR" sz="3600" dirty="0" smtClean="0"/>
              <a:t>Süt inekçiliğinde </a:t>
            </a:r>
            <a:r>
              <a:rPr lang="tr-TR" sz="3600" dirty="0"/>
              <a:t>d</a:t>
            </a:r>
            <a:r>
              <a:rPr lang="tr-TR" sz="3600" dirty="0" smtClean="0"/>
              <a:t>eğişim </a:t>
            </a:r>
            <a:endParaRPr lang="tr-TR" sz="36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/>
              <a:t>DEĞİŞİMİN ÖNCÜLERİ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900" dirty="0" smtClean="0"/>
              <a:t>Ekonomik Baskı</a:t>
            </a:r>
          </a:p>
          <a:p>
            <a:pPr marL="0" indent="0">
              <a:buNone/>
            </a:pPr>
            <a:endParaRPr lang="tr-TR" sz="2900" dirty="0" smtClean="0"/>
          </a:p>
          <a:p>
            <a:pPr marL="0" indent="0">
              <a:buNone/>
            </a:pPr>
            <a:r>
              <a:rPr lang="tr-TR" sz="2900" dirty="0" smtClean="0"/>
              <a:t>Küresel Isınma</a:t>
            </a:r>
          </a:p>
          <a:p>
            <a:pPr marL="0" indent="0">
              <a:buNone/>
            </a:pPr>
            <a:endParaRPr lang="tr-TR" sz="2900" dirty="0" smtClean="0"/>
          </a:p>
          <a:p>
            <a:pPr marL="0" indent="0">
              <a:buNone/>
            </a:pPr>
            <a:r>
              <a:rPr lang="tr-TR" sz="2900" dirty="0" smtClean="0"/>
              <a:t>Tüketici Beklentileri</a:t>
            </a:r>
          </a:p>
          <a:p>
            <a:pPr marL="0" indent="0">
              <a:buNone/>
            </a:pPr>
            <a:endParaRPr lang="tr-TR" sz="2900" dirty="0" smtClean="0"/>
          </a:p>
          <a:p>
            <a:pPr marL="0" indent="0">
              <a:buNone/>
            </a:pPr>
            <a:r>
              <a:rPr lang="tr-TR" sz="2900" dirty="0" smtClean="0"/>
              <a:t>Yasal Düzenlemeler</a:t>
            </a:r>
          </a:p>
          <a:p>
            <a:pPr marL="0" indent="0">
              <a:buNone/>
            </a:pPr>
            <a:endParaRPr lang="tr-TR" sz="2900" dirty="0" smtClean="0"/>
          </a:p>
          <a:p>
            <a:pPr marL="0" indent="0">
              <a:buNone/>
            </a:pPr>
            <a:r>
              <a:rPr lang="tr-TR" sz="2900" dirty="0" smtClean="0"/>
              <a:t>Teknolojik Gelişmeler</a:t>
            </a:r>
          </a:p>
          <a:p>
            <a:pPr marL="0" indent="0">
              <a:buNone/>
            </a:pPr>
            <a:endParaRPr lang="tr-TR" sz="2900" dirty="0" smtClean="0"/>
          </a:p>
          <a:p>
            <a:pPr marL="0" indent="0">
              <a:buNone/>
            </a:pPr>
            <a:r>
              <a:rPr lang="tr-TR" sz="2900" dirty="0" smtClean="0"/>
              <a:t>Demografik Yapı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tr-TR" dirty="0" smtClean="0"/>
              <a:t>MUTLU –VERİMLİ - UZUN ÖMÜRLÜ İNEK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1886077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1"/>
            <a:ext cx="2376264" cy="2160240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2123728" y="2276872"/>
            <a:ext cx="432048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2123728" y="2780928"/>
            <a:ext cx="648072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2195736" y="3284984"/>
            <a:ext cx="864096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2339752" y="3789040"/>
            <a:ext cx="1008112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2555776" y="4293096"/>
            <a:ext cx="1224136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2555776" y="4797152"/>
            <a:ext cx="1728192" cy="3600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300192" y="594928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 smtClean="0"/>
              <a:t>Barkema</a:t>
            </a:r>
            <a:r>
              <a:rPr lang="tr-TR" sz="1400" i="1" dirty="0" smtClean="0"/>
              <a:t> ve ark. 2015, J </a:t>
            </a:r>
            <a:r>
              <a:rPr lang="tr-TR" sz="1400" i="1" dirty="0" err="1" smtClean="0"/>
              <a:t>Dairy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Sci</a:t>
            </a:r>
            <a:endParaRPr lang="tr-TR" sz="1400" i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07504" y="5446965"/>
            <a:ext cx="468052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Hastalığa neden olan  </a:t>
            </a:r>
            <a:r>
              <a:rPr lang="tr-TR" b="1" dirty="0" smtClean="0">
                <a:solidFill>
                  <a:srgbClr val="FF0000"/>
                </a:solidFill>
              </a:rPr>
              <a:t>yönetimsel –yapısal </a:t>
            </a:r>
            <a:r>
              <a:rPr lang="tr-TR" dirty="0" smtClean="0"/>
              <a:t>hata ve </a:t>
            </a:r>
            <a:r>
              <a:rPr lang="tr-TR" b="1" dirty="0" smtClean="0">
                <a:solidFill>
                  <a:srgbClr val="FF0000"/>
                </a:solidFill>
              </a:rPr>
              <a:t>beslenme</a:t>
            </a:r>
            <a:r>
              <a:rPr lang="tr-TR" dirty="0" smtClean="0"/>
              <a:t> sorunu belirlenmelidir.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16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Isı stresinin fizyolojik sonuçları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Yem tüketimi azalır ; ayakta durma zamanı artar</a:t>
            </a:r>
          </a:p>
          <a:p>
            <a:r>
              <a:rPr lang="tr-TR" dirty="0" smtClean="0"/>
              <a:t>Salya üretimi azalır; </a:t>
            </a:r>
            <a:r>
              <a:rPr lang="tr-TR" dirty="0" err="1" smtClean="0"/>
              <a:t>rumen</a:t>
            </a:r>
            <a:r>
              <a:rPr lang="tr-TR" dirty="0" smtClean="0"/>
              <a:t> </a:t>
            </a:r>
            <a:r>
              <a:rPr lang="tr-TR" dirty="0" err="1" smtClean="0"/>
              <a:t>alkelisi</a:t>
            </a:r>
            <a:r>
              <a:rPr lang="tr-TR" dirty="0" smtClean="0"/>
              <a:t> azalır</a:t>
            </a:r>
          </a:p>
          <a:p>
            <a:r>
              <a:rPr lang="tr-TR" dirty="0" smtClean="0"/>
              <a:t>Yavruya giden kan akımı düşer</a:t>
            </a:r>
          </a:p>
          <a:p>
            <a:r>
              <a:rPr lang="tr-TR" dirty="0" err="1" smtClean="0"/>
              <a:t>Östrüs</a:t>
            </a:r>
            <a:r>
              <a:rPr lang="tr-TR" dirty="0" smtClean="0"/>
              <a:t> süresi kısalır</a:t>
            </a:r>
          </a:p>
          <a:p>
            <a:r>
              <a:rPr lang="tr-TR" dirty="0" smtClean="0"/>
              <a:t>Bağışıklık sistemi etkisizleşir</a:t>
            </a:r>
          </a:p>
          <a:p>
            <a:r>
              <a:rPr lang="tr-TR" dirty="0" err="1" smtClean="0"/>
              <a:t>Ovulasyona</a:t>
            </a:r>
            <a:r>
              <a:rPr lang="tr-TR" dirty="0" smtClean="0"/>
              <a:t> yönlenen </a:t>
            </a:r>
            <a:r>
              <a:rPr lang="tr-TR" dirty="0" err="1" smtClean="0"/>
              <a:t>folikül</a:t>
            </a:r>
            <a:r>
              <a:rPr lang="tr-TR" dirty="0" smtClean="0"/>
              <a:t> çapı küçülür</a:t>
            </a:r>
          </a:p>
          <a:p>
            <a:r>
              <a:rPr lang="tr-TR" dirty="0" smtClean="0"/>
              <a:t>Solunum sayısı artar-bikarbonat kaybı artar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728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Isı stresinin sonuçları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ZAYIF YAVRU DOĞUMU</a:t>
            </a:r>
          </a:p>
          <a:p>
            <a:r>
              <a:rPr lang="tr-TR" dirty="0" smtClean="0"/>
              <a:t>RUMEN ASİDOSİSİ</a:t>
            </a:r>
          </a:p>
          <a:p>
            <a:r>
              <a:rPr lang="tr-TR" dirty="0" smtClean="0"/>
              <a:t>KETOZİS</a:t>
            </a:r>
          </a:p>
          <a:p>
            <a:r>
              <a:rPr lang="tr-TR" dirty="0" smtClean="0"/>
              <a:t>AYAK HASTALIKLARI</a:t>
            </a:r>
          </a:p>
          <a:p>
            <a:r>
              <a:rPr lang="tr-TR" dirty="0" smtClean="0"/>
              <a:t>ÖSTRUS GÖZLEM SORUNU</a:t>
            </a:r>
          </a:p>
          <a:p>
            <a:r>
              <a:rPr lang="tr-TR" dirty="0" smtClean="0"/>
              <a:t>İNFERTİLİTE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77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Isı stresine karşı eylem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uygulamalar gece yarısı ile sabah saat 8.00 aralığında gerçekleştirilmelidir.</a:t>
            </a:r>
          </a:p>
          <a:p>
            <a:r>
              <a:rPr lang="tr-TR" dirty="0" smtClean="0"/>
              <a:t>Ahır kurgusu : yüksek çatı, fan sistemi, soğutma (19 dereceye düşene kadar çalıştırılmalıdır)</a:t>
            </a:r>
          </a:p>
          <a:p>
            <a:r>
              <a:rPr lang="tr-TR" dirty="0" smtClean="0"/>
              <a:t>Suluk sayısı artırılmalıdır.</a:t>
            </a:r>
          </a:p>
          <a:p>
            <a:r>
              <a:rPr lang="tr-TR" dirty="0" smtClean="0"/>
              <a:t>Yaz </a:t>
            </a:r>
            <a:r>
              <a:rPr lang="tr-TR" dirty="0" err="1" smtClean="0"/>
              <a:t>rasyonu</a:t>
            </a:r>
            <a:r>
              <a:rPr lang="tr-TR" dirty="0" smtClean="0"/>
              <a:t> düzenlenmelidir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65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Isı stresine karşı </a:t>
            </a:r>
            <a:r>
              <a:rPr lang="tr-TR" dirty="0" err="1" smtClean="0"/>
              <a:t>rasyon</a:t>
            </a:r>
            <a:r>
              <a:rPr lang="tr-TR" dirty="0" smtClean="0"/>
              <a:t> düzenlemeleri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Yağ (%5-6) </a:t>
            </a:r>
            <a:r>
              <a:rPr lang="tr-TR" dirty="0" smtClean="0">
                <a:latin typeface="Times New Roman"/>
                <a:cs typeface="Times New Roman"/>
              </a:rPr>
              <a:t>&lt; Konsantre yem &lt; Fiber (kaliteli; pancar posası, soya kabuğu </a:t>
            </a:r>
            <a:r>
              <a:rPr lang="tr-TR" dirty="0" err="1" smtClean="0">
                <a:latin typeface="Times New Roman"/>
                <a:cs typeface="Times New Roman"/>
              </a:rPr>
              <a:t>vb</a:t>
            </a:r>
            <a:r>
              <a:rPr lang="tr-TR" dirty="0" smtClean="0">
                <a:latin typeface="Times New Roman"/>
                <a:cs typeface="Times New Roman"/>
              </a:rPr>
              <a:t>)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Potasyum kaybeder(51.5-1.6 DM); Sodyum (%0.5-0.6 DM); magnezyum (%0.35-0.4)</a:t>
            </a:r>
          </a:p>
          <a:p>
            <a:r>
              <a:rPr lang="tr-TR" dirty="0" err="1" smtClean="0">
                <a:latin typeface="Times New Roman"/>
                <a:cs typeface="Times New Roman"/>
              </a:rPr>
              <a:t>Asidosise</a:t>
            </a:r>
            <a:r>
              <a:rPr lang="tr-TR" dirty="0" smtClean="0">
                <a:latin typeface="Times New Roman"/>
                <a:cs typeface="Times New Roman"/>
              </a:rPr>
              <a:t> karşı 150-200 gram sodyum </a:t>
            </a:r>
            <a:r>
              <a:rPr lang="tr-TR" dirty="0" err="1" smtClean="0">
                <a:latin typeface="Times New Roman"/>
                <a:cs typeface="Times New Roman"/>
              </a:rPr>
              <a:t>bikarbo</a:t>
            </a:r>
            <a:r>
              <a:rPr lang="tr-TR" dirty="0" smtClean="0">
                <a:latin typeface="Times New Roman"/>
                <a:cs typeface="Times New Roman"/>
              </a:rPr>
              <a:t>.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Antioksidanlar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Alkalin </a:t>
            </a:r>
            <a:r>
              <a:rPr lang="tr-TR" dirty="0" err="1" smtClean="0">
                <a:latin typeface="Times New Roman"/>
                <a:cs typeface="Times New Roman"/>
              </a:rPr>
              <a:t>rasyonlar</a:t>
            </a:r>
            <a:r>
              <a:rPr lang="tr-TR" dirty="0" smtClean="0">
                <a:latin typeface="Times New Roman"/>
                <a:cs typeface="Times New Roman"/>
              </a:rPr>
              <a:t> karbonat ve potasyum kaybını azaltır(katyon-anyon: +250mEq/kg/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Maya-mantar Kültürleri; toksin </a:t>
            </a:r>
            <a:r>
              <a:rPr lang="tr-TR" dirty="0" err="1" smtClean="0">
                <a:latin typeface="Times New Roman"/>
                <a:cs typeface="Times New Roman"/>
              </a:rPr>
              <a:t>bağlay</a:t>
            </a:r>
            <a:r>
              <a:rPr lang="tr-TR" dirty="0" smtClean="0">
                <a:latin typeface="Times New Roman"/>
                <a:cs typeface="Times New Roman"/>
              </a:rPr>
              <a:t>; </a:t>
            </a:r>
            <a:r>
              <a:rPr lang="tr-TR" dirty="0" err="1" smtClean="0">
                <a:latin typeface="Times New Roman"/>
                <a:cs typeface="Times New Roman"/>
              </a:rPr>
              <a:t>Niasin</a:t>
            </a:r>
            <a:r>
              <a:rPr lang="tr-TR" dirty="0" smtClean="0">
                <a:latin typeface="Times New Roman"/>
                <a:cs typeface="Times New Roman"/>
              </a:rPr>
              <a:t>(6g)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5800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Çiftlik İşletim </a:t>
            </a:r>
            <a:r>
              <a:rPr lang="tr-TR" dirty="0">
                <a:solidFill>
                  <a:schemeClr val="bg1"/>
                </a:solidFill>
              </a:rPr>
              <a:t>S</a:t>
            </a:r>
            <a:r>
              <a:rPr lang="tr-TR" dirty="0" smtClean="0">
                <a:solidFill>
                  <a:schemeClr val="bg1"/>
                </a:solidFill>
              </a:rPr>
              <a:t>enaryosunun Oluşturulması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Buzağının sevk ve idaresi</a:t>
            </a:r>
          </a:p>
          <a:p>
            <a:pPr lvl="1"/>
            <a:r>
              <a:rPr lang="tr-TR" dirty="0" smtClean="0"/>
              <a:t>Barınma, aşılama, beslenme</a:t>
            </a:r>
          </a:p>
          <a:p>
            <a:pPr lvl="1"/>
            <a:r>
              <a:rPr lang="tr-TR" dirty="0" smtClean="0"/>
              <a:t>Kolostrum beslenme stratejisi</a:t>
            </a:r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immuniteden</a:t>
            </a:r>
            <a:r>
              <a:rPr lang="tr-TR" dirty="0" smtClean="0"/>
              <a:t> bireysel </a:t>
            </a:r>
            <a:r>
              <a:rPr lang="tr-TR" dirty="0" err="1" smtClean="0"/>
              <a:t>immuniteye</a:t>
            </a:r>
            <a:r>
              <a:rPr lang="tr-TR" dirty="0" smtClean="0"/>
              <a:t> geçiş döneminde sevk idare (12-25. günler arası)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Sütten kesme ve kaba yeme geçiş</a:t>
            </a:r>
          </a:p>
          <a:p>
            <a:r>
              <a:rPr lang="tr-TR" sz="2400" dirty="0" smtClean="0"/>
              <a:t>Buzağının sosyalleştirilmesi sürecinde stresten koruma</a:t>
            </a:r>
          </a:p>
          <a:p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96" y="3297510"/>
            <a:ext cx="4061504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Anne </a:t>
            </a:r>
            <a:r>
              <a:rPr lang="tr-TR" dirty="0">
                <a:solidFill>
                  <a:schemeClr val="bg1"/>
                </a:solidFill>
              </a:rPr>
              <a:t>A</a:t>
            </a:r>
            <a:r>
              <a:rPr lang="tr-TR" dirty="0" smtClean="0">
                <a:solidFill>
                  <a:schemeClr val="bg1"/>
                </a:solidFill>
              </a:rPr>
              <a:t>dayı Damızlık Düvelerin Sevk ve İdaresi (İlk 2 Ay)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Fiziki gelişimlerin takibi</a:t>
            </a:r>
          </a:p>
          <a:p>
            <a:r>
              <a:rPr lang="tr-TR" dirty="0" err="1" smtClean="0"/>
              <a:t>Pre-breeding</a:t>
            </a:r>
            <a:r>
              <a:rPr lang="tr-TR" dirty="0" smtClean="0"/>
              <a:t> </a:t>
            </a:r>
            <a:r>
              <a:rPr lang="tr-TR" dirty="0" err="1" smtClean="0"/>
              <a:t>immunizasyon</a:t>
            </a:r>
            <a:endParaRPr lang="tr-TR" dirty="0" smtClean="0"/>
          </a:p>
          <a:p>
            <a:r>
              <a:rPr lang="tr-TR" dirty="0" err="1" smtClean="0"/>
              <a:t>Genital</a:t>
            </a:r>
            <a:r>
              <a:rPr lang="tr-TR" dirty="0" smtClean="0"/>
              <a:t> organ skorlarının belirlenmesi</a:t>
            </a:r>
          </a:p>
          <a:p>
            <a:r>
              <a:rPr lang="tr-TR" dirty="0" smtClean="0"/>
              <a:t>Fizyolojik statüye uygun beslenme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69" y="2420888"/>
            <a:ext cx="4458479" cy="3024335"/>
          </a:xfrm>
        </p:spPr>
      </p:pic>
    </p:spTree>
    <p:extLst>
      <p:ext uri="{BB962C8B-B14F-4D97-AF65-F5344CB8AC3E}">
        <p14:creationId xmlns:p14="http://schemas.microsoft.com/office/powerpoint/2010/main" val="21671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600" dirty="0" smtClean="0"/>
              <a:t>DAMIZLIK BUZAĞI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Meme sağlığı ve </a:t>
            </a:r>
            <a:r>
              <a:rPr lang="tr-TR" sz="2000" dirty="0" err="1" smtClean="0"/>
              <a:t>fertilitede</a:t>
            </a:r>
            <a:r>
              <a:rPr lang="tr-TR" sz="2000" dirty="0" smtClean="0"/>
              <a:t> kritik kontrol noktalarının denetimi</a:t>
            </a:r>
            <a:r>
              <a:rPr lang="tr-TR" sz="1600" dirty="0" smtClean="0"/>
              <a:t>(</a:t>
            </a:r>
            <a:r>
              <a:rPr lang="tr-TR" sz="1600" i="1" dirty="0" smtClean="0"/>
              <a:t>HACCP) </a:t>
            </a:r>
            <a:r>
              <a:rPr lang="tr-TR" sz="900" i="1" dirty="0" smtClean="0"/>
              <a:t/>
            </a:r>
            <a:br>
              <a:rPr lang="tr-TR" sz="900" i="1" dirty="0" smtClean="0"/>
            </a:b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092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 </a:t>
            </a:r>
            <a:r>
              <a:rPr lang="tr-TR" u="sng" dirty="0" smtClean="0"/>
              <a:t>Yeni doğanda meme lobu kontrolü</a:t>
            </a:r>
          </a:p>
          <a:p>
            <a:pPr marL="514350" indent="-514350">
              <a:buAutoNum type="alphaLcPeriod"/>
            </a:pPr>
            <a:r>
              <a:rPr lang="tr-TR" dirty="0" smtClean="0"/>
              <a:t>Meme lob ve başının eksik olması (</a:t>
            </a:r>
            <a:r>
              <a:rPr lang="tr-TR" dirty="0" err="1" smtClean="0"/>
              <a:t>agenesis</a:t>
            </a:r>
            <a:r>
              <a:rPr lang="tr-TR" dirty="0" smtClean="0"/>
              <a:t>)</a:t>
            </a:r>
          </a:p>
          <a:p>
            <a:pPr marL="514350" indent="-514350">
              <a:buAutoNum type="alphaLcPeriod"/>
            </a:pPr>
            <a:r>
              <a:rPr lang="tr-TR" dirty="0" smtClean="0"/>
              <a:t>Meme lob ve başının fazla olması (</a:t>
            </a:r>
            <a:r>
              <a:rPr lang="tr-TR" dirty="0" err="1" smtClean="0"/>
              <a:t>hiperteli</a:t>
            </a:r>
            <a:r>
              <a:rPr lang="tr-TR" dirty="0" smtClean="0"/>
              <a:t>)</a:t>
            </a:r>
          </a:p>
          <a:p>
            <a:pPr marL="514350" indent="-514350">
              <a:buAutoNum type="alphaLcPeriod"/>
            </a:pPr>
            <a:endParaRPr lang="tr-TR" dirty="0"/>
          </a:p>
          <a:p>
            <a:pPr marL="514350" indent="-514350">
              <a:buAutoNum type="alphaLcPeriod"/>
            </a:pP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 </a:t>
            </a:r>
          </a:p>
          <a:p>
            <a:pPr marL="514350" indent="-514350">
              <a:buAutoNum type="alphaLcPeriod"/>
            </a:pPr>
            <a:endParaRPr lang="tr-TR" dirty="0"/>
          </a:p>
          <a:p>
            <a:pPr marL="514350" indent="-514350">
              <a:buNone/>
            </a:pPr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 rot="5400000">
            <a:off x="4393405" y="-35743"/>
            <a:ext cx="428628" cy="721523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785786" y="37861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Genetiktir, damızlık özelliğini belirler</a:t>
            </a:r>
          </a:p>
          <a:p>
            <a:pPr algn="ctr"/>
            <a:r>
              <a:rPr lang="tr-TR" sz="1400" b="1" dirty="0" smtClean="0"/>
              <a:t>(Çok özellikli ineklerin buzağılarında ana meme loplarından uzaksa 6 aya kadar </a:t>
            </a:r>
            <a:r>
              <a:rPr lang="tr-TR" sz="1400" b="1" dirty="0" err="1" smtClean="0"/>
              <a:t>operatif</a:t>
            </a:r>
            <a:r>
              <a:rPr lang="tr-TR" sz="1400" b="1" dirty="0" smtClean="0"/>
              <a:t> girişim ?  )</a:t>
            </a:r>
            <a:endParaRPr lang="tr-TR" sz="1400" b="1" dirty="0"/>
          </a:p>
        </p:txBody>
      </p:sp>
      <p:pic>
        <p:nvPicPr>
          <p:cNvPr id="12290" name="Picture 2" descr="http://t0.gstatic.com/images?q=tbn:ANd9GcQR5GGBq6iQvfFmKkFsNBf-xv-lHc3swy3nwGAW5-5S28hJUse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3" y="4653136"/>
            <a:ext cx="2466975" cy="1847851"/>
          </a:xfrm>
          <a:prstGeom prst="rect">
            <a:avLst/>
          </a:prstGeom>
          <a:noFill/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7244" y="4321612"/>
            <a:ext cx="237679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703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u="sng" dirty="0" err="1" smtClean="0"/>
              <a:t>Genital</a:t>
            </a:r>
            <a:r>
              <a:rPr lang="tr-TR" u="sng" dirty="0" smtClean="0"/>
              <a:t> organların işlev kriteri</a:t>
            </a:r>
          </a:p>
          <a:p>
            <a:pPr marL="514350" indent="-514350">
              <a:buAutoNum type="alphaLcPeriod"/>
            </a:pPr>
            <a:r>
              <a:rPr lang="tr-TR" dirty="0" smtClean="0"/>
              <a:t>Vulva muayenesi 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sz="2400" dirty="0" smtClean="0"/>
              <a:t>* Küçük vulva: </a:t>
            </a:r>
            <a:r>
              <a:rPr lang="tr-TR" sz="2400" dirty="0" err="1" smtClean="0"/>
              <a:t>Segmental</a:t>
            </a:r>
            <a:r>
              <a:rPr lang="tr-TR" sz="2400" dirty="0" smtClean="0"/>
              <a:t> </a:t>
            </a:r>
            <a:r>
              <a:rPr lang="tr-TR" sz="2400" dirty="0" err="1" smtClean="0"/>
              <a:t>aplasi</a:t>
            </a:r>
            <a:r>
              <a:rPr lang="tr-TR" sz="2400" dirty="0" smtClean="0"/>
              <a:t> göstergesidir</a:t>
            </a:r>
          </a:p>
          <a:p>
            <a:pPr marL="514350" indent="-514350">
              <a:buAutoNum type="alphaLcPeriod" startAt="2"/>
            </a:pPr>
            <a:r>
              <a:rPr lang="tr-TR" dirty="0" smtClean="0"/>
              <a:t>Doğum ağırlığı ve büyüme hızı </a:t>
            </a:r>
          </a:p>
          <a:p>
            <a:pPr marL="514350" indent="-514350">
              <a:buNone/>
            </a:pPr>
            <a:r>
              <a:rPr lang="tr-TR" dirty="0" smtClean="0"/>
              <a:t>	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AutoNum type="alphaLcPeriod"/>
            </a:pP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DAMIZLIK BUZAĞI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Meme sağlığı ve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fertilitede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kritik kontrol noktalarının denetimi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tr-T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HACCP) </a:t>
            </a:r>
            <a: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r-T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3247" y="3675906"/>
            <a:ext cx="3355870" cy="27180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70522"/>
            <a:ext cx="4680520" cy="24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İnekçilik bir denge sektörüdür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76375"/>
            <a:ext cx="72390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Bir işletmede ekonomik barometre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5"/>
            <a:ext cx="4536504" cy="5328592"/>
          </a:xfrm>
        </p:spPr>
      </p:pic>
      <p:sp>
        <p:nvSpPr>
          <p:cNvPr id="11" name="Aşağı Ok 10"/>
          <p:cNvSpPr/>
          <p:nvPr/>
        </p:nvSpPr>
        <p:spPr>
          <a:xfrm>
            <a:off x="7487513" y="2547310"/>
            <a:ext cx="432048" cy="31939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6345308" y="2889872"/>
            <a:ext cx="2716459" cy="519351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Hayvan Refahı Sorunu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Aşağı Ok 14"/>
          <p:cNvSpPr/>
          <p:nvPr/>
        </p:nvSpPr>
        <p:spPr>
          <a:xfrm>
            <a:off x="7487513" y="3573016"/>
            <a:ext cx="432048" cy="31939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6517182" y="3925667"/>
            <a:ext cx="2372711" cy="519351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1.4 Milyar Euro Kayıp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7" name="Aşağı Ok 16"/>
          <p:cNvSpPr/>
          <p:nvPr/>
        </p:nvSpPr>
        <p:spPr>
          <a:xfrm>
            <a:off x="7487514" y="4581128"/>
            <a:ext cx="432048" cy="31939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6305163" y="5013577"/>
            <a:ext cx="2796749" cy="519351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Kesime sevk 1.7 kat artar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3" name="Bükülü Ok 22"/>
          <p:cNvSpPr/>
          <p:nvPr/>
        </p:nvSpPr>
        <p:spPr>
          <a:xfrm rot="5400000">
            <a:off x="1811690" y="1868830"/>
            <a:ext cx="2434508" cy="1378384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6" name="Bükülü Ok 25"/>
          <p:cNvSpPr/>
          <p:nvPr/>
        </p:nvSpPr>
        <p:spPr>
          <a:xfrm rot="5400000" flipV="1">
            <a:off x="4615476" y="1815112"/>
            <a:ext cx="2434508" cy="136933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75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516216" y="5733256"/>
            <a:ext cx="2673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err="1" smtClean="0"/>
              <a:t>Carneiro</a:t>
            </a:r>
            <a:r>
              <a:rPr lang="tr-TR" sz="1400" i="1" dirty="0" smtClean="0"/>
              <a:t> ve ark. 2016; </a:t>
            </a:r>
            <a:r>
              <a:rPr lang="tr-TR" sz="1400" i="1" dirty="0" err="1" smtClean="0"/>
              <a:t>Reprod</a:t>
            </a:r>
            <a:r>
              <a:rPr lang="tr-TR" sz="1400" i="1" dirty="0"/>
              <a:t> </a:t>
            </a:r>
            <a:r>
              <a:rPr lang="tr-TR" sz="1400" i="1" dirty="0" err="1" smtClean="0"/>
              <a:t>Biol</a:t>
            </a:r>
            <a:endParaRPr lang="tr-TR" sz="1400" i="1" dirty="0"/>
          </a:p>
        </p:txBody>
      </p:sp>
      <p:sp>
        <p:nvSpPr>
          <p:cNvPr id="6" name="Akış Çizelgesi: Öteki İşlem 5"/>
          <p:cNvSpPr/>
          <p:nvPr/>
        </p:nvSpPr>
        <p:spPr>
          <a:xfrm>
            <a:off x="683568" y="1196751"/>
            <a:ext cx="1512168" cy="66992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84764" y="1268760"/>
            <a:ext cx="151097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MASTİTİS</a:t>
            </a:r>
            <a:endParaRPr lang="tr-TR" sz="2400" b="1" dirty="0"/>
          </a:p>
        </p:txBody>
      </p:sp>
      <p:sp>
        <p:nvSpPr>
          <p:cNvPr id="21" name="Akış Çizelgesi: Öteki İşlem 20"/>
          <p:cNvSpPr/>
          <p:nvPr/>
        </p:nvSpPr>
        <p:spPr>
          <a:xfrm>
            <a:off x="6660233" y="1186040"/>
            <a:ext cx="2401534" cy="13612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/>
          <p:cNvSpPr txBox="1"/>
          <p:nvPr/>
        </p:nvSpPr>
        <p:spPr>
          <a:xfrm>
            <a:off x="6660233" y="1268760"/>
            <a:ext cx="240153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UTERUS ENFEKSİYONLARI</a:t>
            </a:r>
          </a:p>
          <a:p>
            <a:pPr algn="ctr"/>
            <a:r>
              <a:rPr lang="tr-TR" sz="2400" b="1" dirty="0" smtClean="0">
                <a:latin typeface="Times New Roman"/>
                <a:cs typeface="Times New Roman"/>
              </a:rPr>
              <a:t>~%40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9338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4525963"/>
          </a:xfrm>
        </p:spPr>
        <p:txBody>
          <a:bodyPr/>
          <a:lstStyle/>
          <a:p>
            <a:r>
              <a:rPr lang="tr-TR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yılda</a:t>
            </a:r>
            <a:r>
              <a:rPr lang="tr-TR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inekten </a:t>
            </a:r>
            <a:r>
              <a:rPr lang="tr-TR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yavru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microvet.arizona.edu/Courses/VSC519/Secure/CaseBrucellosis/cow-calf-afterbi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96952"/>
            <a:ext cx="4099655" cy="3240360"/>
          </a:xfrm>
          <a:prstGeom prst="rect">
            <a:avLst/>
          </a:prstGeom>
          <a:noFill/>
        </p:spPr>
      </p:pic>
      <p:pic>
        <p:nvPicPr>
          <p:cNvPr id="1030" name="Picture 6" descr="http://www.uis.edu/studentaffairs/students/images/desk_calendar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17032"/>
            <a:ext cx="2500330" cy="2643206"/>
          </a:xfrm>
          <a:prstGeom prst="rect">
            <a:avLst/>
          </a:prstGeom>
          <a:noFill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18990" y="266204"/>
            <a:ext cx="9144000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Süt inekçiliğinde pratik </a:t>
            </a:r>
            <a:r>
              <a:rPr lang="tr-TR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endParaRPr lang="tr-TR" sz="3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87166"/>
              </p:ext>
            </p:extLst>
          </p:nvPr>
        </p:nvGraphicFramePr>
        <p:xfrm>
          <a:off x="971599" y="980724"/>
          <a:ext cx="7200800" cy="5040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/>
                <a:gridCol w="2664296"/>
              </a:tblGrid>
              <a:tr h="405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Reprodüktif Parametreler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 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tohumlama yaşı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ay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buzağılama yaşı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ay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doğumda canlı ağırlık (Holstein)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kg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Postpartum ilk östrus zamanı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21-24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  (45-50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Postpartum ilk tohumlama zamanı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45-60 gün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Östrus belirleme oranı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&gt;70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Gebelik başına tohumlama sayısı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1,5-1,6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tohumlamada gebelik oranı (düve)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%65-70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tohumlamada gebelik oranı (inek)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%50-60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3’den fazla tohumlanan inek oranı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&lt;%16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Gebelik süresi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gün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Laktasyon süresi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gün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Buzağılama aralığı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gün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Servis periyodu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&lt;90 gün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 dönem uzunluğu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50-60 gün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755576" y="6401054"/>
            <a:ext cx="7524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(Diskin ve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Sreenan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1980; *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Hivorel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2001;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Hanks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Kossaibati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1600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2483768" y="6739608"/>
            <a:ext cx="5663945" cy="160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Başlık"/>
          <p:cNvSpPr txBox="1">
            <a:spLocks/>
          </p:cNvSpPr>
          <p:nvPr/>
        </p:nvSpPr>
        <p:spPr>
          <a:xfrm>
            <a:off x="18990" y="266204"/>
            <a:ext cx="9144000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Süt sığırlarında yaşam boyu hedeflenen reprodüktif </a:t>
            </a:r>
            <a:r>
              <a:rPr lang="tr-TR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parametreler</a:t>
            </a:r>
            <a:endParaRPr lang="tr-TR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Reprodüktif</a:t>
            </a:r>
            <a:r>
              <a:rPr lang="tr-TR" dirty="0" smtClean="0"/>
              <a:t> parametre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58940"/>
              </p:ext>
            </p:extLst>
          </p:nvPr>
        </p:nvGraphicFramePr>
        <p:xfrm>
          <a:off x="457200" y="1600200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Postpartum</a:t>
                      </a:r>
                      <a:r>
                        <a:rPr lang="tr-TR" baseline="0" dirty="0" smtClean="0"/>
                        <a:t> ilk 60 gün kızgınlık gösteren inek oranı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/>
                          <a:cs typeface="Times New Roman"/>
                        </a:rPr>
                        <a:t>&gt; %90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Postpartum</a:t>
                      </a:r>
                      <a:r>
                        <a:rPr lang="tr-TR" dirty="0" smtClean="0"/>
                        <a:t> 120 gün üzerinde gebe kalmayan inek oranı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latin typeface="Times New Roman"/>
                          <a:cs typeface="Times New Roman"/>
                        </a:rPr>
                        <a:t>&lt; %10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İki </a:t>
                      </a:r>
                      <a:r>
                        <a:rPr lang="tr-TR" dirty="0" err="1" smtClean="0"/>
                        <a:t>östrüs</a:t>
                      </a:r>
                      <a:r>
                        <a:rPr lang="tr-TR" dirty="0" smtClean="0"/>
                        <a:t> aralığı 18-24 gün olan</a:t>
                      </a:r>
                      <a:r>
                        <a:rPr lang="tr-TR" baseline="0" dirty="0" smtClean="0"/>
                        <a:t> inek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Tohumlama sayısı 3 ün altında bulunan inek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latin typeface="Times New Roman"/>
                          <a:cs typeface="Times New Roman"/>
                        </a:rPr>
                        <a:t>&gt; %85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Sürüde </a:t>
                      </a:r>
                      <a:r>
                        <a:rPr lang="tr-TR" dirty="0" err="1" smtClean="0"/>
                        <a:t>abort</a:t>
                      </a:r>
                      <a:r>
                        <a:rPr lang="tr-TR" dirty="0" smtClean="0"/>
                        <a:t> oranı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</a:t>
                      </a:r>
                      <a:r>
                        <a:rPr lang="tr-TR" dirty="0" smtClean="0">
                          <a:latin typeface="Times New Roman"/>
                          <a:cs typeface="Times New Roman"/>
                        </a:rPr>
                        <a:t>&lt; %5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İnfertilite</a:t>
                      </a:r>
                      <a:r>
                        <a:rPr lang="tr-TR" dirty="0" smtClean="0"/>
                        <a:t> nedeni ile kesime</a:t>
                      </a:r>
                      <a:r>
                        <a:rPr lang="tr-TR" baseline="0" dirty="0" smtClean="0"/>
                        <a:t> sevk oranı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latin typeface="Times New Roman"/>
                          <a:cs typeface="Times New Roman"/>
                        </a:rPr>
                        <a:t>&lt; </a:t>
                      </a:r>
                      <a:r>
                        <a:rPr lang="tr-TR" dirty="0" smtClean="0"/>
                        <a:t>%10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Muayenede</a:t>
                      </a:r>
                      <a:r>
                        <a:rPr lang="tr-TR" baseline="0" dirty="0" smtClean="0"/>
                        <a:t> gebe inek oranı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%80-85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32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REPRODÜKTİF SÜREÇTE KRİTİK KONTROL NOKTALARI</a:t>
            </a:r>
            <a:endParaRPr lang="tr-TR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876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 descr="http://www.amt.edu.au/picfam2003EllieCa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876"/>
            <a:ext cx="1500198" cy="1285884"/>
          </a:xfrm>
          <a:prstGeom prst="rect">
            <a:avLst/>
          </a:prstGeom>
          <a:noFill/>
        </p:spPr>
      </p:pic>
      <p:pic>
        <p:nvPicPr>
          <p:cNvPr id="35847" name="Picture 7" descr="http://www.stackyard.com/news/2007/04/feed/calf_feedi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571876"/>
            <a:ext cx="1643074" cy="1285884"/>
          </a:xfrm>
          <a:prstGeom prst="rect">
            <a:avLst/>
          </a:prstGeom>
          <a:noFill/>
        </p:spPr>
      </p:pic>
      <p:pic>
        <p:nvPicPr>
          <p:cNvPr id="35849" name="Picture 9" descr="http://4.bp.blogspot.com/-wNqZtv5NzfU/Tqz-RWTL1TI/AAAAAAAAAJE/m4d814uLbJ4/s400/Artificial+Insemination+of+Catt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1571636" cy="1257271"/>
          </a:xfrm>
          <a:prstGeom prst="rect">
            <a:avLst/>
          </a:prstGeom>
          <a:noFill/>
        </p:spPr>
      </p:pic>
      <p:pic>
        <p:nvPicPr>
          <p:cNvPr id="35851" name="Picture 11" descr="http://media.weirduniverse.net.s3.amazonaws.com/cows_estru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3776" y="2071678"/>
            <a:ext cx="1557380" cy="1214446"/>
          </a:xfrm>
          <a:prstGeom prst="rect">
            <a:avLst/>
          </a:prstGeom>
          <a:noFill/>
        </p:spPr>
      </p:pic>
      <p:pic>
        <p:nvPicPr>
          <p:cNvPr id="35853" name="Picture 13" descr="Dairy cow on milking machine. Photo: Sally Kneide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5072074"/>
            <a:ext cx="1551590" cy="1285884"/>
          </a:xfrm>
          <a:prstGeom prst="rect">
            <a:avLst/>
          </a:prstGeom>
          <a:noFill/>
        </p:spPr>
      </p:pic>
      <p:pic>
        <p:nvPicPr>
          <p:cNvPr id="35855" name="Picture 15" descr="http://clarksondairy.co.uk/wp-content/uploads/2010/09/Lux-dip-30-teat-dip-cu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5072074"/>
            <a:ext cx="1595468" cy="1285884"/>
          </a:xfrm>
          <a:prstGeom prst="rect">
            <a:avLst/>
          </a:prstGeom>
          <a:noFill/>
        </p:spPr>
      </p:pic>
      <p:pic>
        <p:nvPicPr>
          <p:cNvPr id="35857" name="Picture 17" descr="http://1.bp.blogspot.com/_jgSGlq_5lPA/S87k_xitlHI/AAAAAAAAAHw/s3acrrs12_Q/s320/dry+cow+therapy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5072074"/>
            <a:ext cx="1733550" cy="1357322"/>
          </a:xfrm>
          <a:prstGeom prst="rect">
            <a:avLst/>
          </a:prstGeom>
          <a:noFill/>
        </p:spPr>
      </p:pic>
      <p:pic>
        <p:nvPicPr>
          <p:cNvPr id="35859" name="Picture 19" descr="http://www.articlesweb.org/blog/wp-content/gallery/feeding-beef-cattle/feeding-beef-cattle-0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2000240"/>
            <a:ext cx="1643074" cy="1214446"/>
          </a:xfrm>
          <a:prstGeom prst="rect">
            <a:avLst/>
          </a:prstGeom>
          <a:noFill/>
        </p:spPr>
      </p:pic>
      <p:pic>
        <p:nvPicPr>
          <p:cNvPr id="35861" name="Picture 21" descr="http://www.aces.edu/pubs/docs/A/ANR-0968/cow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2071678"/>
            <a:ext cx="1785950" cy="1176460"/>
          </a:xfrm>
          <a:prstGeom prst="rect">
            <a:avLst/>
          </a:prstGeom>
          <a:noFill/>
        </p:spPr>
      </p:pic>
      <p:pic>
        <p:nvPicPr>
          <p:cNvPr id="35863" name="Picture 23" descr="http://www.todaysplans.net/XR-CanadaPlan-Cattle-Barn-Silo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2000240"/>
            <a:ext cx="1876425" cy="1247775"/>
          </a:xfrm>
          <a:prstGeom prst="rect">
            <a:avLst/>
          </a:prstGeom>
          <a:noFill/>
        </p:spPr>
      </p:pic>
      <p:pic>
        <p:nvPicPr>
          <p:cNvPr id="35865" name="Picture 25" descr="http://www.milkproduction.com/ImageVaultFiles/id_439/cf_4/st_edited/DMYFJ2xxM0gpxpTpDix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00694" y="5072074"/>
            <a:ext cx="1714512" cy="1257309"/>
          </a:xfrm>
          <a:prstGeom prst="rect">
            <a:avLst/>
          </a:prstGeom>
          <a:noFill/>
        </p:spPr>
      </p:pic>
      <p:pic>
        <p:nvPicPr>
          <p:cNvPr id="35866" name="Picture 26" descr="C:\Documents and Settings\Teknik\Desktop\fakülte çiftlik inekleri2011\kazan ciftlik resimler\Resize of DSC0350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496" y="2000240"/>
            <a:ext cx="1643074" cy="1214446"/>
          </a:xfrm>
          <a:prstGeom prst="rect">
            <a:avLst/>
          </a:prstGeom>
          <a:noFill/>
        </p:spPr>
      </p:pic>
      <p:sp>
        <p:nvSpPr>
          <p:cNvPr id="18" name="17 Metin kutusu"/>
          <p:cNvSpPr txBox="1"/>
          <p:nvPr/>
        </p:nvSpPr>
        <p:spPr>
          <a:xfrm>
            <a:off x="1214414" y="2000240"/>
            <a:ext cx="723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İşletme</a:t>
            </a:r>
            <a:endParaRPr lang="tr-TR" sz="1400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5715008" y="2928934"/>
            <a:ext cx="1188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Koruma ve tedavi</a:t>
            </a:r>
            <a:endParaRPr lang="tr-TR" sz="1100" dirty="0"/>
          </a:p>
        </p:txBody>
      </p:sp>
      <p:pic>
        <p:nvPicPr>
          <p:cNvPr id="35867" name="Picture 27" descr="C:\Documents and Settings\Teknik\Desktop\fakülte çiftlik inekleri2011\kazan ciftlik resimler\Resize of DSC0359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3109" y="3571876"/>
            <a:ext cx="1643074" cy="1285884"/>
          </a:xfrm>
          <a:prstGeom prst="rect">
            <a:avLst/>
          </a:prstGeom>
          <a:noFill/>
        </p:spPr>
      </p:pic>
      <p:pic>
        <p:nvPicPr>
          <p:cNvPr id="35871" name="Picture 31" descr="http://www.haberimport.com/images/other/tl-simge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46570" y="4929198"/>
            <a:ext cx="1997430" cy="1500198"/>
          </a:xfrm>
          <a:prstGeom prst="rect">
            <a:avLst/>
          </a:prstGeom>
          <a:noFill/>
        </p:spPr>
      </p:pic>
      <p:pic>
        <p:nvPicPr>
          <p:cNvPr id="35873" name="Picture 33" descr="http://scm-l3.technorati.com/11/10/21/54445/milk.jpg?t=201110211251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72462" y="1000108"/>
            <a:ext cx="571504" cy="410768"/>
          </a:xfrm>
          <a:prstGeom prst="rect">
            <a:avLst/>
          </a:prstGeom>
          <a:noFill/>
        </p:spPr>
      </p:pic>
      <p:pic>
        <p:nvPicPr>
          <p:cNvPr id="35874" name="Picture 34" descr="C:\Documents and Settings\Teknik\Desktop\fakülte çiftlik inekleri2011\buzagı rekt usg\DSC0112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0034" y="928670"/>
            <a:ext cx="708427" cy="500066"/>
          </a:xfrm>
          <a:prstGeom prst="rect">
            <a:avLst/>
          </a:prstGeom>
          <a:noFill/>
        </p:spPr>
      </p:pic>
      <p:sp>
        <p:nvSpPr>
          <p:cNvPr id="25" name="24 Yuvarlatılmış Dikdörtgen"/>
          <p:cNvSpPr/>
          <p:nvPr/>
        </p:nvSpPr>
        <p:spPr>
          <a:xfrm>
            <a:off x="142844" y="1714488"/>
            <a:ext cx="8858312" cy="500066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8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Kayıt ve </a:t>
            </a:r>
            <a:r>
              <a:rPr lang="tr-TR" dirty="0" err="1" smtClean="0">
                <a:solidFill>
                  <a:schemeClr val="bg1"/>
                </a:solidFill>
              </a:rPr>
              <a:t>Monitörizasyon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Çiftliğin genel girdileri ve çıktıları</a:t>
            </a:r>
          </a:p>
          <a:p>
            <a:r>
              <a:rPr lang="tr-TR" dirty="0" smtClean="0"/>
              <a:t>Harcamaların Verim/ Fayda oranını belirlemesi</a:t>
            </a:r>
          </a:p>
          <a:p>
            <a:r>
              <a:rPr lang="tr-TR" dirty="0" smtClean="0"/>
              <a:t>Sürünün yönetiminde bilgisayar teknolojisinin kullanılması</a:t>
            </a:r>
          </a:p>
          <a:p>
            <a:r>
              <a:rPr lang="tr-TR" dirty="0" smtClean="0"/>
              <a:t>Sürüye katılım ve sürüden çıkarılma nedenleri, hastalıklar ile </a:t>
            </a:r>
            <a:r>
              <a:rPr lang="tr-TR" dirty="0" err="1" smtClean="0"/>
              <a:t>fertilite</a:t>
            </a:r>
            <a:r>
              <a:rPr lang="tr-TR" dirty="0" smtClean="0"/>
              <a:t> parametreleri oluşturulmalıdır.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50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865</Words>
  <Application>Microsoft Macintosh PowerPoint</Application>
  <PresentationFormat>Ekran Gösterisi (4:3)</PresentationFormat>
  <Paragraphs>192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Calibri</vt:lpstr>
      <vt:lpstr>Times New Roman</vt:lpstr>
      <vt:lpstr>Arial</vt:lpstr>
      <vt:lpstr>Office Theme</vt:lpstr>
      <vt:lpstr>Süt İneklerinde Sürü Sağlığı ve Fertilite-1</vt:lpstr>
      <vt:lpstr>Sürü sağlığı hekimliği ve  Süt inekçiliğinde değişim </vt:lpstr>
      <vt:lpstr>İnekçilik bir denge sektörüdür</vt:lpstr>
      <vt:lpstr>Bir işletmede ekonomik barometre</vt:lpstr>
      <vt:lpstr>PowerPoint Sunusu</vt:lpstr>
      <vt:lpstr>PowerPoint Sunusu</vt:lpstr>
      <vt:lpstr>Reprodüktif parametre</vt:lpstr>
      <vt:lpstr>REPRODÜKTİF SÜREÇTE KRİTİK KONTROL NOKTALARI</vt:lpstr>
      <vt:lpstr>Kayıt ve Monitörizasyon</vt:lpstr>
      <vt:lpstr>Başarı için Kalifiye İnsan Gereklidir</vt:lpstr>
      <vt:lpstr>Görev Tanımı</vt:lpstr>
      <vt:lpstr>Performans ve Denetim</vt:lpstr>
      <vt:lpstr>İnekçilikte Hedefe Ulaşmanın Ön Koşulları</vt:lpstr>
      <vt:lpstr>Mevsim-ısı stresi-RB</vt:lpstr>
      <vt:lpstr>Mevsim – Isı Stresi - RB</vt:lpstr>
      <vt:lpstr>Follikül Gelişim Bozukluğu</vt:lpstr>
      <vt:lpstr>MEVSİM-ISI STRESİ-RB</vt:lpstr>
      <vt:lpstr>PowerPoint Sunusu</vt:lpstr>
      <vt:lpstr>Isı stresinden etkilenen inek grupları</vt:lpstr>
      <vt:lpstr>Isı stresinin fizyolojik sonuçları</vt:lpstr>
      <vt:lpstr>Isı stresinin sonuçları</vt:lpstr>
      <vt:lpstr>Isı stresine karşı eylem planı</vt:lpstr>
      <vt:lpstr>Isı stresine karşı rasyon düzenlemeleri</vt:lpstr>
      <vt:lpstr>Çiftlik İşletim Senaryosunun Oluşturulması</vt:lpstr>
      <vt:lpstr>Anne Adayı Damızlık Düvelerin Sevk ve İdaresi (İlk 2 Ay)</vt:lpstr>
      <vt:lpstr>DAMIZLIK BUZAĞI Meme sağlığı ve fertilitede kritik kontrol noktalarının denetimi(HACCP)  </vt:lpstr>
      <vt:lpstr>PowerPoint Sunusu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Microsoft Office Kullanıcısı</cp:lastModifiedBy>
  <cp:revision>22</cp:revision>
  <dcterms:created xsi:type="dcterms:W3CDTF">2006-08-16T00:00:00Z</dcterms:created>
  <dcterms:modified xsi:type="dcterms:W3CDTF">2018-01-22T08:32:46Z</dcterms:modified>
</cp:coreProperties>
</file>