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9" r:id="rId4"/>
    <p:sldId id="260" r:id="rId5"/>
    <p:sldId id="261" r:id="rId6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56" d="100"/>
          <a:sy n="56" d="100"/>
        </p:scale>
        <p:origin x="-126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Başlık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8 Alt Başlık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28" name="27 Veri Yer Tutucusu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D9F75050-0E15-4C5B-92B0-66D068882F1F}" type="datetimeFigureOut">
              <a:rPr lang="tr-TR" smtClean="0"/>
              <a:pPr/>
              <a:t>11.12.2017</a:t>
            </a:fld>
            <a:endParaRPr lang="tr-TR"/>
          </a:p>
        </p:txBody>
      </p:sp>
      <p:sp>
        <p:nvSpPr>
          <p:cNvPr id="17" name="16 Altbilgi Yer Tutucusu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tr-TR"/>
          </a:p>
        </p:txBody>
      </p:sp>
      <p:sp>
        <p:nvSpPr>
          <p:cNvPr id="29" name="28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1" name="20 Dikdörtgen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32 Dikdörtgen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21 Dikdörtgen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31 Dikdörtgen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11.12.2017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11.12.2017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6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7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Düz Bağlayıcı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11.12.2017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İçerik Yer Tutucusu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D9F75050-0E15-4C5B-92B0-66D068882F1F}" type="datetimeFigureOut">
              <a:rPr lang="tr-TR" smtClean="0"/>
              <a:pPr/>
              <a:t>11.12.2017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6 Dikdörtgen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Dikdörtgen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11.12.2017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9" name="8 İçerik Yer Tutucusu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11.12.2017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3" name="12 İçerik Yer Tutucusu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11.12.2017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6" name="5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11.12.2017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5" name="4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5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11.12.2017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9 Düz Bağlayıcı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8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İçerik Yer Tutucusu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11.12.2017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8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Dikdörtgen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21 Başlık Yer Tutucusu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3" name="12 Metin Yer Tutucusu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4" name="13 Veri Yer Tutucusu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11.12.2017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23" name="22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8" name="27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28 Düz Bağlayıcı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9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908721"/>
            <a:ext cx="7772400" cy="2691730"/>
          </a:xfrm>
        </p:spPr>
        <p:txBody>
          <a:bodyPr>
            <a:normAutofit/>
          </a:bodyPr>
          <a:lstStyle/>
          <a:p>
            <a:pPr algn="ctr"/>
            <a:r>
              <a:rPr lang="tr-TR" sz="4000" dirty="0" smtClean="0"/>
              <a:t>Ankara Üniversitesi </a:t>
            </a:r>
            <a:br>
              <a:rPr lang="tr-TR" sz="4000" dirty="0" smtClean="0"/>
            </a:br>
            <a:r>
              <a:rPr lang="tr-TR" sz="4000" dirty="0" smtClean="0"/>
              <a:t>Sağlık Bilimleri Fakültesi</a:t>
            </a:r>
            <a:br>
              <a:rPr lang="tr-TR" sz="4000" dirty="0" smtClean="0"/>
            </a:br>
            <a:r>
              <a:rPr lang="tr-TR" sz="4000" dirty="0" smtClean="0"/>
              <a:t>Sosyal Hizmet Bölümü</a:t>
            </a:r>
            <a:endParaRPr lang="tr-TR" sz="4000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043608" y="3645024"/>
            <a:ext cx="8100392" cy="2088232"/>
          </a:xfrm>
        </p:spPr>
        <p:txBody>
          <a:bodyPr>
            <a:noAutofit/>
          </a:bodyPr>
          <a:lstStyle/>
          <a:p>
            <a:pPr algn="just"/>
            <a:r>
              <a:rPr lang="tr-TR" sz="30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Dersin Adı: Sosyal </a:t>
            </a:r>
            <a:r>
              <a:rPr lang="tr-TR" sz="30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Hizmette </a:t>
            </a:r>
            <a:r>
              <a:rPr lang="tr-TR" sz="3000" dirty="0" err="1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Süperviz</a:t>
            </a:r>
            <a:r>
              <a:rPr lang="tr-TR" sz="3000" dirty="0" err="1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yon</a:t>
            </a:r>
            <a:endParaRPr lang="tr-TR" sz="3000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tr-TR" sz="30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Sorumlu Öğretim Üyesi: Prof. Dr. Veli DUYAN</a:t>
            </a:r>
          </a:p>
          <a:p>
            <a:pPr algn="just"/>
            <a:endParaRPr lang="tr-TR" sz="3000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tr-TR" sz="30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Konu: </a:t>
            </a:r>
            <a:r>
              <a:rPr lang="tr-TR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Eğitimsel </a:t>
            </a:r>
            <a:r>
              <a:rPr lang="tr-TR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Süpervizyonun</a:t>
            </a:r>
            <a:r>
              <a:rPr lang="tr-TR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Uygulanmasında </a:t>
            </a:r>
            <a:endParaRPr lang="tr-TR" sz="24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tr-TR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tr-TR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          Temel </a:t>
            </a:r>
            <a:r>
              <a:rPr lang="tr-TR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İlke ve Problemler</a:t>
            </a:r>
            <a:endParaRPr lang="tr-TR" sz="24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642910" y="1571612"/>
            <a:ext cx="8229600" cy="4096112"/>
          </a:xfrm>
        </p:spPr>
        <p:txBody>
          <a:bodyPr/>
          <a:lstStyle/>
          <a:p>
            <a:pPr algn="just"/>
            <a:r>
              <a:rPr lang="tr-TR" dirty="0" smtClean="0"/>
              <a:t>Süpervizör </a:t>
            </a:r>
            <a:r>
              <a:rPr lang="tr-TR" b="1" dirty="0" smtClean="0"/>
              <a:t>teorik bilgi ve </a:t>
            </a:r>
            <a:r>
              <a:rPr lang="tr-TR" b="1" dirty="0" smtClean="0"/>
              <a:t>uzmanlık gücünün güncellenmesi</a:t>
            </a:r>
            <a:r>
              <a:rPr lang="tr-TR" dirty="0" smtClean="0"/>
              <a:t> sorunuyla karşılaşabilir.</a:t>
            </a:r>
          </a:p>
          <a:p>
            <a:pPr algn="just"/>
            <a:r>
              <a:rPr lang="tr-TR" dirty="0" smtClean="0"/>
              <a:t>Sosyal hizmet uzmanın başarısı </a:t>
            </a:r>
            <a:r>
              <a:rPr lang="tr-TR" dirty="0" err="1" smtClean="0"/>
              <a:t>süpervizörin</a:t>
            </a:r>
            <a:r>
              <a:rPr lang="tr-TR" dirty="0" smtClean="0"/>
              <a:t> başarısıdır; sosyal hizmet uzmanın başarısızlıkları süpervizör başarısızlıkları olarak </a:t>
            </a:r>
            <a:r>
              <a:rPr lang="tr-TR" dirty="0" smtClean="0"/>
              <a:t>atfedilir.</a:t>
            </a:r>
          </a:p>
          <a:p>
            <a:pPr algn="just"/>
            <a:r>
              <a:rPr lang="tr-TR" dirty="0" smtClean="0"/>
              <a:t>Süpervizörde oluşan otoriter bir "</a:t>
            </a:r>
            <a:r>
              <a:rPr lang="tr-TR" b="1" dirty="0" smtClean="0"/>
              <a:t>ihtiyaç duyulmaya ihtiyaç duyma durumu"</a:t>
            </a:r>
            <a:r>
              <a:rPr lang="tr-TR" dirty="0" smtClean="0"/>
              <a:t> ilerleyen dönemlerde </a:t>
            </a:r>
            <a:r>
              <a:rPr lang="tr-TR" dirty="0" err="1" smtClean="0"/>
              <a:t>süpervizyon</a:t>
            </a:r>
            <a:r>
              <a:rPr lang="tr-TR" dirty="0" smtClean="0"/>
              <a:t> alan </a:t>
            </a:r>
            <a:r>
              <a:rPr lang="tr-TR" dirty="0" err="1" smtClean="0"/>
              <a:t>kişie</a:t>
            </a:r>
            <a:r>
              <a:rPr lang="tr-TR" dirty="0" smtClean="0"/>
              <a:t> bağımsızlık kazandırma yolunda sorunlar oluşturur.</a:t>
            </a:r>
          </a:p>
          <a:p>
            <a:pPr algn="just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18723321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285720" y="1357298"/>
            <a:ext cx="8229600" cy="4500594"/>
          </a:xfrm>
        </p:spPr>
        <p:txBody>
          <a:bodyPr>
            <a:normAutofit/>
          </a:bodyPr>
          <a:lstStyle/>
          <a:p>
            <a:pPr algn="just"/>
            <a:r>
              <a:rPr lang="tr-TR" dirty="0" err="1" smtClean="0"/>
              <a:t>Süpervizyonda</a:t>
            </a:r>
            <a:r>
              <a:rPr lang="tr-TR" dirty="0" smtClean="0"/>
              <a:t> gergin ilişkileri olan bir süpervizör, sosyal hizmet uzmanı hatalarından kaynaklanacak sorunları yaşamamak için, sosyal hizmet uzmanı üzerinde fazla kontrolcü olabilir. </a:t>
            </a:r>
            <a:endParaRPr lang="tr-TR" dirty="0" smtClean="0"/>
          </a:p>
          <a:p>
            <a:pPr algn="just"/>
            <a:r>
              <a:rPr lang="tr-TR" dirty="0" smtClean="0"/>
              <a:t>Süpervizör</a:t>
            </a:r>
            <a:r>
              <a:rPr lang="tr-TR" dirty="0" smtClean="0"/>
              <a:t>, eğitimsel süpervizörlüğü </a:t>
            </a:r>
            <a:r>
              <a:rPr lang="tr-TR" dirty="0" err="1" smtClean="0"/>
              <a:t>psikoterapiye</a:t>
            </a:r>
            <a:r>
              <a:rPr lang="tr-TR" dirty="0" smtClean="0"/>
              <a:t> </a:t>
            </a:r>
            <a:r>
              <a:rPr lang="tr-TR" dirty="0" smtClean="0"/>
              <a:t>dönüştürebilir.</a:t>
            </a:r>
          </a:p>
          <a:p>
            <a:pPr algn="just"/>
            <a:r>
              <a:rPr lang="tr-TR" dirty="0" smtClean="0"/>
              <a:t>Bir süpervizör, sosyal hizmet uzmanına yeteri kadar deneme ve öğrenme özgürlüğü vermesini engelleyecek şekilde, kendi bilgisi hakkında güvensiz olabilir. </a:t>
            </a:r>
            <a:endParaRPr lang="tr-TR" dirty="0" smtClean="0"/>
          </a:p>
          <a:p>
            <a:pPr algn="just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3795733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3200" dirty="0" smtClean="0"/>
              <a:t>Eğitimsel </a:t>
            </a:r>
            <a:r>
              <a:rPr lang="tr-TR" sz="3200" dirty="0" err="1" smtClean="0"/>
              <a:t>süpervizörlik</a:t>
            </a:r>
            <a:r>
              <a:rPr lang="tr-TR" sz="3200" dirty="0" smtClean="0"/>
              <a:t>, </a:t>
            </a:r>
            <a:r>
              <a:rPr lang="tr-TR" sz="3200" dirty="0" err="1" smtClean="0"/>
              <a:t>narsist</a:t>
            </a:r>
            <a:r>
              <a:rPr lang="tr-TR" sz="3200" dirty="0" smtClean="0"/>
              <a:t> bir bilgi ve yetenek gösterisini getirir. Bunun </a:t>
            </a:r>
            <a:r>
              <a:rPr lang="tr-TR" sz="3200" dirty="0" err="1" smtClean="0"/>
              <a:t>süpervizyon</a:t>
            </a:r>
            <a:r>
              <a:rPr lang="tr-TR" sz="3200" dirty="0" smtClean="0"/>
              <a:t> alan </a:t>
            </a:r>
            <a:r>
              <a:rPr lang="tr-TR" sz="3200" dirty="0" err="1" smtClean="0"/>
              <a:t>kişie</a:t>
            </a:r>
            <a:r>
              <a:rPr lang="tr-TR" sz="3200" dirty="0" smtClean="0"/>
              <a:t> yararı olup olmadığı arka planda </a:t>
            </a:r>
            <a:r>
              <a:rPr lang="tr-TR" sz="3200" dirty="0" smtClean="0"/>
              <a:t>kalabilir.</a:t>
            </a:r>
          </a:p>
          <a:p>
            <a:pPr algn="just"/>
            <a:r>
              <a:rPr lang="tr-TR" sz="3200" dirty="0" smtClean="0"/>
              <a:t>Öte yandan, daha eşitlikçi süpervizörler ne bildiklerini göstermeye korkabilirler</a:t>
            </a:r>
          </a:p>
          <a:p>
            <a:pPr algn="just"/>
            <a:r>
              <a:rPr lang="tr-TR" sz="3200" dirty="0" smtClean="0"/>
              <a:t> </a:t>
            </a:r>
            <a:r>
              <a:rPr lang="tr-TR" sz="3200" dirty="0" smtClean="0"/>
              <a:t>Eğitimsel süpervizörlük, </a:t>
            </a:r>
            <a:r>
              <a:rPr lang="tr-TR" sz="3200" dirty="0" err="1" smtClean="0"/>
              <a:t>süpervizyon</a:t>
            </a:r>
            <a:r>
              <a:rPr lang="tr-TR" sz="3200" dirty="0" smtClean="0"/>
              <a:t> alan kişinin ihtiyaç ve istekleri arasındaki dengeye ihtiyaç duyar</a:t>
            </a:r>
            <a:endParaRPr lang="tr-TR" sz="3200" dirty="0" smtClean="0"/>
          </a:p>
        </p:txBody>
      </p:sp>
    </p:spTree>
    <p:extLst>
      <p:ext uri="{BB962C8B-B14F-4D97-AF65-F5344CB8AC3E}">
        <p14:creationId xmlns:p14="http://schemas.microsoft.com/office/powerpoint/2010/main" xmlns="" val="36842054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3200" dirty="0" smtClean="0"/>
              <a:t>süpervizör, </a:t>
            </a:r>
            <a:r>
              <a:rPr lang="tr-TR" sz="3200" dirty="0" err="1" smtClean="0"/>
              <a:t>süpervizyon</a:t>
            </a:r>
            <a:r>
              <a:rPr lang="tr-TR" sz="3200" dirty="0" smtClean="0"/>
              <a:t> alan kişinin ne öğrenmesi gerektiği ve neler öğrendiğinden ve neler öğretilmeye çalışıldığından sorumludur</a:t>
            </a:r>
            <a:r>
              <a:rPr lang="tr-TR" sz="3200" dirty="0" smtClean="0"/>
              <a:t>.</a:t>
            </a:r>
          </a:p>
          <a:p>
            <a:pPr algn="just"/>
            <a:r>
              <a:rPr lang="tr-TR" sz="3200" dirty="0" smtClean="0"/>
              <a:t> </a:t>
            </a:r>
          </a:p>
          <a:p>
            <a:pPr algn="just"/>
            <a:r>
              <a:rPr lang="tr-TR" sz="3200" dirty="0" smtClean="0"/>
              <a:t>Bazıları hızlı ve çabuk kavrayan öğrencileri, bazılarıysa yavaş ama sakin öğrenenleri </a:t>
            </a:r>
            <a:r>
              <a:rPr lang="tr-TR" sz="3200" dirty="0" smtClean="0"/>
              <a:t>sever</a:t>
            </a:r>
            <a:r>
              <a:rPr lang="tr-TR" sz="3200" dirty="0" smtClean="0"/>
              <a:t>. Bazıları bireysel başarıya yönelirken bazıları grup başarısına yönelir.</a:t>
            </a: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xmlns="" val="102180485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Kaynak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ynak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ynak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23</TotalTime>
  <Words>216</Words>
  <Application>Microsoft Office PowerPoint</Application>
  <PresentationFormat>Ekran Gösterisi (4:3)</PresentationFormat>
  <Paragraphs>18</Paragraphs>
  <Slides>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5</vt:i4>
      </vt:variant>
    </vt:vector>
  </HeadingPairs>
  <TitlesOfParts>
    <vt:vector size="6" baseType="lpstr">
      <vt:lpstr>Kaynak</vt:lpstr>
      <vt:lpstr>Ankara Üniversitesi  Sağlık Bilimleri Fakültesi Sosyal Hizmet Bölümü</vt:lpstr>
      <vt:lpstr>Slayt 2</vt:lpstr>
      <vt:lpstr>Slayt 3</vt:lpstr>
      <vt:lpstr>Slayt 4</vt:lpstr>
      <vt:lpstr>Slayt 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Ankara Üniversitesi  Sağlık Bilimleri Fakültesi Sosyal Hizmet Bölümü</dc:title>
  <dc:creator>DURU</dc:creator>
  <cp:lastModifiedBy>Münevver ERYALÇIN</cp:lastModifiedBy>
  <cp:revision>9</cp:revision>
  <dcterms:created xsi:type="dcterms:W3CDTF">2017-04-26T08:36:58Z</dcterms:created>
  <dcterms:modified xsi:type="dcterms:W3CDTF">2017-12-11T12:05:12Z</dcterms:modified>
</cp:coreProperties>
</file>