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95"/>
  </p:notesMasterIdLst>
  <p:sldIdLst>
    <p:sldId id="518" r:id="rId2"/>
    <p:sldId id="700" r:id="rId3"/>
    <p:sldId id="258" r:id="rId4"/>
    <p:sldId id="259" r:id="rId5"/>
    <p:sldId id="596" r:id="rId6"/>
    <p:sldId id="695" r:id="rId7"/>
    <p:sldId id="689" r:id="rId8"/>
    <p:sldId id="694" r:id="rId9"/>
    <p:sldId id="690" r:id="rId10"/>
    <p:sldId id="548" r:id="rId11"/>
    <p:sldId id="602" r:id="rId12"/>
    <p:sldId id="584" r:id="rId13"/>
    <p:sldId id="583" r:id="rId14"/>
    <p:sldId id="506" r:id="rId15"/>
    <p:sldId id="544" r:id="rId16"/>
    <p:sldId id="586" r:id="rId17"/>
    <p:sldId id="545" r:id="rId18"/>
    <p:sldId id="587" r:id="rId19"/>
    <p:sldId id="592" r:id="rId20"/>
    <p:sldId id="672" r:id="rId21"/>
    <p:sldId id="588" r:id="rId22"/>
    <p:sldId id="696" r:id="rId23"/>
    <p:sldId id="697" r:id="rId24"/>
    <p:sldId id="625" r:id="rId25"/>
    <p:sldId id="626" r:id="rId26"/>
    <p:sldId id="664" r:id="rId27"/>
    <p:sldId id="618" r:id="rId28"/>
    <p:sldId id="662" r:id="rId29"/>
    <p:sldId id="684" r:id="rId30"/>
    <p:sldId id="621" r:id="rId31"/>
    <p:sldId id="622" r:id="rId32"/>
    <p:sldId id="698" r:id="rId33"/>
    <p:sldId id="558" r:id="rId34"/>
    <p:sldId id="686" r:id="rId35"/>
    <p:sldId id="685" r:id="rId36"/>
    <p:sldId id="687" r:id="rId37"/>
    <p:sldId id="594" r:id="rId38"/>
    <p:sldId id="502" r:id="rId39"/>
    <p:sldId id="692" r:id="rId40"/>
    <p:sldId id="577" r:id="rId41"/>
    <p:sldId id="603" r:id="rId42"/>
    <p:sldId id="604" r:id="rId43"/>
    <p:sldId id="605" r:id="rId44"/>
    <p:sldId id="606" r:id="rId45"/>
    <p:sldId id="608" r:id="rId46"/>
    <p:sldId id="609" r:id="rId47"/>
    <p:sldId id="611" r:id="rId48"/>
    <p:sldId id="492" r:id="rId49"/>
    <p:sldId id="553" r:id="rId50"/>
    <p:sldId id="493" r:id="rId51"/>
    <p:sldId id="551" r:id="rId52"/>
    <p:sldId id="563" r:id="rId53"/>
    <p:sldId id="580" r:id="rId54"/>
    <p:sldId id="581" r:id="rId55"/>
    <p:sldId id="593" r:id="rId56"/>
    <p:sldId id="597" r:id="rId57"/>
    <p:sldId id="598" r:id="rId58"/>
    <p:sldId id="599" r:id="rId59"/>
    <p:sldId id="569" r:id="rId60"/>
    <p:sldId id="481" r:id="rId61"/>
    <p:sldId id="674" r:id="rId62"/>
    <p:sldId id="682" r:id="rId63"/>
    <p:sldId id="675" r:id="rId64"/>
    <p:sldId id="482" r:id="rId65"/>
    <p:sldId id="483" r:id="rId66"/>
    <p:sldId id="628" r:id="rId67"/>
    <p:sldId id="485" r:id="rId68"/>
    <p:sldId id="486" r:id="rId69"/>
    <p:sldId id="487" r:id="rId70"/>
    <p:sldId id="488" r:id="rId71"/>
    <p:sldId id="489" r:id="rId72"/>
    <p:sldId id="490" r:id="rId73"/>
    <p:sldId id="491" r:id="rId74"/>
    <p:sldId id="601" r:id="rId75"/>
    <p:sldId id="676" r:id="rId76"/>
    <p:sldId id="465" r:id="rId77"/>
    <p:sldId id="467" r:id="rId78"/>
    <p:sldId id="658" r:id="rId79"/>
    <p:sldId id="659" r:id="rId80"/>
    <p:sldId id="653" r:id="rId81"/>
    <p:sldId id="654" r:id="rId82"/>
    <p:sldId id="655" r:id="rId83"/>
    <p:sldId id="656" r:id="rId84"/>
    <p:sldId id="631" r:id="rId85"/>
    <p:sldId id="635" r:id="rId86"/>
    <p:sldId id="636" r:id="rId87"/>
    <p:sldId id="639" r:id="rId88"/>
    <p:sldId id="640" r:id="rId89"/>
    <p:sldId id="641" r:id="rId90"/>
    <p:sldId id="642" r:id="rId91"/>
    <p:sldId id="643" r:id="rId92"/>
    <p:sldId id="644" r:id="rId93"/>
    <p:sldId id="660" r:id="rId9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GP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1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57EDC-40B7-46E7-84FB-3FAF9A153188}" type="doc">
      <dgm:prSet loTypeId="urn:microsoft.com/office/officeart/2005/8/layout/gear1" loCatId="relationship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tr-TR"/>
        </a:p>
      </dgm:t>
    </dgm:pt>
    <dgm:pt modelId="{57D3516D-A0D7-4557-AD2B-6AF71F196856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DAHA EŞİT SAĞLIK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254705-C175-461E-A56C-0FF6BDBA745C}" type="parTrans" cxnId="{0AD03A91-FC01-4B00-B1E1-2B173AF30F91}">
      <dgm:prSet/>
      <dgm:spPr/>
      <dgm:t>
        <a:bodyPr/>
        <a:lstStyle/>
        <a:p>
          <a:endParaRPr lang="tr-TR"/>
        </a:p>
      </dgm:t>
    </dgm:pt>
    <dgm:pt modelId="{7ED73695-0660-4D15-92C0-8412861189AA}" type="sibTrans" cxnId="{0AD03A91-FC01-4B00-B1E1-2B173AF30F91}">
      <dgm:prSet/>
      <dgm:spPr/>
      <dgm:t>
        <a:bodyPr/>
        <a:lstStyle/>
        <a:p>
          <a:endParaRPr lang="tr-TR"/>
        </a:p>
      </dgm:t>
    </dgm:pt>
    <dgm:pt modelId="{F9B35509-4D87-48E7-8249-C4ABBED48125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DÜŞÜK MALİYET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602A08-7308-4AF1-B580-58E2BB35F07A}" type="parTrans" cxnId="{66FC007C-20DD-4F66-A215-A2451E3A5440}">
      <dgm:prSet/>
      <dgm:spPr/>
      <dgm:t>
        <a:bodyPr/>
        <a:lstStyle/>
        <a:p>
          <a:endParaRPr lang="tr-TR"/>
        </a:p>
      </dgm:t>
    </dgm:pt>
    <dgm:pt modelId="{3BE87A37-4C09-4957-8A2F-9DF86F3B807D}" type="sibTrans" cxnId="{66FC007C-20DD-4F66-A215-A2451E3A5440}">
      <dgm:prSet/>
      <dgm:spPr/>
      <dgm:t>
        <a:bodyPr/>
        <a:lstStyle/>
        <a:p>
          <a:endParaRPr lang="tr-TR"/>
        </a:p>
      </dgm:t>
    </dgm:pt>
    <dgm:pt modelId="{231DACB6-8556-42B8-B06B-755FE214DFAC}">
      <dgm:prSet phldrT="[Metin]" custT="1"/>
      <dgm:spPr/>
      <dgm:t>
        <a:bodyPr/>
        <a:lstStyle/>
        <a:p>
          <a:r>
            <a:rPr lang="tr-T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DAHA İYİ SAĞLIK SONUÇLARI</a:t>
          </a:r>
          <a:endParaRPr lang="tr-T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A016E8-693D-4B78-B41B-26C4A8F5060B}" type="parTrans" cxnId="{6BC60884-5B93-4862-BC60-9891E46A8308}">
      <dgm:prSet/>
      <dgm:spPr/>
      <dgm:t>
        <a:bodyPr/>
        <a:lstStyle/>
        <a:p>
          <a:endParaRPr lang="tr-TR"/>
        </a:p>
      </dgm:t>
    </dgm:pt>
    <dgm:pt modelId="{83EEF579-984F-42CC-8726-71682976E0DF}" type="sibTrans" cxnId="{6BC60884-5B93-4862-BC60-9891E46A8308}">
      <dgm:prSet/>
      <dgm:spPr/>
      <dgm:t>
        <a:bodyPr/>
        <a:lstStyle/>
        <a:p>
          <a:endParaRPr lang="tr-TR"/>
        </a:p>
      </dgm:t>
    </dgm:pt>
    <dgm:pt modelId="{EF17B733-0FF0-496E-98F5-2DBAAD4BD081}" type="pres">
      <dgm:prSet presAssocID="{71457EDC-40B7-46E7-84FB-3FAF9A15318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710872-ED5B-42AB-A236-3AA732C17B62}" type="pres">
      <dgm:prSet presAssocID="{57D3516D-A0D7-4557-AD2B-6AF71F19685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70485E-BEC5-4778-A4EE-75C6141CF72A}" type="pres">
      <dgm:prSet presAssocID="{57D3516D-A0D7-4557-AD2B-6AF71F196856}" presName="gear1srcNode" presStyleLbl="node1" presStyleIdx="0" presStyleCnt="3"/>
      <dgm:spPr/>
      <dgm:t>
        <a:bodyPr/>
        <a:lstStyle/>
        <a:p>
          <a:endParaRPr lang="tr-TR"/>
        </a:p>
      </dgm:t>
    </dgm:pt>
    <dgm:pt modelId="{1F6D8ACE-D20E-46C3-A13F-C084A4743C9A}" type="pres">
      <dgm:prSet presAssocID="{57D3516D-A0D7-4557-AD2B-6AF71F196856}" presName="gear1dstNode" presStyleLbl="node1" presStyleIdx="0" presStyleCnt="3"/>
      <dgm:spPr/>
      <dgm:t>
        <a:bodyPr/>
        <a:lstStyle/>
        <a:p>
          <a:endParaRPr lang="tr-TR"/>
        </a:p>
      </dgm:t>
    </dgm:pt>
    <dgm:pt modelId="{416F2571-B555-44B9-A39C-F73FDB4105CD}" type="pres">
      <dgm:prSet presAssocID="{F9B35509-4D87-48E7-8249-C4ABBED4812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6275D3-5EF4-4642-B8E4-1418563D8686}" type="pres">
      <dgm:prSet presAssocID="{F9B35509-4D87-48E7-8249-C4ABBED48125}" presName="gear2srcNode" presStyleLbl="node1" presStyleIdx="1" presStyleCnt="3"/>
      <dgm:spPr/>
      <dgm:t>
        <a:bodyPr/>
        <a:lstStyle/>
        <a:p>
          <a:endParaRPr lang="tr-TR"/>
        </a:p>
      </dgm:t>
    </dgm:pt>
    <dgm:pt modelId="{33C99EFE-6455-46BD-9C57-417910A567EF}" type="pres">
      <dgm:prSet presAssocID="{F9B35509-4D87-48E7-8249-C4ABBED48125}" presName="gear2dstNode" presStyleLbl="node1" presStyleIdx="1" presStyleCnt="3"/>
      <dgm:spPr/>
      <dgm:t>
        <a:bodyPr/>
        <a:lstStyle/>
        <a:p>
          <a:endParaRPr lang="tr-TR"/>
        </a:p>
      </dgm:t>
    </dgm:pt>
    <dgm:pt modelId="{731D90B2-596B-47E0-AA2B-990986376F21}" type="pres">
      <dgm:prSet presAssocID="{231DACB6-8556-42B8-B06B-755FE214DFAC}" presName="gear3" presStyleLbl="node1" presStyleIdx="2" presStyleCnt="3"/>
      <dgm:spPr/>
      <dgm:t>
        <a:bodyPr/>
        <a:lstStyle/>
        <a:p>
          <a:endParaRPr lang="tr-TR"/>
        </a:p>
      </dgm:t>
    </dgm:pt>
    <dgm:pt modelId="{5315D63C-FA42-4646-A3EC-9EFB9365F74B}" type="pres">
      <dgm:prSet presAssocID="{231DACB6-8556-42B8-B06B-755FE214DFA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C85F24B-4925-410E-BA14-D911F8B7C11F}" type="pres">
      <dgm:prSet presAssocID="{231DACB6-8556-42B8-B06B-755FE214DFAC}" presName="gear3srcNode" presStyleLbl="node1" presStyleIdx="2" presStyleCnt="3"/>
      <dgm:spPr/>
      <dgm:t>
        <a:bodyPr/>
        <a:lstStyle/>
        <a:p>
          <a:endParaRPr lang="tr-TR"/>
        </a:p>
      </dgm:t>
    </dgm:pt>
    <dgm:pt modelId="{990E51CF-3A50-47C8-9B42-158D8D0521A0}" type="pres">
      <dgm:prSet presAssocID="{231DACB6-8556-42B8-B06B-755FE214DFAC}" presName="gear3dstNode" presStyleLbl="node1" presStyleIdx="2" presStyleCnt="3"/>
      <dgm:spPr/>
      <dgm:t>
        <a:bodyPr/>
        <a:lstStyle/>
        <a:p>
          <a:endParaRPr lang="tr-TR"/>
        </a:p>
      </dgm:t>
    </dgm:pt>
    <dgm:pt modelId="{C8E96AF8-8E30-4F36-B12C-8CE8CE882A0F}" type="pres">
      <dgm:prSet presAssocID="{7ED73695-0660-4D15-92C0-8412861189AA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9B31CAC9-BBB4-4ABB-980B-345C1FDFE871}" type="pres">
      <dgm:prSet presAssocID="{3BE87A37-4C09-4957-8A2F-9DF86F3B807D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BB403586-1C72-436B-B38B-C88E05A28AC8}" type="pres">
      <dgm:prSet presAssocID="{83EEF579-984F-42CC-8726-71682976E0DF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766293A7-81DF-4A6F-9C95-ADDF8B91D957}" type="presOf" srcId="{7ED73695-0660-4D15-92C0-8412861189AA}" destId="{C8E96AF8-8E30-4F36-B12C-8CE8CE882A0F}" srcOrd="0" destOrd="0" presId="urn:microsoft.com/office/officeart/2005/8/layout/gear1"/>
    <dgm:cxn modelId="{35A87F70-5C11-43C8-A70B-4E9D6C633C65}" type="presOf" srcId="{71457EDC-40B7-46E7-84FB-3FAF9A153188}" destId="{EF17B733-0FF0-496E-98F5-2DBAAD4BD081}" srcOrd="0" destOrd="0" presId="urn:microsoft.com/office/officeart/2005/8/layout/gear1"/>
    <dgm:cxn modelId="{2EABB85F-A7AA-41D8-8417-AAFB1AE08E9B}" type="presOf" srcId="{F9B35509-4D87-48E7-8249-C4ABBED48125}" destId="{416F2571-B555-44B9-A39C-F73FDB4105CD}" srcOrd="0" destOrd="0" presId="urn:microsoft.com/office/officeart/2005/8/layout/gear1"/>
    <dgm:cxn modelId="{21E9133C-1F69-4158-B0E1-4029CFE44585}" type="presOf" srcId="{83EEF579-984F-42CC-8726-71682976E0DF}" destId="{BB403586-1C72-436B-B38B-C88E05A28AC8}" srcOrd="0" destOrd="0" presId="urn:microsoft.com/office/officeart/2005/8/layout/gear1"/>
    <dgm:cxn modelId="{3010F007-FBAE-4715-B27B-99DF27453491}" type="presOf" srcId="{231DACB6-8556-42B8-B06B-755FE214DFAC}" destId="{731D90B2-596B-47E0-AA2B-990986376F21}" srcOrd="0" destOrd="0" presId="urn:microsoft.com/office/officeart/2005/8/layout/gear1"/>
    <dgm:cxn modelId="{66FC007C-20DD-4F66-A215-A2451E3A5440}" srcId="{71457EDC-40B7-46E7-84FB-3FAF9A153188}" destId="{F9B35509-4D87-48E7-8249-C4ABBED48125}" srcOrd="1" destOrd="0" parTransId="{DC602A08-7308-4AF1-B580-58E2BB35F07A}" sibTransId="{3BE87A37-4C09-4957-8A2F-9DF86F3B807D}"/>
    <dgm:cxn modelId="{F6CCAF32-E80D-4AF4-81DA-5863A3B619C9}" type="presOf" srcId="{231DACB6-8556-42B8-B06B-755FE214DFAC}" destId="{5315D63C-FA42-4646-A3EC-9EFB9365F74B}" srcOrd="1" destOrd="0" presId="urn:microsoft.com/office/officeart/2005/8/layout/gear1"/>
    <dgm:cxn modelId="{A4624210-A24C-46E3-BD63-6F4A28397A7C}" type="presOf" srcId="{57D3516D-A0D7-4557-AD2B-6AF71F196856}" destId="{1F6D8ACE-D20E-46C3-A13F-C084A4743C9A}" srcOrd="2" destOrd="0" presId="urn:microsoft.com/office/officeart/2005/8/layout/gear1"/>
    <dgm:cxn modelId="{A75F92AA-3530-40C2-A86A-D27E43847B6F}" type="presOf" srcId="{231DACB6-8556-42B8-B06B-755FE214DFAC}" destId="{990E51CF-3A50-47C8-9B42-158D8D0521A0}" srcOrd="3" destOrd="0" presId="urn:microsoft.com/office/officeart/2005/8/layout/gear1"/>
    <dgm:cxn modelId="{3A9730F8-70F3-4A98-90E9-7A4F91A5730F}" type="presOf" srcId="{F9B35509-4D87-48E7-8249-C4ABBED48125}" destId="{1C6275D3-5EF4-4642-B8E4-1418563D8686}" srcOrd="1" destOrd="0" presId="urn:microsoft.com/office/officeart/2005/8/layout/gear1"/>
    <dgm:cxn modelId="{9EAC5E94-900A-47D5-8639-AD8DDAE90250}" type="presOf" srcId="{57D3516D-A0D7-4557-AD2B-6AF71F196856}" destId="{1470485E-BEC5-4778-A4EE-75C6141CF72A}" srcOrd="1" destOrd="0" presId="urn:microsoft.com/office/officeart/2005/8/layout/gear1"/>
    <dgm:cxn modelId="{24FE5BA5-9041-42F9-BF1A-E6C5A50AF3FC}" type="presOf" srcId="{231DACB6-8556-42B8-B06B-755FE214DFAC}" destId="{CC85F24B-4925-410E-BA14-D911F8B7C11F}" srcOrd="2" destOrd="0" presId="urn:microsoft.com/office/officeart/2005/8/layout/gear1"/>
    <dgm:cxn modelId="{4EC46D1D-E4A5-4707-86CD-5A94AC3BD266}" type="presOf" srcId="{F9B35509-4D87-48E7-8249-C4ABBED48125}" destId="{33C99EFE-6455-46BD-9C57-417910A567EF}" srcOrd="2" destOrd="0" presId="urn:microsoft.com/office/officeart/2005/8/layout/gear1"/>
    <dgm:cxn modelId="{6BC60884-5B93-4862-BC60-9891E46A8308}" srcId="{71457EDC-40B7-46E7-84FB-3FAF9A153188}" destId="{231DACB6-8556-42B8-B06B-755FE214DFAC}" srcOrd="2" destOrd="0" parTransId="{4DA016E8-693D-4B78-B41B-26C4A8F5060B}" sibTransId="{83EEF579-984F-42CC-8726-71682976E0DF}"/>
    <dgm:cxn modelId="{0AD03A91-FC01-4B00-B1E1-2B173AF30F91}" srcId="{71457EDC-40B7-46E7-84FB-3FAF9A153188}" destId="{57D3516D-A0D7-4557-AD2B-6AF71F196856}" srcOrd="0" destOrd="0" parTransId="{56254705-C175-461E-A56C-0FF6BDBA745C}" sibTransId="{7ED73695-0660-4D15-92C0-8412861189AA}"/>
    <dgm:cxn modelId="{9D953589-6F2E-4049-9D55-A7C2A1648F10}" type="presOf" srcId="{57D3516D-A0D7-4557-AD2B-6AF71F196856}" destId="{98710872-ED5B-42AB-A236-3AA732C17B62}" srcOrd="0" destOrd="0" presId="urn:microsoft.com/office/officeart/2005/8/layout/gear1"/>
    <dgm:cxn modelId="{3B27C9C5-3AE0-4594-B161-2630FA305FFE}" type="presOf" srcId="{3BE87A37-4C09-4957-8A2F-9DF86F3B807D}" destId="{9B31CAC9-BBB4-4ABB-980B-345C1FDFE871}" srcOrd="0" destOrd="0" presId="urn:microsoft.com/office/officeart/2005/8/layout/gear1"/>
    <dgm:cxn modelId="{E95B3E2C-02A9-4D81-A6C1-F9489E1AA167}" type="presParOf" srcId="{EF17B733-0FF0-496E-98F5-2DBAAD4BD081}" destId="{98710872-ED5B-42AB-A236-3AA732C17B62}" srcOrd="0" destOrd="0" presId="urn:microsoft.com/office/officeart/2005/8/layout/gear1"/>
    <dgm:cxn modelId="{DF6E668D-4DD9-4B8E-A2FF-8C7D648B264A}" type="presParOf" srcId="{EF17B733-0FF0-496E-98F5-2DBAAD4BD081}" destId="{1470485E-BEC5-4778-A4EE-75C6141CF72A}" srcOrd="1" destOrd="0" presId="urn:microsoft.com/office/officeart/2005/8/layout/gear1"/>
    <dgm:cxn modelId="{2AAA9514-1397-44B4-BE03-7498705D6B10}" type="presParOf" srcId="{EF17B733-0FF0-496E-98F5-2DBAAD4BD081}" destId="{1F6D8ACE-D20E-46C3-A13F-C084A4743C9A}" srcOrd="2" destOrd="0" presId="urn:microsoft.com/office/officeart/2005/8/layout/gear1"/>
    <dgm:cxn modelId="{06FD2136-9B75-4824-B2CE-5E57FA1ABBA7}" type="presParOf" srcId="{EF17B733-0FF0-496E-98F5-2DBAAD4BD081}" destId="{416F2571-B555-44B9-A39C-F73FDB4105CD}" srcOrd="3" destOrd="0" presId="urn:microsoft.com/office/officeart/2005/8/layout/gear1"/>
    <dgm:cxn modelId="{CD9B9A3C-8136-4751-9295-A15931F65DA5}" type="presParOf" srcId="{EF17B733-0FF0-496E-98F5-2DBAAD4BD081}" destId="{1C6275D3-5EF4-4642-B8E4-1418563D8686}" srcOrd="4" destOrd="0" presId="urn:microsoft.com/office/officeart/2005/8/layout/gear1"/>
    <dgm:cxn modelId="{6A845360-C78F-4662-97E9-40C4B766C7C3}" type="presParOf" srcId="{EF17B733-0FF0-496E-98F5-2DBAAD4BD081}" destId="{33C99EFE-6455-46BD-9C57-417910A567EF}" srcOrd="5" destOrd="0" presId="urn:microsoft.com/office/officeart/2005/8/layout/gear1"/>
    <dgm:cxn modelId="{B879F798-9DCA-4D20-B410-B6C11423689F}" type="presParOf" srcId="{EF17B733-0FF0-496E-98F5-2DBAAD4BD081}" destId="{731D90B2-596B-47E0-AA2B-990986376F21}" srcOrd="6" destOrd="0" presId="urn:microsoft.com/office/officeart/2005/8/layout/gear1"/>
    <dgm:cxn modelId="{6FBB5925-9E93-4874-9665-2CB5AAD852E9}" type="presParOf" srcId="{EF17B733-0FF0-496E-98F5-2DBAAD4BD081}" destId="{5315D63C-FA42-4646-A3EC-9EFB9365F74B}" srcOrd="7" destOrd="0" presId="urn:microsoft.com/office/officeart/2005/8/layout/gear1"/>
    <dgm:cxn modelId="{F1289FD5-143D-4AB4-9DDD-ABAF7B7B1764}" type="presParOf" srcId="{EF17B733-0FF0-496E-98F5-2DBAAD4BD081}" destId="{CC85F24B-4925-410E-BA14-D911F8B7C11F}" srcOrd="8" destOrd="0" presId="urn:microsoft.com/office/officeart/2005/8/layout/gear1"/>
    <dgm:cxn modelId="{2745773E-1169-4FD8-A523-77BC36D394CA}" type="presParOf" srcId="{EF17B733-0FF0-496E-98F5-2DBAAD4BD081}" destId="{990E51CF-3A50-47C8-9B42-158D8D0521A0}" srcOrd="9" destOrd="0" presId="urn:microsoft.com/office/officeart/2005/8/layout/gear1"/>
    <dgm:cxn modelId="{BF8BBC39-4929-4B49-8F2B-ECF88932CC32}" type="presParOf" srcId="{EF17B733-0FF0-496E-98F5-2DBAAD4BD081}" destId="{C8E96AF8-8E30-4F36-B12C-8CE8CE882A0F}" srcOrd="10" destOrd="0" presId="urn:microsoft.com/office/officeart/2005/8/layout/gear1"/>
    <dgm:cxn modelId="{90E4C2E1-E9E0-4289-8FC4-D022BF099BDA}" type="presParOf" srcId="{EF17B733-0FF0-496E-98F5-2DBAAD4BD081}" destId="{9B31CAC9-BBB4-4ABB-980B-345C1FDFE871}" srcOrd="11" destOrd="0" presId="urn:microsoft.com/office/officeart/2005/8/layout/gear1"/>
    <dgm:cxn modelId="{DC11407D-2F03-45C5-9052-31297EC592BF}" type="presParOf" srcId="{EF17B733-0FF0-496E-98F5-2DBAAD4BD081}" destId="{BB403586-1C72-436B-B38B-C88E05A28A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96ED7-E423-4DD9-86FE-CEFE26A0310F}" type="doc">
      <dgm:prSet loTypeId="urn:microsoft.com/office/officeart/2005/8/layout/process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D750F1-D36F-4DFE-9100-BC40960F1903}">
      <dgm:prSet phldrT="[Text]" custT="1"/>
      <dgm:spPr/>
      <dgm:t>
        <a:bodyPr/>
        <a:lstStyle/>
        <a:p>
          <a:endParaRPr lang="en-US" sz="2800" b="1" dirty="0"/>
        </a:p>
      </dgm:t>
    </dgm:pt>
    <dgm:pt modelId="{EEC4B4AB-94CB-4D53-BA51-160516EF5CD1}" type="parTrans" cxnId="{AE3888F6-CE31-49BB-81DB-D120BE0DA4DB}">
      <dgm:prSet/>
      <dgm:spPr/>
      <dgm:t>
        <a:bodyPr/>
        <a:lstStyle/>
        <a:p>
          <a:endParaRPr lang="en-US"/>
        </a:p>
      </dgm:t>
    </dgm:pt>
    <dgm:pt modelId="{E1EDFCAA-3189-4F0B-BD6D-AF702DFFCB71}" type="sibTrans" cxnId="{AE3888F6-CE31-49BB-81DB-D120BE0DA4DB}">
      <dgm:prSet/>
      <dgm:spPr/>
      <dgm:t>
        <a:bodyPr/>
        <a:lstStyle/>
        <a:p>
          <a:endParaRPr lang="en-US"/>
        </a:p>
      </dgm:t>
    </dgm:pt>
    <dgm:pt modelId="{656CB30F-A6D7-4BD2-A21E-1D48C4C00E32}">
      <dgm:prSet phldrT="[Text]" custT="1"/>
      <dgm:spPr/>
      <dgm:t>
        <a:bodyPr/>
        <a:lstStyle/>
        <a:p>
          <a:r>
            <a:rPr lang="tr-TR" sz="2800" i="1" dirty="0" smtClean="0"/>
            <a:t> </a:t>
          </a:r>
          <a:r>
            <a:rPr lang="tr-TR" sz="2800" i="0" smtClean="0"/>
            <a:t>BİRİNCİL KORUMA</a:t>
          </a:r>
          <a:endParaRPr lang="en-US" sz="2800" i="0" dirty="0"/>
        </a:p>
      </dgm:t>
    </dgm:pt>
    <dgm:pt modelId="{817843F5-5DC0-4650-87A5-DA3D6EBDC043}" type="parTrans" cxnId="{E765BB29-561F-4FD3-AACE-81FFF1164F1E}">
      <dgm:prSet/>
      <dgm:spPr/>
      <dgm:t>
        <a:bodyPr/>
        <a:lstStyle/>
        <a:p>
          <a:endParaRPr lang="en-US"/>
        </a:p>
      </dgm:t>
    </dgm:pt>
    <dgm:pt modelId="{9683A439-73C9-4203-B5B8-C5F32B68D4DF}" type="sibTrans" cxnId="{E765BB29-561F-4FD3-AACE-81FFF1164F1E}">
      <dgm:prSet/>
      <dgm:spPr/>
      <dgm:t>
        <a:bodyPr/>
        <a:lstStyle/>
        <a:p>
          <a:endParaRPr lang="en-US"/>
        </a:p>
      </dgm:t>
    </dgm:pt>
    <dgm:pt modelId="{00DD15EC-A986-414B-B4E2-D57385E49672}">
      <dgm:prSet phldrT="[Text]"/>
      <dgm:spPr/>
      <dgm:t>
        <a:bodyPr/>
        <a:lstStyle/>
        <a:p>
          <a:endParaRPr lang="tr-TR" sz="2200" b="1" dirty="0" smtClean="0"/>
        </a:p>
        <a:p>
          <a:r>
            <a:rPr lang="tr-TR" sz="2200" b="1" dirty="0" smtClean="0"/>
            <a:t>ÜÇÜNCÜL KORUMA</a:t>
          </a:r>
          <a:r>
            <a:rPr lang="en-US" sz="2200" b="1" dirty="0" smtClean="0"/>
            <a:t> </a:t>
          </a:r>
          <a:endParaRPr lang="en-US" sz="2200" b="1" dirty="0"/>
        </a:p>
      </dgm:t>
    </dgm:pt>
    <dgm:pt modelId="{4ECA057A-B19A-4B93-A182-7B14B49F9ECF}" type="parTrans" cxnId="{FE5460E2-F3EF-42E6-B324-693FA2AC193D}">
      <dgm:prSet/>
      <dgm:spPr/>
      <dgm:t>
        <a:bodyPr/>
        <a:lstStyle/>
        <a:p>
          <a:endParaRPr lang="en-US"/>
        </a:p>
      </dgm:t>
    </dgm:pt>
    <dgm:pt modelId="{545A4A96-4191-455D-AC52-70783F555B56}" type="sibTrans" cxnId="{FE5460E2-F3EF-42E6-B324-693FA2AC193D}">
      <dgm:prSet/>
      <dgm:spPr/>
      <dgm:t>
        <a:bodyPr/>
        <a:lstStyle/>
        <a:p>
          <a:endParaRPr lang="en-US"/>
        </a:p>
      </dgm:t>
    </dgm:pt>
    <dgm:pt modelId="{D9927774-93C1-40C8-91B3-D4DC1844AF9F}">
      <dgm:prSet phldrT="[Text]" custT="1"/>
      <dgm:spPr/>
      <dgm:t>
        <a:bodyPr/>
        <a:lstStyle/>
        <a:p>
          <a:endParaRPr lang="en-US" sz="2000" dirty="0"/>
        </a:p>
      </dgm:t>
    </dgm:pt>
    <dgm:pt modelId="{11CE4777-B5C1-4528-807B-3B6E44C1A907}" type="parTrans" cxnId="{44FB1B09-E8E3-4F1F-9C67-19C7330F7B05}">
      <dgm:prSet/>
      <dgm:spPr/>
      <dgm:t>
        <a:bodyPr/>
        <a:lstStyle/>
        <a:p>
          <a:endParaRPr lang="en-US"/>
        </a:p>
      </dgm:t>
    </dgm:pt>
    <dgm:pt modelId="{6DA6A688-DA99-4AE0-A43A-F2820C841B3E}" type="sibTrans" cxnId="{44FB1B09-E8E3-4F1F-9C67-19C7330F7B05}">
      <dgm:prSet/>
      <dgm:spPr/>
      <dgm:t>
        <a:bodyPr/>
        <a:lstStyle/>
        <a:p>
          <a:endParaRPr lang="en-US"/>
        </a:p>
      </dgm:t>
    </dgm:pt>
    <dgm:pt modelId="{897AF796-BFAD-4B38-AC74-C041F25E0CCC}">
      <dgm:prSet phldrT="[Text]" custT="1"/>
      <dgm:spPr/>
      <dgm:t>
        <a:bodyPr/>
        <a:lstStyle/>
        <a:p>
          <a:r>
            <a:rPr lang="tr-TR" sz="2000" dirty="0" smtClean="0"/>
            <a:t>İKİNCİL KORUMA</a:t>
          </a:r>
          <a:endParaRPr lang="en-US" sz="2000" dirty="0"/>
        </a:p>
      </dgm:t>
    </dgm:pt>
    <dgm:pt modelId="{20CEBB88-6DD2-4F3C-A788-5DC24BEE144E}">
      <dgm:prSet phldrT="[Text]" custT="1"/>
      <dgm:spPr/>
      <dgm:t>
        <a:bodyPr/>
        <a:lstStyle/>
        <a:p>
          <a:endParaRPr lang="en-US" sz="2200" b="1" dirty="0"/>
        </a:p>
      </dgm:t>
    </dgm:pt>
    <dgm:pt modelId="{8AA9D932-64B8-4DC2-B1B3-B4901E5630EC}" type="sibTrans" cxnId="{FA522C17-BDA6-44D1-95F6-EE9B77C53DB3}">
      <dgm:prSet/>
      <dgm:spPr/>
      <dgm:t>
        <a:bodyPr/>
        <a:lstStyle/>
        <a:p>
          <a:endParaRPr lang="en-US"/>
        </a:p>
      </dgm:t>
    </dgm:pt>
    <dgm:pt modelId="{ECFC08C8-9369-443F-B6B8-37AB82838FE5}" type="parTrans" cxnId="{FA522C17-BDA6-44D1-95F6-EE9B77C53DB3}">
      <dgm:prSet/>
      <dgm:spPr/>
      <dgm:t>
        <a:bodyPr/>
        <a:lstStyle/>
        <a:p>
          <a:endParaRPr lang="en-US"/>
        </a:p>
      </dgm:t>
    </dgm:pt>
    <dgm:pt modelId="{30D6828B-C4FF-4C94-B5A0-D2F96B5AA8F5}" type="sibTrans" cxnId="{F596A36E-39D0-469F-AFD0-1BD21DD7464C}">
      <dgm:prSet/>
      <dgm:spPr/>
      <dgm:t>
        <a:bodyPr/>
        <a:lstStyle/>
        <a:p>
          <a:endParaRPr lang="en-US"/>
        </a:p>
      </dgm:t>
    </dgm:pt>
    <dgm:pt modelId="{AB292275-A228-4DAC-BFEF-DDAA1F2E7038}" type="parTrans" cxnId="{F596A36E-39D0-469F-AFD0-1BD21DD7464C}">
      <dgm:prSet/>
      <dgm:spPr/>
      <dgm:t>
        <a:bodyPr/>
        <a:lstStyle/>
        <a:p>
          <a:endParaRPr lang="en-US"/>
        </a:p>
      </dgm:t>
    </dgm:pt>
    <dgm:pt modelId="{9F8DAA52-006D-4711-82DD-876B23F455D8}" type="pres">
      <dgm:prSet presAssocID="{7A196ED7-E423-4DD9-86FE-CEFE26A03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23C38-BCAF-4455-B931-04385CCAAA4A}" type="pres">
      <dgm:prSet presAssocID="{00DD15EC-A986-414B-B4E2-D57385E49672}" presName="boxAndChildren" presStyleCnt="0"/>
      <dgm:spPr/>
      <dgm:t>
        <a:bodyPr/>
        <a:lstStyle/>
        <a:p>
          <a:endParaRPr lang="en-US"/>
        </a:p>
      </dgm:t>
    </dgm:pt>
    <dgm:pt modelId="{5B639171-CEA8-411E-8199-3BB5DF2F5910}" type="pres">
      <dgm:prSet presAssocID="{00DD15EC-A986-414B-B4E2-D57385E49672}" presName="parentTextBox" presStyleLbl="node1" presStyleIdx="0" presStyleCnt="3"/>
      <dgm:spPr/>
      <dgm:t>
        <a:bodyPr/>
        <a:lstStyle/>
        <a:p>
          <a:endParaRPr lang="en-US"/>
        </a:p>
      </dgm:t>
    </dgm:pt>
    <dgm:pt modelId="{7862E35C-AFE9-457F-9DB4-B9F2AF46048C}" type="pres">
      <dgm:prSet presAssocID="{00DD15EC-A986-414B-B4E2-D57385E49672}" presName="entireBox" presStyleLbl="node1" presStyleIdx="0" presStyleCnt="3"/>
      <dgm:spPr/>
      <dgm:t>
        <a:bodyPr/>
        <a:lstStyle/>
        <a:p>
          <a:endParaRPr lang="en-US"/>
        </a:p>
      </dgm:t>
    </dgm:pt>
    <dgm:pt modelId="{3DE07082-3799-4250-9486-6F1555073F79}" type="pres">
      <dgm:prSet presAssocID="{00DD15EC-A986-414B-B4E2-D57385E49672}" presName="descendantBox" presStyleCnt="0"/>
      <dgm:spPr/>
      <dgm:t>
        <a:bodyPr/>
        <a:lstStyle/>
        <a:p>
          <a:endParaRPr lang="en-US"/>
        </a:p>
      </dgm:t>
    </dgm:pt>
    <dgm:pt modelId="{F7708EF7-6338-4D7C-825B-067D3FB44555}" type="pres">
      <dgm:prSet presAssocID="{D9927774-93C1-40C8-91B3-D4DC1844AF9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48C27-E153-4CA3-967F-C90873B65774}" type="pres">
      <dgm:prSet presAssocID="{8AA9D932-64B8-4DC2-B1B3-B4901E5630EC}" presName="sp" presStyleCnt="0"/>
      <dgm:spPr/>
      <dgm:t>
        <a:bodyPr/>
        <a:lstStyle/>
        <a:p>
          <a:endParaRPr lang="en-US"/>
        </a:p>
      </dgm:t>
    </dgm:pt>
    <dgm:pt modelId="{9BD9BADA-FA44-4FB9-A8BD-F4BEA6511CC2}" type="pres">
      <dgm:prSet presAssocID="{20CEBB88-6DD2-4F3C-A788-5DC24BEE144E}" presName="arrowAndChildren" presStyleCnt="0"/>
      <dgm:spPr/>
      <dgm:t>
        <a:bodyPr/>
        <a:lstStyle/>
        <a:p>
          <a:endParaRPr lang="en-US"/>
        </a:p>
      </dgm:t>
    </dgm:pt>
    <dgm:pt modelId="{60B8F7C8-617F-4087-A275-036E2AEC713E}" type="pres">
      <dgm:prSet presAssocID="{20CEBB88-6DD2-4F3C-A788-5DC24BEE144E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2455AFB-DE53-4569-A38D-03AF7D493099}" type="pres">
      <dgm:prSet presAssocID="{20CEBB88-6DD2-4F3C-A788-5DC24BEE144E}" presName="arrow" presStyleLbl="node1" presStyleIdx="1" presStyleCnt="3"/>
      <dgm:spPr/>
      <dgm:t>
        <a:bodyPr/>
        <a:lstStyle/>
        <a:p>
          <a:endParaRPr lang="en-US"/>
        </a:p>
      </dgm:t>
    </dgm:pt>
    <dgm:pt modelId="{6EF14F59-CF08-49D4-AE49-636CD39C814A}" type="pres">
      <dgm:prSet presAssocID="{20CEBB88-6DD2-4F3C-A788-5DC24BEE144E}" presName="descendantArrow" presStyleCnt="0"/>
      <dgm:spPr/>
      <dgm:t>
        <a:bodyPr/>
        <a:lstStyle/>
        <a:p>
          <a:endParaRPr lang="en-US"/>
        </a:p>
      </dgm:t>
    </dgm:pt>
    <dgm:pt modelId="{8D075A8A-D38D-403D-ACB9-DE5B5EFCA1A8}" type="pres">
      <dgm:prSet presAssocID="{897AF796-BFAD-4B38-AC74-C041F25E0CCC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C4708-4847-4971-88AD-3E658364D390}" type="pres">
      <dgm:prSet presAssocID="{E1EDFCAA-3189-4F0B-BD6D-AF702DFFCB71}" presName="sp" presStyleCnt="0"/>
      <dgm:spPr/>
      <dgm:t>
        <a:bodyPr/>
        <a:lstStyle/>
        <a:p>
          <a:endParaRPr lang="en-US"/>
        </a:p>
      </dgm:t>
    </dgm:pt>
    <dgm:pt modelId="{59E226DD-4BA4-40D4-8999-BFB53B4B076F}" type="pres">
      <dgm:prSet presAssocID="{BFD750F1-D36F-4DFE-9100-BC40960F1903}" presName="arrowAndChildren" presStyleCnt="0"/>
      <dgm:spPr/>
      <dgm:t>
        <a:bodyPr/>
        <a:lstStyle/>
        <a:p>
          <a:endParaRPr lang="en-US"/>
        </a:p>
      </dgm:t>
    </dgm:pt>
    <dgm:pt modelId="{6A21CE53-41C7-46E2-BADF-788283251FFF}" type="pres">
      <dgm:prSet presAssocID="{BFD750F1-D36F-4DFE-9100-BC40960F1903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BEF92B7-EA6D-4526-9548-609FD3DEAEFC}" type="pres">
      <dgm:prSet presAssocID="{BFD750F1-D36F-4DFE-9100-BC40960F1903}" presName="arrow" presStyleLbl="node1" presStyleIdx="2" presStyleCnt="3"/>
      <dgm:spPr/>
      <dgm:t>
        <a:bodyPr/>
        <a:lstStyle/>
        <a:p>
          <a:endParaRPr lang="en-US"/>
        </a:p>
      </dgm:t>
    </dgm:pt>
    <dgm:pt modelId="{FE9E7FA1-C045-497D-8F42-B7D832017F83}" type="pres">
      <dgm:prSet presAssocID="{BFD750F1-D36F-4DFE-9100-BC40960F1903}" presName="descendantArrow" presStyleCnt="0"/>
      <dgm:spPr/>
      <dgm:t>
        <a:bodyPr/>
        <a:lstStyle/>
        <a:p>
          <a:endParaRPr lang="en-US"/>
        </a:p>
      </dgm:t>
    </dgm:pt>
    <dgm:pt modelId="{CD6ACFB0-EC9B-46EC-A062-18D0ADB63788}" type="pres">
      <dgm:prSet presAssocID="{656CB30F-A6D7-4BD2-A21E-1D48C4C00E3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65BB29-561F-4FD3-AACE-81FFF1164F1E}" srcId="{BFD750F1-D36F-4DFE-9100-BC40960F1903}" destId="{656CB30F-A6D7-4BD2-A21E-1D48C4C00E32}" srcOrd="0" destOrd="0" parTransId="{817843F5-5DC0-4650-87A5-DA3D6EBDC043}" sibTransId="{9683A439-73C9-4203-B5B8-C5F32B68D4DF}"/>
    <dgm:cxn modelId="{5DBD8912-5743-41CF-90CA-98FA2899D023}" type="presOf" srcId="{BFD750F1-D36F-4DFE-9100-BC40960F1903}" destId="{6A21CE53-41C7-46E2-BADF-788283251FFF}" srcOrd="0" destOrd="0" presId="urn:microsoft.com/office/officeart/2005/8/layout/process4"/>
    <dgm:cxn modelId="{3C08B7E8-7E1C-4424-953A-DE521F45058D}" type="presOf" srcId="{BFD750F1-D36F-4DFE-9100-BC40960F1903}" destId="{3BEF92B7-EA6D-4526-9548-609FD3DEAEFC}" srcOrd="1" destOrd="0" presId="urn:microsoft.com/office/officeart/2005/8/layout/process4"/>
    <dgm:cxn modelId="{9496CC26-4F82-43D9-A2C5-107A19C24AF8}" type="presOf" srcId="{20CEBB88-6DD2-4F3C-A788-5DC24BEE144E}" destId="{32455AFB-DE53-4569-A38D-03AF7D493099}" srcOrd="1" destOrd="0" presId="urn:microsoft.com/office/officeart/2005/8/layout/process4"/>
    <dgm:cxn modelId="{56676670-BA2D-4601-9B54-DF61F3B481E1}" type="presOf" srcId="{00DD15EC-A986-414B-B4E2-D57385E49672}" destId="{5B639171-CEA8-411E-8199-3BB5DF2F5910}" srcOrd="0" destOrd="0" presId="urn:microsoft.com/office/officeart/2005/8/layout/process4"/>
    <dgm:cxn modelId="{CD88DDC5-1659-4FEC-A4F2-84564B2213B0}" type="presOf" srcId="{656CB30F-A6D7-4BD2-A21E-1D48C4C00E32}" destId="{CD6ACFB0-EC9B-46EC-A062-18D0ADB63788}" srcOrd="0" destOrd="0" presId="urn:microsoft.com/office/officeart/2005/8/layout/process4"/>
    <dgm:cxn modelId="{1B43EA13-160C-4972-AF73-A5D82DACDF2D}" type="presOf" srcId="{00DD15EC-A986-414B-B4E2-D57385E49672}" destId="{7862E35C-AFE9-457F-9DB4-B9F2AF46048C}" srcOrd="1" destOrd="0" presId="urn:microsoft.com/office/officeart/2005/8/layout/process4"/>
    <dgm:cxn modelId="{8DC34E4D-768E-46F9-BEC4-1FF4FAFBE84D}" type="presOf" srcId="{20CEBB88-6DD2-4F3C-A788-5DC24BEE144E}" destId="{60B8F7C8-617F-4087-A275-036E2AEC713E}" srcOrd="0" destOrd="0" presId="urn:microsoft.com/office/officeart/2005/8/layout/process4"/>
    <dgm:cxn modelId="{44FB1B09-E8E3-4F1F-9C67-19C7330F7B05}" srcId="{00DD15EC-A986-414B-B4E2-D57385E49672}" destId="{D9927774-93C1-40C8-91B3-D4DC1844AF9F}" srcOrd="0" destOrd="0" parTransId="{11CE4777-B5C1-4528-807B-3B6E44C1A907}" sibTransId="{6DA6A688-DA99-4AE0-A43A-F2820C841B3E}"/>
    <dgm:cxn modelId="{87007F24-9D0D-4733-BB6E-70C59A965335}" type="presOf" srcId="{7A196ED7-E423-4DD9-86FE-CEFE26A0310F}" destId="{9F8DAA52-006D-4711-82DD-876B23F455D8}" srcOrd="0" destOrd="0" presId="urn:microsoft.com/office/officeart/2005/8/layout/process4"/>
    <dgm:cxn modelId="{AE3888F6-CE31-49BB-81DB-D120BE0DA4DB}" srcId="{7A196ED7-E423-4DD9-86FE-CEFE26A0310F}" destId="{BFD750F1-D36F-4DFE-9100-BC40960F1903}" srcOrd="0" destOrd="0" parTransId="{EEC4B4AB-94CB-4D53-BA51-160516EF5CD1}" sibTransId="{E1EDFCAA-3189-4F0B-BD6D-AF702DFFCB71}"/>
    <dgm:cxn modelId="{1BDCC236-4E5D-4590-BBC6-0D0F7BECFC35}" type="presOf" srcId="{D9927774-93C1-40C8-91B3-D4DC1844AF9F}" destId="{F7708EF7-6338-4D7C-825B-067D3FB44555}" srcOrd="0" destOrd="0" presId="urn:microsoft.com/office/officeart/2005/8/layout/process4"/>
    <dgm:cxn modelId="{4A9D6510-056E-4E26-BC98-42A5F2E3253C}" type="presOf" srcId="{897AF796-BFAD-4B38-AC74-C041F25E0CCC}" destId="{8D075A8A-D38D-403D-ACB9-DE5B5EFCA1A8}" srcOrd="0" destOrd="0" presId="urn:microsoft.com/office/officeart/2005/8/layout/process4"/>
    <dgm:cxn modelId="{FA522C17-BDA6-44D1-95F6-EE9B77C53DB3}" srcId="{7A196ED7-E423-4DD9-86FE-CEFE26A0310F}" destId="{20CEBB88-6DD2-4F3C-A788-5DC24BEE144E}" srcOrd="1" destOrd="0" parTransId="{ECFC08C8-9369-443F-B6B8-37AB82838FE5}" sibTransId="{8AA9D932-64B8-4DC2-B1B3-B4901E5630EC}"/>
    <dgm:cxn modelId="{F596A36E-39D0-469F-AFD0-1BD21DD7464C}" srcId="{20CEBB88-6DD2-4F3C-A788-5DC24BEE144E}" destId="{897AF796-BFAD-4B38-AC74-C041F25E0CCC}" srcOrd="0" destOrd="0" parTransId="{AB292275-A228-4DAC-BFEF-DDAA1F2E7038}" sibTransId="{30D6828B-C4FF-4C94-B5A0-D2F96B5AA8F5}"/>
    <dgm:cxn modelId="{FE5460E2-F3EF-42E6-B324-693FA2AC193D}" srcId="{7A196ED7-E423-4DD9-86FE-CEFE26A0310F}" destId="{00DD15EC-A986-414B-B4E2-D57385E49672}" srcOrd="2" destOrd="0" parTransId="{4ECA057A-B19A-4B93-A182-7B14B49F9ECF}" sibTransId="{545A4A96-4191-455D-AC52-70783F555B56}"/>
    <dgm:cxn modelId="{42590E61-ADD3-4398-9715-65EAD27408BD}" type="presParOf" srcId="{9F8DAA52-006D-4711-82DD-876B23F455D8}" destId="{C3B23C38-BCAF-4455-B931-04385CCAAA4A}" srcOrd="0" destOrd="0" presId="urn:microsoft.com/office/officeart/2005/8/layout/process4"/>
    <dgm:cxn modelId="{D73329CE-91FF-4135-AA10-02F7A8C066E6}" type="presParOf" srcId="{C3B23C38-BCAF-4455-B931-04385CCAAA4A}" destId="{5B639171-CEA8-411E-8199-3BB5DF2F5910}" srcOrd="0" destOrd="0" presId="urn:microsoft.com/office/officeart/2005/8/layout/process4"/>
    <dgm:cxn modelId="{688F28EF-1BFF-41B7-BFFC-C4FA210CE85A}" type="presParOf" srcId="{C3B23C38-BCAF-4455-B931-04385CCAAA4A}" destId="{7862E35C-AFE9-457F-9DB4-B9F2AF46048C}" srcOrd="1" destOrd="0" presId="urn:microsoft.com/office/officeart/2005/8/layout/process4"/>
    <dgm:cxn modelId="{69EF943F-446E-454D-8B38-B8568964C767}" type="presParOf" srcId="{C3B23C38-BCAF-4455-B931-04385CCAAA4A}" destId="{3DE07082-3799-4250-9486-6F1555073F79}" srcOrd="2" destOrd="0" presId="urn:microsoft.com/office/officeart/2005/8/layout/process4"/>
    <dgm:cxn modelId="{63E1B297-5CBB-4B35-9FAC-5FBBB8BA1E14}" type="presParOf" srcId="{3DE07082-3799-4250-9486-6F1555073F79}" destId="{F7708EF7-6338-4D7C-825B-067D3FB44555}" srcOrd="0" destOrd="0" presId="urn:microsoft.com/office/officeart/2005/8/layout/process4"/>
    <dgm:cxn modelId="{51C5D0FB-05C3-4182-A76B-986BA7FFC516}" type="presParOf" srcId="{9F8DAA52-006D-4711-82DD-876B23F455D8}" destId="{51A48C27-E153-4CA3-967F-C90873B65774}" srcOrd="1" destOrd="0" presId="urn:microsoft.com/office/officeart/2005/8/layout/process4"/>
    <dgm:cxn modelId="{6FDB91E4-5A40-4FCE-BF04-7CAB6C4F42AA}" type="presParOf" srcId="{9F8DAA52-006D-4711-82DD-876B23F455D8}" destId="{9BD9BADA-FA44-4FB9-A8BD-F4BEA6511CC2}" srcOrd="2" destOrd="0" presId="urn:microsoft.com/office/officeart/2005/8/layout/process4"/>
    <dgm:cxn modelId="{E4A23DFC-5E2C-4997-B1FF-FCBD04205835}" type="presParOf" srcId="{9BD9BADA-FA44-4FB9-A8BD-F4BEA6511CC2}" destId="{60B8F7C8-617F-4087-A275-036E2AEC713E}" srcOrd="0" destOrd="0" presId="urn:microsoft.com/office/officeart/2005/8/layout/process4"/>
    <dgm:cxn modelId="{CFAD219D-D02D-4DEA-A1B0-CF61C9B7E311}" type="presParOf" srcId="{9BD9BADA-FA44-4FB9-A8BD-F4BEA6511CC2}" destId="{32455AFB-DE53-4569-A38D-03AF7D493099}" srcOrd="1" destOrd="0" presId="urn:microsoft.com/office/officeart/2005/8/layout/process4"/>
    <dgm:cxn modelId="{93AE9085-6EBA-4EE1-9F4E-E3DB46E705D0}" type="presParOf" srcId="{9BD9BADA-FA44-4FB9-A8BD-F4BEA6511CC2}" destId="{6EF14F59-CF08-49D4-AE49-636CD39C814A}" srcOrd="2" destOrd="0" presId="urn:microsoft.com/office/officeart/2005/8/layout/process4"/>
    <dgm:cxn modelId="{4C53FFEC-16F9-45D1-A80A-C8A95401F94F}" type="presParOf" srcId="{6EF14F59-CF08-49D4-AE49-636CD39C814A}" destId="{8D075A8A-D38D-403D-ACB9-DE5B5EFCA1A8}" srcOrd="0" destOrd="0" presId="urn:microsoft.com/office/officeart/2005/8/layout/process4"/>
    <dgm:cxn modelId="{449D2019-27B5-4A77-A481-8BA80638C37E}" type="presParOf" srcId="{9F8DAA52-006D-4711-82DD-876B23F455D8}" destId="{7CBC4708-4847-4971-88AD-3E658364D390}" srcOrd="3" destOrd="0" presId="urn:microsoft.com/office/officeart/2005/8/layout/process4"/>
    <dgm:cxn modelId="{CE36D6F6-4D3F-43E4-BF9E-E4DB18D296A3}" type="presParOf" srcId="{9F8DAA52-006D-4711-82DD-876B23F455D8}" destId="{59E226DD-4BA4-40D4-8999-BFB53B4B076F}" srcOrd="4" destOrd="0" presId="urn:microsoft.com/office/officeart/2005/8/layout/process4"/>
    <dgm:cxn modelId="{8D2DC884-0788-4CF5-A36E-D65A9092AECA}" type="presParOf" srcId="{59E226DD-4BA4-40D4-8999-BFB53B4B076F}" destId="{6A21CE53-41C7-46E2-BADF-788283251FFF}" srcOrd="0" destOrd="0" presId="urn:microsoft.com/office/officeart/2005/8/layout/process4"/>
    <dgm:cxn modelId="{3C3C5BF5-E8AD-4563-A61F-F44B49B18C1E}" type="presParOf" srcId="{59E226DD-4BA4-40D4-8999-BFB53B4B076F}" destId="{3BEF92B7-EA6D-4526-9548-609FD3DEAEFC}" srcOrd="1" destOrd="0" presId="urn:microsoft.com/office/officeart/2005/8/layout/process4"/>
    <dgm:cxn modelId="{0FD37B39-F444-4F91-8AF5-57C784A72C6A}" type="presParOf" srcId="{59E226DD-4BA4-40D4-8999-BFB53B4B076F}" destId="{FE9E7FA1-C045-497D-8F42-B7D832017F83}" srcOrd="2" destOrd="0" presId="urn:microsoft.com/office/officeart/2005/8/layout/process4"/>
    <dgm:cxn modelId="{A78B2AC0-6FA3-4277-9E59-D1E4F625E877}" type="presParOf" srcId="{FE9E7FA1-C045-497D-8F42-B7D832017F83}" destId="{CD6ACFB0-EC9B-46EC-A062-18D0ADB637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15299-E486-4422-AE41-9DDAECCBEB26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</dgm:pt>
    <dgm:pt modelId="{56EDA2EF-EAF8-4584-8066-0FE9B0E4A4A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50-70 yaş kişilerden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altLang="tr-TR" sz="1100" b="1" i="0" u="none" strike="noStrike" cap="none" normalizeH="0" baseline="0" dirty="0" smtClean="0">
            <a:ln>
              <a:noFill/>
            </a:ln>
            <a:solidFill>
              <a:schemeClr val="accent2"/>
            </a:solidFill>
            <a:effectLst/>
            <a:latin typeface="Comic Sans MS" panose="030F0702030302020204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GGK bakılması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altLang="tr-TR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EECFC14-BCB0-4BDA-A709-4BE24303B340}" type="parTrans" cxnId="{A002FC12-E09D-45BB-B444-D1DE2A976341}">
      <dgm:prSet/>
      <dgm:spPr/>
      <dgm:t>
        <a:bodyPr/>
        <a:lstStyle/>
        <a:p>
          <a:endParaRPr lang="tr-TR"/>
        </a:p>
      </dgm:t>
    </dgm:pt>
    <dgm:pt modelId="{07F5959E-FCBB-45D4-885B-A6FE269B2D17}" type="sibTrans" cxnId="{A002FC12-E09D-45BB-B444-D1DE2A976341}">
      <dgm:prSet/>
      <dgm:spPr/>
      <dgm:t>
        <a:bodyPr/>
        <a:lstStyle/>
        <a:p>
          <a:endParaRPr lang="tr-TR"/>
        </a:p>
      </dgm:t>
    </dgm:pt>
    <dgm:pt modelId="{E744D81E-314B-4D93-B44D-A959E7A2F85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0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GGK (-)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altLang="tr-TR" sz="1000" b="1" i="0" u="none" strike="noStrike" cap="none" normalizeH="0" baseline="0" dirty="0" smtClean="0">
            <a:ln>
              <a:noFill/>
            </a:ln>
            <a:solidFill>
              <a:srgbClr val="CC3300"/>
            </a:solidFill>
            <a:effectLst/>
            <a:latin typeface="Comic Sans MS" panose="030F0702030302020204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bilgilendirme </a:t>
          </a:r>
          <a:r>
            <a:rPr kumimoji="0" lang="tr-TR" altLang="tr-T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broşürü</a:t>
          </a:r>
          <a:r>
            <a:rPr kumimoji="0" lang="tr-TR" altLang="tr-T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2 yıl sonra </a:t>
          </a:r>
          <a:r>
            <a:rPr kumimoji="0" lang="tr-TR" altLang="tr-TR" sz="11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tekrar</a:t>
          </a:r>
          <a:r>
            <a:rPr kumimoji="0" lang="tr-TR" altLang="tr-TR" sz="1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davet </a:t>
          </a:r>
        </a:p>
      </dgm:t>
    </dgm:pt>
    <dgm:pt modelId="{F54AE9A7-27B3-44DE-8B36-438E82213D8E}" type="parTrans" cxnId="{ED69A186-9EE4-498C-AB4D-64B5C656B501}">
      <dgm:prSet/>
      <dgm:spPr/>
      <dgm:t>
        <a:bodyPr/>
        <a:lstStyle/>
        <a:p>
          <a:endParaRPr lang="tr-TR"/>
        </a:p>
      </dgm:t>
    </dgm:pt>
    <dgm:pt modelId="{37D22C65-5C87-410E-8253-18B7E773EEEA}" type="sibTrans" cxnId="{ED69A186-9EE4-498C-AB4D-64B5C656B501}">
      <dgm:prSet/>
      <dgm:spPr/>
      <dgm:t>
        <a:bodyPr/>
        <a:lstStyle/>
        <a:p>
          <a:endParaRPr lang="tr-TR"/>
        </a:p>
      </dgm:t>
    </dgm:pt>
    <dgm:pt modelId="{D1AFFF0F-9DA2-45BD-AE6C-C15AB867DCF9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GGK BELİRSİZ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(%4)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GGK Testi tekrar </a:t>
          </a:r>
        </a:p>
      </dgm:t>
    </dgm:pt>
    <dgm:pt modelId="{C0DEAEC4-1173-424D-9D80-2989B7F51D3F}" type="parTrans" cxnId="{6303C917-9686-425C-A295-5850BD78CF72}">
      <dgm:prSet/>
      <dgm:spPr/>
      <dgm:t>
        <a:bodyPr/>
        <a:lstStyle/>
        <a:p>
          <a:endParaRPr lang="tr-TR"/>
        </a:p>
      </dgm:t>
    </dgm:pt>
    <dgm:pt modelId="{A6F3D861-F720-4604-930A-4EB4FC97929F}" type="sibTrans" cxnId="{6303C917-9686-425C-A295-5850BD78CF72}">
      <dgm:prSet/>
      <dgm:spPr/>
      <dgm:t>
        <a:bodyPr/>
        <a:lstStyle/>
        <a:p>
          <a:endParaRPr lang="tr-TR"/>
        </a:p>
      </dgm:t>
    </dgm:pt>
    <dgm:pt modelId="{78A814DD-3449-4E87-BB97-A08619A7408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GGK(+) (%2)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Kolonoskopi</a:t>
          </a:r>
          <a:r>
            <a:rPr kumimoji="0" lang="tr-TR" alt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KETEM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Genel cerrahi,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Gastroenteroloji,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cap="none" normalizeH="0" baseline="0" dirty="0" err="1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Gastro</a:t>
          </a:r>
          <a:r>
            <a:rPr kumimoji="0" lang="tr-TR" altLang="tr-TR" sz="11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 cerrahisi</a:t>
          </a:r>
        </a:p>
      </dgm:t>
    </dgm:pt>
    <dgm:pt modelId="{D7C14FEA-44A4-47AC-987A-57F03EF8AF77}" type="parTrans" cxnId="{8B590A38-CC53-4F0F-BF07-21F8D69D07EB}">
      <dgm:prSet/>
      <dgm:spPr/>
      <dgm:t>
        <a:bodyPr/>
        <a:lstStyle/>
        <a:p>
          <a:endParaRPr lang="tr-TR"/>
        </a:p>
      </dgm:t>
    </dgm:pt>
    <dgm:pt modelId="{A18B83C3-BAE5-464B-B13A-C16B7AC15B4D}" type="sibTrans" cxnId="{8B590A38-CC53-4F0F-BF07-21F8D69D07EB}">
      <dgm:prSet/>
      <dgm:spPr/>
      <dgm:t>
        <a:bodyPr/>
        <a:lstStyle/>
        <a:p>
          <a:endParaRPr lang="tr-TR"/>
        </a:p>
      </dgm:t>
    </dgm:pt>
    <dgm:pt modelId="{839BC9A7-3CB4-4336-8A39-D1585240F979}" type="pres">
      <dgm:prSet presAssocID="{AB415299-E486-4422-AE41-9DDAECCBEB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4514ADC-5A5B-4209-B343-6BD5735D82F1}" type="pres">
      <dgm:prSet presAssocID="{56EDA2EF-EAF8-4584-8066-0FE9B0E4A4AD}" presName="hierRoot1" presStyleCnt="0">
        <dgm:presLayoutVars>
          <dgm:hierBranch/>
        </dgm:presLayoutVars>
      </dgm:prSet>
      <dgm:spPr/>
    </dgm:pt>
    <dgm:pt modelId="{EFC2CCA8-D49E-4820-ACD3-35118D2FDE1C}" type="pres">
      <dgm:prSet presAssocID="{56EDA2EF-EAF8-4584-8066-0FE9B0E4A4AD}" presName="rootComposite1" presStyleCnt="0"/>
      <dgm:spPr/>
    </dgm:pt>
    <dgm:pt modelId="{5731A762-2FB1-4EB5-A5F7-D8ACBBC8D19D}" type="pres">
      <dgm:prSet presAssocID="{56EDA2EF-EAF8-4584-8066-0FE9B0E4A4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EF11DC1-C2C0-48C4-9270-96CE7844748D}" type="pres">
      <dgm:prSet presAssocID="{56EDA2EF-EAF8-4584-8066-0FE9B0E4A4AD}" presName="rootConnector1" presStyleLbl="node1" presStyleIdx="0" presStyleCnt="0"/>
      <dgm:spPr/>
      <dgm:t>
        <a:bodyPr/>
        <a:lstStyle/>
        <a:p>
          <a:endParaRPr lang="tr-TR"/>
        </a:p>
      </dgm:t>
    </dgm:pt>
    <dgm:pt modelId="{893FC0EB-E48D-48F2-93A5-D044F3AE0B41}" type="pres">
      <dgm:prSet presAssocID="{56EDA2EF-EAF8-4584-8066-0FE9B0E4A4AD}" presName="hierChild2" presStyleCnt="0"/>
      <dgm:spPr/>
    </dgm:pt>
    <dgm:pt modelId="{9539C960-3990-44D6-8387-166B0436B89D}" type="pres">
      <dgm:prSet presAssocID="{F54AE9A7-27B3-44DE-8B36-438E82213D8E}" presName="Name35" presStyleLbl="parChTrans1D2" presStyleIdx="0" presStyleCnt="3"/>
      <dgm:spPr/>
      <dgm:t>
        <a:bodyPr/>
        <a:lstStyle/>
        <a:p>
          <a:endParaRPr lang="tr-TR"/>
        </a:p>
      </dgm:t>
    </dgm:pt>
    <dgm:pt modelId="{C6183998-F42B-4120-B4AD-8213EDD6B77B}" type="pres">
      <dgm:prSet presAssocID="{E744D81E-314B-4D93-B44D-A959E7A2F850}" presName="hierRoot2" presStyleCnt="0">
        <dgm:presLayoutVars>
          <dgm:hierBranch/>
        </dgm:presLayoutVars>
      </dgm:prSet>
      <dgm:spPr/>
    </dgm:pt>
    <dgm:pt modelId="{4853EF75-434C-440D-A58C-ED0ADA0AF549}" type="pres">
      <dgm:prSet presAssocID="{E744D81E-314B-4D93-B44D-A959E7A2F850}" presName="rootComposite" presStyleCnt="0"/>
      <dgm:spPr/>
    </dgm:pt>
    <dgm:pt modelId="{43F0385F-58A0-4799-B269-7DED3983D97F}" type="pres">
      <dgm:prSet presAssocID="{E744D81E-314B-4D93-B44D-A959E7A2F85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2C357C2-EC2B-4733-944F-D8E91B8E7735}" type="pres">
      <dgm:prSet presAssocID="{E744D81E-314B-4D93-B44D-A959E7A2F850}" presName="rootConnector" presStyleLbl="node2" presStyleIdx="0" presStyleCnt="3"/>
      <dgm:spPr/>
      <dgm:t>
        <a:bodyPr/>
        <a:lstStyle/>
        <a:p>
          <a:endParaRPr lang="tr-TR"/>
        </a:p>
      </dgm:t>
    </dgm:pt>
    <dgm:pt modelId="{3CFF2739-84B2-46BB-AB6E-8E140D20E6FB}" type="pres">
      <dgm:prSet presAssocID="{E744D81E-314B-4D93-B44D-A959E7A2F850}" presName="hierChild4" presStyleCnt="0"/>
      <dgm:spPr/>
    </dgm:pt>
    <dgm:pt modelId="{07F946FB-FC74-4A4C-9564-763B118C6DC8}" type="pres">
      <dgm:prSet presAssocID="{E744D81E-314B-4D93-B44D-A959E7A2F850}" presName="hierChild5" presStyleCnt="0"/>
      <dgm:spPr/>
    </dgm:pt>
    <dgm:pt modelId="{F4D414F8-9D9B-490B-9D3A-42956CF28B8A}" type="pres">
      <dgm:prSet presAssocID="{C0DEAEC4-1173-424D-9D80-2989B7F51D3F}" presName="Name35" presStyleLbl="parChTrans1D2" presStyleIdx="1" presStyleCnt="3"/>
      <dgm:spPr/>
      <dgm:t>
        <a:bodyPr/>
        <a:lstStyle/>
        <a:p>
          <a:endParaRPr lang="tr-TR"/>
        </a:p>
      </dgm:t>
    </dgm:pt>
    <dgm:pt modelId="{78BAEB33-C4A9-47D4-86BC-8E5E341C5D42}" type="pres">
      <dgm:prSet presAssocID="{D1AFFF0F-9DA2-45BD-AE6C-C15AB867DCF9}" presName="hierRoot2" presStyleCnt="0">
        <dgm:presLayoutVars>
          <dgm:hierBranch/>
        </dgm:presLayoutVars>
      </dgm:prSet>
      <dgm:spPr/>
    </dgm:pt>
    <dgm:pt modelId="{036AC2D0-5EF8-47B1-8C67-27CEA8CDDF85}" type="pres">
      <dgm:prSet presAssocID="{D1AFFF0F-9DA2-45BD-AE6C-C15AB867DCF9}" presName="rootComposite" presStyleCnt="0"/>
      <dgm:spPr/>
    </dgm:pt>
    <dgm:pt modelId="{F0293B54-E670-4C67-9CDF-42BA83955041}" type="pres">
      <dgm:prSet presAssocID="{D1AFFF0F-9DA2-45BD-AE6C-C15AB867DCF9}" presName="rootText" presStyleLbl="node2" presStyleIdx="1" presStyleCnt="3" custLinFactNeighborX="-687" custLinFactNeighborY="35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30B1A7-5CEC-4C65-81E7-AE431BDA3720}" type="pres">
      <dgm:prSet presAssocID="{D1AFFF0F-9DA2-45BD-AE6C-C15AB867DCF9}" presName="rootConnector" presStyleLbl="node2" presStyleIdx="1" presStyleCnt="3"/>
      <dgm:spPr/>
      <dgm:t>
        <a:bodyPr/>
        <a:lstStyle/>
        <a:p>
          <a:endParaRPr lang="tr-TR"/>
        </a:p>
      </dgm:t>
    </dgm:pt>
    <dgm:pt modelId="{931A6F3B-B8E3-4A7D-BE48-05787F9D0FA5}" type="pres">
      <dgm:prSet presAssocID="{D1AFFF0F-9DA2-45BD-AE6C-C15AB867DCF9}" presName="hierChild4" presStyleCnt="0"/>
      <dgm:spPr/>
    </dgm:pt>
    <dgm:pt modelId="{9F1E6B3E-208B-4F86-8AED-2213F688BA12}" type="pres">
      <dgm:prSet presAssocID="{D1AFFF0F-9DA2-45BD-AE6C-C15AB867DCF9}" presName="hierChild5" presStyleCnt="0"/>
      <dgm:spPr/>
    </dgm:pt>
    <dgm:pt modelId="{A468E5EA-14ED-47A2-90F6-577844F07490}" type="pres">
      <dgm:prSet presAssocID="{D7C14FEA-44A4-47AC-987A-57F03EF8AF77}" presName="Name35" presStyleLbl="parChTrans1D2" presStyleIdx="2" presStyleCnt="3"/>
      <dgm:spPr/>
      <dgm:t>
        <a:bodyPr/>
        <a:lstStyle/>
        <a:p>
          <a:endParaRPr lang="tr-TR"/>
        </a:p>
      </dgm:t>
    </dgm:pt>
    <dgm:pt modelId="{071653A8-4CD2-4610-9EFA-50572D59C533}" type="pres">
      <dgm:prSet presAssocID="{78A814DD-3449-4E87-BB97-A08619A74086}" presName="hierRoot2" presStyleCnt="0">
        <dgm:presLayoutVars>
          <dgm:hierBranch/>
        </dgm:presLayoutVars>
      </dgm:prSet>
      <dgm:spPr/>
    </dgm:pt>
    <dgm:pt modelId="{E80D052A-B62B-481F-BFC6-F91FDCE22ED6}" type="pres">
      <dgm:prSet presAssocID="{78A814DD-3449-4E87-BB97-A08619A74086}" presName="rootComposite" presStyleCnt="0"/>
      <dgm:spPr/>
    </dgm:pt>
    <dgm:pt modelId="{E9331B8A-0C88-4186-8A22-35FE51FF0100}" type="pres">
      <dgm:prSet presAssocID="{78A814DD-3449-4E87-BB97-A08619A7408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DEBF8D-93C8-4EF1-86D0-78D25178CE21}" type="pres">
      <dgm:prSet presAssocID="{78A814DD-3449-4E87-BB97-A08619A74086}" presName="rootConnector" presStyleLbl="node2" presStyleIdx="2" presStyleCnt="3"/>
      <dgm:spPr/>
      <dgm:t>
        <a:bodyPr/>
        <a:lstStyle/>
        <a:p>
          <a:endParaRPr lang="tr-TR"/>
        </a:p>
      </dgm:t>
    </dgm:pt>
    <dgm:pt modelId="{D060D51C-EE08-4161-9E40-14D23A34C1FA}" type="pres">
      <dgm:prSet presAssocID="{78A814DD-3449-4E87-BB97-A08619A74086}" presName="hierChild4" presStyleCnt="0"/>
      <dgm:spPr/>
    </dgm:pt>
    <dgm:pt modelId="{28A50595-C6AD-4AD6-83A6-0079A96ACB49}" type="pres">
      <dgm:prSet presAssocID="{78A814DD-3449-4E87-BB97-A08619A74086}" presName="hierChild5" presStyleCnt="0"/>
      <dgm:spPr/>
    </dgm:pt>
    <dgm:pt modelId="{4043724B-20D6-469B-A996-EA33B88E43BF}" type="pres">
      <dgm:prSet presAssocID="{56EDA2EF-EAF8-4584-8066-0FE9B0E4A4AD}" presName="hierChild3" presStyleCnt="0"/>
      <dgm:spPr/>
    </dgm:pt>
  </dgm:ptLst>
  <dgm:cxnLst>
    <dgm:cxn modelId="{DC935F66-9526-4F2E-B1CC-EE1A8434EED1}" type="presOf" srcId="{D7C14FEA-44A4-47AC-987A-57F03EF8AF77}" destId="{A468E5EA-14ED-47A2-90F6-577844F07490}" srcOrd="0" destOrd="0" presId="urn:microsoft.com/office/officeart/2005/8/layout/orgChart1"/>
    <dgm:cxn modelId="{340A8A47-C208-45C4-9062-6CDAA40F8945}" type="presOf" srcId="{D1AFFF0F-9DA2-45BD-AE6C-C15AB867DCF9}" destId="{F0293B54-E670-4C67-9CDF-42BA83955041}" srcOrd="0" destOrd="0" presId="urn:microsoft.com/office/officeart/2005/8/layout/orgChart1"/>
    <dgm:cxn modelId="{C80BEBF2-3E86-48A9-80FE-6A467EAAFD71}" type="presOf" srcId="{F54AE9A7-27B3-44DE-8B36-438E82213D8E}" destId="{9539C960-3990-44D6-8387-166B0436B89D}" srcOrd="0" destOrd="0" presId="urn:microsoft.com/office/officeart/2005/8/layout/orgChart1"/>
    <dgm:cxn modelId="{ED69A186-9EE4-498C-AB4D-64B5C656B501}" srcId="{56EDA2EF-EAF8-4584-8066-0FE9B0E4A4AD}" destId="{E744D81E-314B-4D93-B44D-A959E7A2F850}" srcOrd="0" destOrd="0" parTransId="{F54AE9A7-27B3-44DE-8B36-438E82213D8E}" sibTransId="{37D22C65-5C87-410E-8253-18B7E773EEEA}"/>
    <dgm:cxn modelId="{8B590A38-CC53-4F0F-BF07-21F8D69D07EB}" srcId="{56EDA2EF-EAF8-4584-8066-0FE9B0E4A4AD}" destId="{78A814DD-3449-4E87-BB97-A08619A74086}" srcOrd="2" destOrd="0" parTransId="{D7C14FEA-44A4-47AC-987A-57F03EF8AF77}" sibTransId="{A18B83C3-BAE5-464B-B13A-C16B7AC15B4D}"/>
    <dgm:cxn modelId="{627BF48E-52E7-4BE1-9FF8-97A517F54F1E}" type="presOf" srcId="{56EDA2EF-EAF8-4584-8066-0FE9B0E4A4AD}" destId="{3EF11DC1-C2C0-48C4-9270-96CE7844748D}" srcOrd="1" destOrd="0" presId="urn:microsoft.com/office/officeart/2005/8/layout/orgChart1"/>
    <dgm:cxn modelId="{A002FC12-E09D-45BB-B444-D1DE2A976341}" srcId="{AB415299-E486-4422-AE41-9DDAECCBEB26}" destId="{56EDA2EF-EAF8-4584-8066-0FE9B0E4A4AD}" srcOrd="0" destOrd="0" parTransId="{BEECFC14-BCB0-4BDA-A709-4BE24303B340}" sibTransId="{07F5959E-FCBB-45D4-885B-A6FE269B2D17}"/>
    <dgm:cxn modelId="{BF687285-1274-4962-8C9D-5B6C443EBC15}" type="presOf" srcId="{78A814DD-3449-4E87-BB97-A08619A74086}" destId="{E9331B8A-0C88-4186-8A22-35FE51FF0100}" srcOrd="0" destOrd="0" presId="urn:microsoft.com/office/officeart/2005/8/layout/orgChart1"/>
    <dgm:cxn modelId="{B0080F8F-8787-4A43-85E1-FD220770F40B}" type="presOf" srcId="{C0DEAEC4-1173-424D-9D80-2989B7F51D3F}" destId="{F4D414F8-9D9B-490B-9D3A-42956CF28B8A}" srcOrd="0" destOrd="0" presId="urn:microsoft.com/office/officeart/2005/8/layout/orgChart1"/>
    <dgm:cxn modelId="{96397534-6117-4154-B953-11679483A3E7}" type="presOf" srcId="{78A814DD-3449-4E87-BB97-A08619A74086}" destId="{04DEBF8D-93C8-4EF1-86D0-78D25178CE21}" srcOrd="1" destOrd="0" presId="urn:microsoft.com/office/officeart/2005/8/layout/orgChart1"/>
    <dgm:cxn modelId="{6303C917-9686-425C-A295-5850BD78CF72}" srcId="{56EDA2EF-EAF8-4584-8066-0FE9B0E4A4AD}" destId="{D1AFFF0F-9DA2-45BD-AE6C-C15AB867DCF9}" srcOrd="1" destOrd="0" parTransId="{C0DEAEC4-1173-424D-9D80-2989B7F51D3F}" sibTransId="{A6F3D861-F720-4604-930A-4EB4FC97929F}"/>
    <dgm:cxn modelId="{D68920FD-73DC-4E42-8D3F-1C9FCD298DEB}" type="presOf" srcId="{E744D81E-314B-4D93-B44D-A959E7A2F850}" destId="{43F0385F-58A0-4799-B269-7DED3983D97F}" srcOrd="0" destOrd="0" presId="urn:microsoft.com/office/officeart/2005/8/layout/orgChart1"/>
    <dgm:cxn modelId="{09501C08-5DB3-4B1D-8BA8-C262D0CE0AB9}" type="presOf" srcId="{56EDA2EF-EAF8-4584-8066-0FE9B0E4A4AD}" destId="{5731A762-2FB1-4EB5-A5F7-D8ACBBC8D19D}" srcOrd="0" destOrd="0" presId="urn:microsoft.com/office/officeart/2005/8/layout/orgChart1"/>
    <dgm:cxn modelId="{A892E31C-2CC9-4EB3-90AF-98C5E4DE00ED}" type="presOf" srcId="{D1AFFF0F-9DA2-45BD-AE6C-C15AB867DCF9}" destId="{7A30B1A7-5CEC-4C65-81E7-AE431BDA3720}" srcOrd="1" destOrd="0" presId="urn:microsoft.com/office/officeart/2005/8/layout/orgChart1"/>
    <dgm:cxn modelId="{573BB19D-ED62-444E-9FE3-249F42CD0399}" type="presOf" srcId="{AB415299-E486-4422-AE41-9DDAECCBEB26}" destId="{839BC9A7-3CB4-4336-8A39-D1585240F979}" srcOrd="0" destOrd="0" presId="urn:microsoft.com/office/officeart/2005/8/layout/orgChart1"/>
    <dgm:cxn modelId="{32B721A6-9826-459B-9F01-94F4F1CE7E41}" type="presOf" srcId="{E744D81E-314B-4D93-B44D-A959E7A2F850}" destId="{F2C357C2-EC2B-4733-944F-D8E91B8E7735}" srcOrd="1" destOrd="0" presId="urn:microsoft.com/office/officeart/2005/8/layout/orgChart1"/>
    <dgm:cxn modelId="{C3BDD414-6AD8-44CA-A544-BB8709F28737}" type="presParOf" srcId="{839BC9A7-3CB4-4336-8A39-D1585240F979}" destId="{84514ADC-5A5B-4209-B343-6BD5735D82F1}" srcOrd="0" destOrd="0" presId="urn:microsoft.com/office/officeart/2005/8/layout/orgChart1"/>
    <dgm:cxn modelId="{246F3DC2-A358-430E-A86F-FD0C7E0FF94B}" type="presParOf" srcId="{84514ADC-5A5B-4209-B343-6BD5735D82F1}" destId="{EFC2CCA8-D49E-4820-ACD3-35118D2FDE1C}" srcOrd="0" destOrd="0" presId="urn:microsoft.com/office/officeart/2005/8/layout/orgChart1"/>
    <dgm:cxn modelId="{F0ECC4DC-8BBC-438D-B85F-4FD5C654B987}" type="presParOf" srcId="{EFC2CCA8-D49E-4820-ACD3-35118D2FDE1C}" destId="{5731A762-2FB1-4EB5-A5F7-D8ACBBC8D19D}" srcOrd="0" destOrd="0" presId="urn:microsoft.com/office/officeart/2005/8/layout/orgChart1"/>
    <dgm:cxn modelId="{378A1EE6-5918-4041-9A30-A38F28AEDCB9}" type="presParOf" srcId="{EFC2CCA8-D49E-4820-ACD3-35118D2FDE1C}" destId="{3EF11DC1-C2C0-48C4-9270-96CE7844748D}" srcOrd="1" destOrd="0" presId="urn:microsoft.com/office/officeart/2005/8/layout/orgChart1"/>
    <dgm:cxn modelId="{A51E0A75-FFF5-4310-8B6F-8DEF8D41E948}" type="presParOf" srcId="{84514ADC-5A5B-4209-B343-6BD5735D82F1}" destId="{893FC0EB-E48D-48F2-93A5-D044F3AE0B41}" srcOrd="1" destOrd="0" presId="urn:microsoft.com/office/officeart/2005/8/layout/orgChart1"/>
    <dgm:cxn modelId="{0E780AA0-A68D-4FFB-AAD3-A7D87FA5EE7C}" type="presParOf" srcId="{893FC0EB-E48D-48F2-93A5-D044F3AE0B41}" destId="{9539C960-3990-44D6-8387-166B0436B89D}" srcOrd="0" destOrd="0" presId="urn:microsoft.com/office/officeart/2005/8/layout/orgChart1"/>
    <dgm:cxn modelId="{6531D1DA-635A-46C5-8762-460A48FEBAD9}" type="presParOf" srcId="{893FC0EB-E48D-48F2-93A5-D044F3AE0B41}" destId="{C6183998-F42B-4120-B4AD-8213EDD6B77B}" srcOrd="1" destOrd="0" presId="urn:microsoft.com/office/officeart/2005/8/layout/orgChart1"/>
    <dgm:cxn modelId="{652EF149-5288-4C63-A5C0-BB950C60DB28}" type="presParOf" srcId="{C6183998-F42B-4120-B4AD-8213EDD6B77B}" destId="{4853EF75-434C-440D-A58C-ED0ADA0AF549}" srcOrd="0" destOrd="0" presId="urn:microsoft.com/office/officeart/2005/8/layout/orgChart1"/>
    <dgm:cxn modelId="{54D1A9E3-3C33-4A51-A4FA-BF8451420A45}" type="presParOf" srcId="{4853EF75-434C-440D-A58C-ED0ADA0AF549}" destId="{43F0385F-58A0-4799-B269-7DED3983D97F}" srcOrd="0" destOrd="0" presId="urn:microsoft.com/office/officeart/2005/8/layout/orgChart1"/>
    <dgm:cxn modelId="{134C1228-9BD0-4152-9C71-7AD53AFDC57D}" type="presParOf" srcId="{4853EF75-434C-440D-A58C-ED0ADA0AF549}" destId="{F2C357C2-EC2B-4733-944F-D8E91B8E7735}" srcOrd="1" destOrd="0" presId="urn:microsoft.com/office/officeart/2005/8/layout/orgChart1"/>
    <dgm:cxn modelId="{1A6FAF7D-7258-4C05-90D3-883BE068454E}" type="presParOf" srcId="{C6183998-F42B-4120-B4AD-8213EDD6B77B}" destId="{3CFF2739-84B2-46BB-AB6E-8E140D20E6FB}" srcOrd="1" destOrd="0" presId="urn:microsoft.com/office/officeart/2005/8/layout/orgChart1"/>
    <dgm:cxn modelId="{A2D95C1D-C2B8-4FA1-82D6-EDB48894B077}" type="presParOf" srcId="{C6183998-F42B-4120-B4AD-8213EDD6B77B}" destId="{07F946FB-FC74-4A4C-9564-763B118C6DC8}" srcOrd="2" destOrd="0" presId="urn:microsoft.com/office/officeart/2005/8/layout/orgChart1"/>
    <dgm:cxn modelId="{C9774A23-2A93-4CDC-9A44-98AC58A7332E}" type="presParOf" srcId="{893FC0EB-E48D-48F2-93A5-D044F3AE0B41}" destId="{F4D414F8-9D9B-490B-9D3A-42956CF28B8A}" srcOrd="2" destOrd="0" presId="urn:microsoft.com/office/officeart/2005/8/layout/orgChart1"/>
    <dgm:cxn modelId="{842F4009-3B3B-42A6-8107-952CE8110329}" type="presParOf" srcId="{893FC0EB-E48D-48F2-93A5-D044F3AE0B41}" destId="{78BAEB33-C4A9-47D4-86BC-8E5E341C5D42}" srcOrd="3" destOrd="0" presId="urn:microsoft.com/office/officeart/2005/8/layout/orgChart1"/>
    <dgm:cxn modelId="{F408FEC9-00A9-4F68-AA5F-4503BA2D10F7}" type="presParOf" srcId="{78BAEB33-C4A9-47D4-86BC-8E5E341C5D42}" destId="{036AC2D0-5EF8-47B1-8C67-27CEA8CDDF85}" srcOrd="0" destOrd="0" presId="urn:microsoft.com/office/officeart/2005/8/layout/orgChart1"/>
    <dgm:cxn modelId="{F8BC25E4-F75D-4084-B225-27016A4E694B}" type="presParOf" srcId="{036AC2D0-5EF8-47B1-8C67-27CEA8CDDF85}" destId="{F0293B54-E670-4C67-9CDF-42BA83955041}" srcOrd="0" destOrd="0" presId="urn:microsoft.com/office/officeart/2005/8/layout/orgChart1"/>
    <dgm:cxn modelId="{C1A72B7C-77D7-4A9B-8235-DF99A7CBA846}" type="presParOf" srcId="{036AC2D0-5EF8-47B1-8C67-27CEA8CDDF85}" destId="{7A30B1A7-5CEC-4C65-81E7-AE431BDA3720}" srcOrd="1" destOrd="0" presId="urn:microsoft.com/office/officeart/2005/8/layout/orgChart1"/>
    <dgm:cxn modelId="{95035241-0154-420E-B2B0-7B71ECB0B6F9}" type="presParOf" srcId="{78BAEB33-C4A9-47D4-86BC-8E5E341C5D42}" destId="{931A6F3B-B8E3-4A7D-BE48-05787F9D0FA5}" srcOrd="1" destOrd="0" presId="urn:microsoft.com/office/officeart/2005/8/layout/orgChart1"/>
    <dgm:cxn modelId="{EEEBA635-876B-438A-ADCC-D77BAB0973DB}" type="presParOf" srcId="{78BAEB33-C4A9-47D4-86BC-8E5E341C5D42}" destId="{9F1E6B3E-208B-4F86-8AED-2213F688BA12}" srcOrd="2" destOrd="0" presId="urn:microsoft.com/office/officeart/2005/8/layout/orgChart1"/>
    <dgm:cxn modelId="{A3336966-05AB-41D3-872D-B599D5B2FF15}" type="presParOf" srcId="{893FC0EB-E48D-48F2-93A5-D044F3AE0B41}" destId="{A468E5EA-14ED-47A2-90F6-577844F07490}" srcOrd="4" destOrd="0" presId="urn:microsoft.com/office/officeart/2005/8/layout/orgChart1"/>
    <dgm:cxn modelId="{F7974ADF-C2BA-4D39-B591-E83AC5EAAE57}" type="presParOf" srcId="{893FC0EB-E48D-48F2-93A5-D044F3AE0B41}" destId="{071653A8-4CD2-4610-9EFA-50572D59C533}" srcOrd="5" destOrd="0" presId="urn:microsoft.com/office/officeart/2005/8/layout/orgChart1"/>
    <dgm:cxn modelId="{45B7C715-0F8B-4E36-8487-C7F35EA418A5}" type="presParOf" srcId="{071653A8-4CD2-4610-9EFA-50572D59C533}" destId="{E80D052A-B62B-481F-BFC6-F91FDCE22ED6}" srcOrd="0" destOrd="0" presId="urn:microsoft.com/office/officeart/2005/8/layout/orgChart1"/>
    <dgm:cxn modelId="{7C73E3E2-3408-472A-9B52-B21A73B1FD7A}" type="presParOf" srcId="{E80D052A-B62B-481F-BFC6-F91FDCE22ED6}" destId="{E9331B8A-0C88-4186-8A22-35FE51FF0100}" srcOrd="0" destOrd="0" presId="urn:microsoft.com/office/officeart/2005/8/layout/orgChart1"/>
    <dgm:cxn modelId="{9DEAB765-33B7-4AC2-946F-56AFB1ABB724}" type="presParOf" srcId="{E80D052A-B62B-481F-BFC6-F91FDCE22ED6}" destId="{04DEBF8D-93C8-4EF1-86D0-78D25178CE21}" srcOrd="1" destOrd="0" presId="urn:microsoft.com/office/officeart/2005/8/layout/orgChart1"/>
    <dgm:cxn modelId="{D181811E-F37A-4264-8CDB-0044DE5B7B6F}" type="presParOf" srcId="{071653A8-4CD2-4610-9EFA-50572D59C533}" destId="{D060D51C-EE08-4161-9E40-14D23A34C1FA}" srcOrd="1" destOrd="0" presId="urn:microsoft.com/office/officeart/2005/8/layout/orgChart1"/>
    <dgm:cxn modelId="{BC166FCA-0F08-492A-9E45-C5C84CF8FBAC}" type="presParOf" srcId="{071653A8-4CD2-4610-9EFA-50572D59C533}" destId="{28A50595-C6AD-4AD6-83A6-0079A96ACB49}" srcOrd="2" destOrd="0" presId="urn:microsoft.com/office/officeart/2005/8/layout/orgChart1"/>
    <dgm:cxn modelId="{BA481F94-0E01-43CC-AA1D-4F978E70D16E}" type="presParOf" srcId="{84514ADC-5A5B-4209-B343-6BD5735D82F1}" destId="{4043724B-20D6-469B-A996-EA33B88E43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96ED7-E423-4DD9-86FE-CEFE26A0310F}" type="doc">
      <dgm:prSet loTypeId="urn:microsoft.com/office/officeart/2005/8/layout/l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D750F1-D36F-4DFE-9100-BC40960F1903}">
      <dgm:prSet phldrT="[Text]" custT="1"/>
      <dgm:spPr/>
      <dgm:t>
        <a:bodyPr/>
        <a:lstStyle/>
        <a:p>
          <a:r>
            <a:rPr lang="tr-TR" sz="2000" b="1" dirty="0" smtClean="0"/>
            <a:t>Çek Cumhuriyeti</a:t>
          </a:r>
          <a:endParaRPr lang="en-US" sz="2000" b="1" dirty="0"/>
        </a:p>
      </dgm:t>
    </dgm:pt>
    <dgm:pt modelId="{EEC4B4AB-94CB-4D53-BA51-160516EF5CD1}" type="parTrans" cxnId="{AE3888F6-CE31-49BB-81DB-D120BE0DA4DB}">
      <dgm:prSet/>
      <dgm:spPr/>
      <dgm:t>
        <a:bodyPr/>
        <a:lstStyle/>
        <a:p>
          <a:endParaRPr lang="en-US"/>
        </a:p>
      </dgm:t>
    </dgm:pt>
    <dgm:pt modelId="{E1EDFCAA-3189-4F0B-BD6D-AF702DFFCB71}" type="sibTrans" cxnId="{AE3888F6-CE31-49BB-81DB-D120BE0DA4DB}">
      <dgm:prSet/>
      <dgm:spPr/>
      <dgm:t>
        <a:bodyPr/>
        <a:lstStyle/>
        <a:p>
          <a:endParaRPr lang="en-US"/>
        </a:p>
      </dgm:t>
    </dgm:pt>
    <dgm:pt modelId="{656CB30F-A6D7-4BD2-A21E-1D48C4C00E32}">
      <dgm:prSet phldrT="[Text]" custT="1"/>
      <dgm:spPr/>
      <dgm:t>
        <a:bodyPr/>
        <a:lstStyle/>
        <a:p>
          <a:r>
            <a:rPr lang="tr-TR" sz="2800" i="1" dirty="0" smtClean="0"/>
            <a:t>%25</a:t>
          </a:r>
          <a:endParaRPr lang="en-US" sz="2800" i="1" dirty="0"/>
        </a:p>
      </dgm:t>
    </dgm:pt>
    <dgm:pt modelId="{817843F5-5DC0-4650-87A5-DA3D6EBDC043}" type="parTrans" cxnId="{E765BB29-561F-4FD3-AACE-81FFF1164F1E}">
      <dgm:prSet/>
      <dgm:spPr/>
      <dgm:t>
        <a:bodyPr/>
        <a:lstStyle/>
        <a:p>
          <a:endParaRPr lang="en-US"/>
        </a:p>
      </dgm:t>
    </dgm:pt>
    <dgm:pt modelId="{9683A439-73C9-4203-B5B8-C5F32B68D4DF}" type="sibTrans" cxnId="{E765BB29-561F-4FD3-AACE-81FFF1164F1E}">
      <dgm:prSet/>
      <dgm:spPr/>
      <dgm:t>
        <a:bodyPr/>
        <a:lstStyle/>
        <a:p>
          <a:endParaRPr lang="en-US"/>
        </a:p>
      </dgm:t>
    </dgm:pt>
    <dgm:pt modelId="{00DD15EC-A986-414B-B4E2-D57385E49672}">
      <dgm:prSet phldrT="[Text]"/>
      <dgm:spPr/>
      <dgm:t>
        <a:bodyPr/>
        <a:lstStyle/>
        <a:p>
          <a:r>
            <a:rPr lang="en-US" sz="2200" b="1" dirty="0" smtClean="0"/>
            <a:t> </a:t>
          </a:r>
          <a:r>
            <a:rPr lang="tr-TR" sz="2200" b="1" dirty="0" smtClean="0"/>
            <a:t>Polonya+Norveç+Hollanda+İsveç</a:t>
          </a:r>
          <a:endParaRPr lang="en-US" sz="2200" b="1" dirty="0"/>
        </a:p>
      </dgm:t>
    </dgm:pt>
    <dgm:pt modelId="{4ECA057A-B19A-4B93-A182-7B14B49F9ECF}" type="parTrans" cxnId="{FE5460E2-F3EF-42E6-B324-693FA2AC193D}">
      <dgm:prSet/>
      <dgm:spPr/>
      <dgm:t>
        <a:bodyPr/>
        <a:lstStyle/>
        <a:p>
          <a:endParaRPr lang="en-US"/>
        </a:p>
      </dgm:t>
    </dgm:pt>
    <dgm:pt modelId="{545A4A96-4191-455D-AC52-70783F555B56}" type="sibTrans" cxnId="{FE5460E2-F3EF-42E6-B324-693FA2AC193D}">
      <dgm:prSet/>
      <dgm:spPr/>
      <dgm:t>
        <a:bodyPr/>
        <a:lstStyle/>
        <a:p>
          <a:endParaRPr lang="en-US"/>
        </a:p>
      </dgm:t>
    </dgm:pt>
    <dgm:pt modelId="{D9927774-93C1-40C8-91B3-D4DC1844AF9F}">
      <dgm:prSet phldrT="[Text]" custT="1"/>
      <dgm:spPr/>
      <dgm:t>
        <a:bodyPr/>
        <a:lstStyle/>
        <a:p>
          <a:r>
            <a:rPr lang="tr-TR" sz="2000" dirty="0" smtClean="0"/>
            <a:t>%40</a:t>
          </a:r>
          <a:endParaRPr lang="en-US" sz="2000" dirty="0"/>
        </a:p>
      </dgm:t>
    </dgm:pt>
    <dgm:pt modelId="{11CE4777-B5C1-4528-807B-3B6E44C1A907}" type="parTrans" cxnId="{44FB1B09-E8E3-4F1F-9C67-19C7330F7B05}">
      <dgm:prSet/>
      <dgm:spPr/>
      <dgm:t>
        <a:bodyPr/>
        <a:lstStyle/>
        <a:p>
          <a:endParaRPr lang="en-US"/>
        </a:p>
      </dgm:t>
    </dgm:pt>
    <dgm:pt modelId="{6DA6A688-DA99-4AE0-A43A-F2820C841B3E}" type="sibTrans" cxnId="{44FB1B09-E8E3-4F1F-9C67-19C7330F7B05}">
      <dgm:prSet/>
      <dgm:spPr/>
      <dgm:t>
        <a:bodyPr/>
        <a:lstStyle/>
        <a:p>
          <a:endParaRPr lang="en-US"/>
        </a:p>
      </dgm:t>
    </dgm:pt>
    <dgm:pt modelId="{897AF796-BFAD-4B38-AC74-C041F25E0CCC}">
      <dgm:prSet phldrT="[Text]" custT="1"/>
      <dgm:spPr/>
      <dgm:t>
        <a:bodyPr/>
        <a:lstStyle/>
        <a:p>
          <a:r>
            <a:rPr lang="tr-TR" sz="2000" dirty="0" smtClean="0"/>
            <a:t>%67.8</a:t>
          </a:r>
          <a:endParaRPr lang="en-US" sz="2000" dirty="0"/>
        </a:p>
      </dgm:t>
    </dgm:pt>
    <dgm:pt modelId="{20CEBB88-6DD2-4F3C-A788-5DC24BEE144E}">
      <dgm:prSet phldrT="[Text]" custT="1"/>
      <dgm:spPr/>
      <dgm:t>
        <a:bodyPr/>
        <a:lstStyle/>
        <a:p>
          <a:r>
            <a:rPr lang="tr-TR" sz="2200" b="1" dirty="0" smtClean="0"/>
            <a:t>Sırbistan</a:t>
          </a:r>
          <a:endParaRPr lang="en-US" sz="2200" b="1" dirty="0"/>
        </a:p>
      </dgm:t>
    </dgm:pt>
    <dgm:pt modelId="{8AA9D932-64B8-4DC2-B1B3-B4901E5630EC}" type="sibTrans" cxnId="{FA522C17-BDA6-44D1-95F6-EE9B77C53DB3}">
      <dgm:prSet/>
      <dgm:spPr/>
      <dgm:t>
        <a:bodyPr/>
        <a:lstStyle/>
        <a:p>
          <a:endParaRPr lang="en-US"/>
        </a:p>
      </dgm:t>
    </dgm:pt>
    <dgm:pt modelId="{ECFC08C8-9369-443F-B6B8-37AB82838FE5}" type="parTrans" cxnId="{FA522C17-BDA6-44D1-95F6-EE9B77C53DB3}">
      <dgm:prSet/>
      <dgm:spPr/>
      <dgm:t>
        <a:bodyPr/>
        <a:lstStyle/>
        <a:p>
          <a:endParaRPr lang="en-US"/>
        </a:p>
      </dgm:t>
    </dgm:pt>
    <dgm:pt modelId="{30D6828B-C4FF-4C94-B5A0-D2F96B5AA8F5}" type="sibTrans" cxnId="{F596A36E-39D0-469F-AFD0-1BD21DD7464C}">
      <dgm:prSet/>
      <dgm:spPr/>
      <dgm:t>
        <a:bodyPr/>
        <a:lstStyle/>
        <a:p>
          <a:endParaRPr lang="en-US"/>
        </a:p>
      </dgm:t>
    </dgm:pt>
    <dgm:pt modelId="{AB292275-A228-4DAC-BFEF-DDAA1F2E7038}" type="parTrans" cxnId="{F596A36E-39D0-469F-AFD0-1BD21DD7464C}">
      <dgm:prSet/>
      <dgm:spPr/>
      <dgm:t>
        <a:bodyPr/>
        <a:lstStyle/>
        <a:p>
          <a:endParaRPr lang="en-US"/>
        </a:p>
      </dgm:t>
    </dgm:pt>
    <dgm:pt modelId="{A879BDE4-784A-438F-9E81-D3C647FC117C}" type="pres">
      <dgm:prSet presAssocID="{7A196ED7-E423-4DD9-86FE-CEFE26A03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50A56-062B-47A5-8F1E-CB33564E1B8A}" type="pres">
      <dgm:prSet presAssocID="{BFD750F1-D36F-4DFE-9100-BC40960F1903}" presName="vertFlow" presStyleCnt="0"/>
      <dgm:spPr/>
    </dgm:pt>
    <dgm:pt modelId="{65119D51-253A-424D-92ED-61E78C95DB3C}" type="pres">
      <dgm:prSet presAssocID="{BFD750F1-D36F-4DFE-9100-BC40960F1903}" presName="header" presStyleLbl="node1" presStyleIdx="0" presStyleCnt="3"/>
      <dgm:spPr/>
      <dgm:t>
        <a:bodyPr/>
        <a:lstStyle/>
        <a:p>
          <a:endParaRPr lang="en-US"/>
        </a:p>
      </dgm:t>
    </dgm:pt>
    <dgm:pt modelId="{7125A1B7-502A-45C3-B277-A5CFED8AE077}" type="pres">
      <dgm:prSet presAssocID="{817843F5-5DC0-4650-87A5-DA3D6EBDC04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1980C5B4-4136-4DD5-AEDD-03CBE35C9ED7}" type="pres">
      <dgm:prSet presAssocID="{656CB30F-A6D7-4BD2-A21E-1D48C4C00E32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243DB-7705-46BC-BF77-041B1C99499A}" type="pres">
      <dgm:prSet presAssocID="{BFD750F1-D36F-4DFE-9100-BC40960F1903}" presName="hSp" presStyleCnt="0"/>
      <dgm:spPr/>
    </dgm:pt>
    <dgm:pt modelId="{3515B679-B644-49C5-A777-DD310D99DB0B}" type="pres">
      <dgm:prSet presAssocID="{20CEBB88-6DD2-4F3C-A788-5DC24BEE144E}" presName="vertFlow" presStyleCnt="0"/>
      <dgm:spPr/>
    </dgm:pt>
    <dgm:pt modelId="{5DC9B903-4387-4D5D-8CC4-7AD153BD06F3}" type="pres">
      <dgm:prSet presAssocID="{20CEBB88-6DD2-4F3C-A788-5DC24BEE144E}" presName="header" presStyleLbl="node1" presStyleIdx="1" presStyleCnt="3"/>
      <dgm:spPr/>
      <dgm:t>
        <a:bodyPr/>
        <a:lstStyle/>
        <a:p>
          <a:endParaRPr lang="en-US"/>
        </a:p>
      </dgm:t>
    </dgm:pt>
    <dgm:pt modelId="{90678371-6753-4754-BF3F-E29A0F8CA373}" type="pres">
      <dgm:prSet presAssocID="{AB292275-A228-4DAC-BFEF-DDAA1F2E703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BA01E08B-FBE5-4DAA-BBD9-179B4BF3B643}" type="pres">
      <dgm:prSet presAssocID="{897AF796-BFAD-4B38-AC74-C041F25E0CCC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939C3-46E4-4DD6-A809-DCCE4EBF073F}" type="pres">
      <dgm:prSet presAssocID="{20CEBB88-6DD2-4F3C-A788-5DC24BEE144E}" presName="hSp" presStyleCnt="0"/>
      <dgm:spPr/>
    </dgm:pt>
    <dgm:pt modelId="{8BBB1226-6E58-4880-B5A8-739B4B3DA650}" type="pres">
      <dgm:prSet presAssocID="{00DD15EC-A986-414B-B4E2-D57385E49672}" presName="vertFlow" presStyleCnt="0"/>
      <dgm:spPr/>
    </dgm:pt>
    <dgm:pt modelId="{86ACA228-9B46-4F17-841A-F45771784807}" type="pres">
      <dgm:prSet presAssocID="{00DD15EC-A986-414B-B4E2-D57385E49672}" presName="header" presStyleLbl="node1" presStyleIdx="2" presStyleCnt="3"/>
      <dgm:spPr/>
      <dgm:t>
        <a:bodyPr/>
        <a:lstStyle/>
        <a:p>
          <a:endParaRPr lang="en-US"/>
        </a:p>
      </dgm:t>
    </dgm:pt>
    <dgm:pt modelId="{191F65E8-CB6D-4EF4-B6ED-469BF3557B64}" type="pres">
      <dgm:prSet presAssocID="{11CE4777-B5C1-4528-807B-3B6E44C1A907}" presName="parTrans" presStyleLbl="sibTrans2D1" presStyleIdx="2" presStyleCnt="3"/>
      <dgm:spPr/>
      <dgm:t>
        <a:bodyPr/>
        <a:lstStyle/>
        <a:p>
          <a:endParaRPr lang="en-US"/>
        </a:p>
      </dgm:t>
    </dgm:pt>
    <dgm:pt modelId="{2C17B23B-98D8-4675-8F44-06BDCC71A8AA}" type="pres">
      <dgm:prSet presAssocID="{D9927774-93C1-40C8-91B3-D4DC1844AF9F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65BB29-561F-4FD3-AACE-81FFF1164F1E}" srcId="{BFD750F1-D36F-4DFE-9100-BC40960F1903}" destId="{656CB30F-A6D7-4BD2-A21E-1D48C4C00E32}" srcOrd="0" destOrd="0" parTransId="{817843F5-5DC0-4650-87A5-DA3D6EBDC043}" sibTransId="{9683A439-73C9-4203-B5B8-C5F32B68D4DF}"/>
    <dgm:cxn modelId="{64C22957-4CBA-4D8E-9C95-2955F6521DA9}" type="presOf" srcId="{00DD15EC-A986-414B-B4E2-D57385E49672}" destId="{86ACA228-9B46-4F17-841A-F45771784807}" srcOrd="0" destOrd="0" presId="urn:microsoft.com/office/officeart/2005/8/layout/lProcess1"/>
    <dgm:cxn modelId="{496B3CFF-1DCA-4A20-8D7A-292FA26612FE}" type="presOf" srcId="{AB292275-A228-4DAC-BFEF-DDAA1F2E7038}" destId="{90678371-6753-4754-BF3F-E29A0F8CA373}" srcOrd="0" destOrd="0" presId="urn:microsoft.com/office/officeart/2005/8/layout/lProcess1"/>
    <dgm:cxn modelId="{2B15A5FC-6346-4676-AE1E-156768B715DD}" type="presOf" srcId="{656CB30F-A6D7-4BD2-A21E-1D48C4C00E32}" destId="{1980C5B4-4136-4DD5-AEDD-03CBE35C9ED7}" srcOrd="0" destOrd="0" presId="urn:microsoft.com/office/officeart/2005/8/layout/lProcess1"/>
    <dgm:cxn modelId="{561A489E-68B4-4C10-A776-688DE256C7BF}" type="presOf" srcId="{7A196ED7-E423-4DD9-86FE-CEFE26A0310F}" destId="{A879BDE4-784A-438F-9E81-D3C647FC117C}" srcOrd="0" destOrd="0" presId="urn:microsoft.com/office/officeart/2005/8/layout/lProcess1"/>
    <dgm:cxn modelId="{3451F1C5-6D89-4B82-9BE6-17BD348951D0}" type="presOf" srcId="{20CEBB88-6DD2-4F3C-A788-5DC24BEE144E}" destId="{5DC9B903-4387-4D5D-8CC4-7AD153BD06F3}" srcOrd="0" destOrd="0" presId="urn:microsoft.com/office/officeart/2005/8/layout/lProcess1"/>
    <dgm:cxn modelId="{44FB1B09-E8E3-4F1F-9C67-19C7330F7B05}" srcId="{00DD15EC-A986-414B-B4E2-D57385E49672}" destId="{D9927774-93C1-40C8-91B3-D4DC1844AF9F}" srcOrd="0" destOrd="0" parTransId="{11CE4777-B5C1-4528-807B-3B6E44C1A907}" sibTransId="{6DA6A688-DA99-4AE0-A43A-F2820C841B3E}"/>
    <dgm:cxn modelId="{1CE12F3A-A061-4834-A470-B5FFD215A2B6}" type="presOf" srcId="{D9927774-93C1-40C8-91B3-D4DC1844AF9F}" destId="{2C17B23B-98D8-4675-8F44-06BDCC71A8AA}" srcOrd="0" destOrd="0" presId="urn:microsoft.com/office/officeart/2005/8/layout/lProcess1"/>
    <dgm:cxn modelId="{B9B1D9C5-4D72-4CAC-B271-7A4F65247A09}" type="presOf" srcId="{897AF796-BFAD-4B38-AC74-C041F25E0CCC}" destId="{BA01E08B-FBE5-4DAA-BBD9-179B4BF3B643}" srcOrd="0" destOrd="0" presId="urn:microsoft.com/office/officeart/2005/8/layout/lProcess1"/>
    <dgm:cxn modelId="{AE3888F6-CE31-49BB-81DB-D120BE0DA4DB}" srcId="{7A196ED7-E423-4DD9-86FE-CEFE26A0310F}" destId="{BFD750F1-D36F-4DFE-9100-BC40960F1903}" srcOrd="0" destOrd="0" parTransId="{EEC4B4AB-94CB-4D53-BA51-160516EF5CD1}" sibTransId="{E1EDFCAA-3189-4F0B-BD6D-AF702DFFCB71}"/>
    <dgm:cxn modelId="{C8ECE627-81CB-4509-B8ED-531A6129AC91}" type="presOf" srcId="{11CE4777-B5C1-4528-807B-3B6E44C1A907}" destId="{191F65E8-CB6D-4EF4-B6ED-469BF3557B64}" srcOrd="0" destOrd="0" presId="urn:microsoft.com/office/officeart/2005/8/layout/lProcess1"/>
    <dgm:cxn modelId="{FA522C17-BDA6-44D1-95F6-EE9B77C53DB3}" srcId="{7A196ED7-E423-4DD9-86FE-CEFE26A0310F}" destId="{20CEBB88-6DD2-4F3C-A788-5DC24BEE144E}" srcOrd="1" destOrd="0" parTransId="{ECFC08C8-9369-443F-B6B8-37AB82838FE5}" sibTransId="{8AA9D932-64B8-4DC2-B1B3-B4901E5630EC}"/>
    <dgm:cxn modelId="{F596A36E-39D0-469F-AFD0-1BD21DD7464C}" srcId="{20CEBB88-6DD2-4F3C-A788-5DC24BEE144E}" destId="{897AF796-BFAD-4B38-AC74-C041F25E0CCC}" srcOrd="0" destOrd="0" parTransId="{AB292275-A228-4DAC-BFEF-DDAA1F2E7038}" sibTransId="{30D6828B-C4FF-4C94-B5A0-D2F96B5AA8F5}"/>
    <dgm:cxn modelId="{FE5460E2-F3EF-42E6-B324-693FA2AC193D}" srcId="{7A196ED7-E423-4DD9-86FE-CEFE26A0310F}" destId="{00DD15EC-A986-414B-B4E2-D57385E49672}" srcOrd="2" destOrd="0" parTransId="{4ECA057A-B19A-4B93-A182-7B14B49F9ECF}" sibTransId="{545A4A96-4191-455D-AC52-70783F555B56}"/>
    <dgm:cxn modelId="{783626FB-4101-403E-8724-6F78B76CCCE6}" type="presOf" srcId="{817843F5-5DC0-4650-87A5-DA3D6EBDC043}" destId="{7125A1B7-502A-45C3-B277-A5CFED8AE077}" srcOrd="0" destOrd="0" presId="urn:microsoft.com/office/officeart/2005/8/layout/lProcess1"/>
    <dgm:cxn modelId="{3DC8FEB5-79E5-4B68-9947-A7F2DE1E8886}" type="presOf" srcId="{BFD750F1-D36F-4DFE-9100-BC40960F1903}" destId="{65119D51-253A-424D-92ED-61E78C95DB3C}" srcOrd="0" destOrd="0" presId="urn:microsoft.com/office/officeart/2005/8/layout/lProcess1"/>
    <dgm:cxn modelId="{71B8AABB-2D8A-47EF-AB27-80B913CF2216}" type="presParOf" srcId="{A879BDE4-784A-438F-9E81-D3C647FC117C}" destId="{DA850A56-062B-47A5-8F1E-CB33564E1B8A}" srcOrd="0" destOrd="0" presId="urn:microsoft.com/office/officeart/2005/8/layout/lProcess1"/>
    <dgm:cxn modelId="{F82A3360-1290-44ED-8765-C6C53FCABD90}" type="presParOf" srcId="{DA850A56-062B-47A5-8F1E-CB33564E1B8A}" destId="{65119D51-253A-424D-92ED-61E78C95DB3C}" srcOrd="0" destOrd="0" presId="urn:microsoft.com/office/officeart/2005/8/layout/lProcess1"/>
    <dgm:cxn modelId="{FFC6A3ED-0352-4D0B-B463-EEF14003369A}" type="presParOf" srcId="{DA850A56-062B-47A5-8F1E-CB33564E1B8A}" destId="{7125A1B7-502A-45C3-B277-A5CFED8AE077}" srcOrd="1" destOrd="0" presId="urn:microsoft.com/office/officeart/2005/8/layout/lProcess1"/>
    <dgm:cxn modelId="{7084017E-EC9C-4ADD-91A3-1F218E9A851B}" type="presParOf" srcId="{DA850A56-062B-47A5-8F1E-CB33564E1B8A}" destId="{1980C5B4-4136-4DD5-AEDD-03CBE35C9ED7}" srcOrd="2" destOrd="0" presId="urn:microsoft.com/office/officeart/2005/8/layout/lProcess1"/>
    <dgm:cxn modelId="{B6CF8B5A-61CE-4FF6-BDD3-BA5195BE9E43}" type="presParOf" srcId="{A879BDE4-784A-438F-9E81-D3C647FC117C}" destId="{096243DB-7705-46BC-BF77-041B1C99499A}" srcOrd="1" destOrd="0" presId="urn:microsoft.com/office/officeart/2005/8/layout/lProcess1"/>
    <dgm:cxn modelId="{4E1F841D-A6E4-4B02-ABB8-F543AA044F7A}" type="presParOf" srcId="{A879BDE4-784A-438F-9E81-D3C647FC117C}" destId="{3515B679-B644-49C5-A777-DD310D99DB0B}" srcOrd="2" destOrd="0" presId="urn:microsoft.com/office/officeart/2005/8/layout/lProcess1"/>
    <dgm:cxn modelId="{8CD5B4D6-0671-4260-9917-20B54445C881}" type="presParOf" srcId="{3515B679-B644-49C5-A777-DD310D99DB0B}" destId="{5DC9B903-4387-4D5D-8CC4-7AD153BD06F3}" srcOrd="0" destOrd="0" presId="urn:microsoft.com/office/officeart/2005/8/layout/lProcess1"/>
    <dgm:cxn modelId="{14CFDCB8-F60F-409E-BCB8-A1B693BBC34A}" type="presParOf" srcId="{3515B679-B644-49C5-A777-DD310D99DB0B}" destId="{90678371-6753-4754-BF3F-E29A0F8CA373}" srcOrd="1" destOrd="0" presId="urn:microsoft.com/office/officeart/2005/8/layout/lProcess1"/>
    <dgm:cxn modelId="{C4F2BA92-CFBD-4EF5-A548-D9B51F487D73}" type="presParOf" srcId="{3515B679-B644-49C5-A777-DD310D99DB0B}" destId="{BA01E08B-FBE5-4DAA-BBD9-179B4BF3B643}" srcOrd="2" destOrd="0" presId="urn:microsoft.com/office/officeart/2005/8/layout/lProcess1"/>
    <dgm:cxn modelId="{500540B2-ED3F-4828-AE9C-6BBA8A2739CD}" type="presParOf" srcId="{A879BDE4-784A-438F-9E81-D3C647FC117C}" destId="{DD3939C3-46E4-4DD6-A809-DCCE4EBF073F}" srcOrd="3" destOrd="0" presId="urn:microsoft.com/office/officeart/2005/8/layout/lProcess1"/>
    <dgm:cxn modelId="{0CCFA74B-D4C1-4520-A637-68C54B3E2F47}" type="presParOf" srcId="{A879BDE4-784A-438F-9E81-D3C647FC117C}" destId="{8BBB1226-6E58-4880-B5A8-739B4B3DA650}" srcOrd="4" destOrd="0" presId="urn:microsoft.com/office/officeart/2005/8/layout/lProcess1"/>
    <dgm:cxn modelId="{C9C5A913-2D84-4110-AC12-59F3AEC8E2DC}" type="presParOf" srcId="{8BBB1226-6E58-4880-B5A8-739B4B3DA650}" destId="{86ACA228-9B46-4F17-841A-F45771784807}" srcOrd="0" destOrd="0" presId="urn:microsoft.com/office/officeart/2005/8/layout/lProcess1"/>
    <dgm:cxn modelId="{75DB857B-66C4-46FF-83B4-BBBF38ADA09A}" type="presParOf" srcId="{8BBB1226-6E58-4880-B5A8-739B4B3DA650}" destId="{191F65E8-CB6D-4EF4-B6ED-469BF3557B64}" srcOrd="1" destOrd="0" presId="urn:microsoft.com/office/officeart/2005/8/layout/lProcess1"/>
    <dgm:cxn modelId="{6138B645-7302-4297-8BCF-6857C24EE58E}" type="presParOf" srcId="{8BBB1226-6E58-4880-B5A8-739B4B3DA650}" destId="{2C17B23B-98D8-4675-8F44-06BDCC71A8A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196ED7-E423-4DD9-86FE-CEFE26A0310F}" type="doc">
      <dgm:prSet loTypeId="urn:microsoft.com/office/officeart/2005/8/layout/vList5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FD750F1-D36F-4DFE-9100-BC40960F1903}">
      <dgm:prSet phldrT="[Text]" custT="1"/>
      <dgm:spPr/>
      <dgm:t>
        <a:bodyPr/>
        <a:lstStyle/>
        <a:p>
          <a:r>
            <a:rPr lang="en-US" sz="2200" b="1" dirty="0" smtClean="0"/>
            <a:t>#1: </a:t>
          </a:r>
          <a:r>
            <a:rPr lang="tr-TR" sz="2200" b="1" dirty="0" err="1" smtClean="0"/>
            <a:t>Karşılayabilirlik</a:t>
          </a:r>
          <a:r>
            <a:rPr lang="tr-TR" sz="2200" b="1" dirty="0" smtClean="0"/>
            <a:t> </a:t>
          </a:r>
          <a:endParaRPr lang="en-US" sz="2200" b="1" dirty="0"/>
        </a:p>
      </dgm:t>
    </dgm:pt>
    <dgm:pt modelId="{EEC4B4AB-94CB-4D53-BA51-160516EF5CD1}" type="parTrans" cxnId="{AE3888F6-CE31-49BB-81DB-D120BE0DA4DB}">
      <dgm:prSet/>
      <dgm:spPr/>
      <dgm:t>
        <a:bodyPr/>
        <a:lstStyle/>
        <a:p>
          <a:endParaRPr lang="en-US"/>
        </a:p>
      </dgm:t>
    </dgm:pt>
    <dgm:pt modelId="{E1EDFCAA-3189-4F0B-BD6D-AF702DFFCB71}" type="sibTrans" cxnId="{AE3888F6-CE31-49BB-81DB-D120BE0DA4DB}">
      <dgm:prSet/>
      <dgm:spPr/>
      <dgm:t>
        <a:bodyPr/>
        <a:lstStyle/>
        <a:p>
          <a:endParaRPr lang="en-US"/>
        </a:p>
      </dgm:t>
    </dgm:pt>
    <dgm:pt modelId="{656CB30F-A6D7-4BD2-A21E-1D48C4C00E32}">
      <dgm:prSet phldrT="[Text]" custT="1"/>
      <dgm:spPr/>
      <dgm:t>
        <a:bodyPr/>
        <a:lstStyle/>
        <a:p>
          <a:r>
            <a:rPr lang="en-US" sz="1600" i="1" dirty="0" smtClean="0"/>
            <a:t>“</a:t>
          </a:r>
          <a:r>
            <a:rPr lang="tr-TR" sz="1600" i="1" dirty="0" smtClean="0"/>
            <a:t>Sosyal güvencem yok bu yüzden test giderlerini karşılayamayacağım. Yapılmasına gerek duymuyorum</a:t>
          </a:r>
          <a:r>
            <a:rPr lang="en-US" sz="1600" i="1" dirty="0" smtClean="0"/>
            <a:t>”</a:t>
          </a:r>
          <a:endParaRPr lang="en-US" sz="1600" i="1" dirty="0"/>
        </a:p>
      </dgm:t>
    </dgm:pt>
    <dgm:pt modelId="{817843F5-5DC0-4650-87A5-DA3D6EBDC043}" type="parTrans" cxnId="{E765BB29-561F-4FD3-AACE-81FFF1164F1E}">
      <dgm:prSet/>
      <dgm:spPr/>
      <dgm:t>
        <a:bodyPr/>
        <a:lstStyle/>
        <a:p>
          <a:endParaRPr lang="en-US"/>
        </a:p>
      </dgm:t>
    </dgm:pt>
    <dgm:pt modelId="{9683A439-73C9-4203-B5B8-C5F32B68D4DF}" type="sibTrans" cxnId="{E765BB29-561F-4FD3-AACE-81FFF1164F1E}">
      <dgm:prSet/>
      <dgm:spPr/>
      <dgm:t>
        <a:bodyPr/>
        <a:lstStyle/>
        <a:p>
          <a:endParaRPr lang="en-US"/>
        </a:p>
      </dgm:t>
    </dgm:pt>
    <dgm:pt modelId="{20CEBB88-6DD2-4F3C-A788-5DC24BEE144E}">
      <dgm:prSet phldrT="[Text]" custT="1"/>
      <dgm:spPr/>
      <dgm:t>
        <a:bodyPr/>
        <a:lstStyle/>
        <a:p>
          <a:r>
            <a:rPr lang="en-US" sz="2200" b="1" dirty="0" smtClean="0"/>
            <a:t>#2</a:t>
          </a:r>
          <a:r>
            <a:rPr lang="tr-TR" sz="2200" b="1" dirty="0" smtClean="0"/>
            <a:t>: Semptom yokluğu</a:t>
          </a:r>
          <a:endParaRPr lang="en-US" sz="2200" b="1" dirty="0"/>
        </a:p>
      </dgm:t>
    </dgm:pt>
    <dgm:pt modelId="{ECFC08C8-9369-443F-B6B8-37AB82838FE5}" type="parTrans" cxnId="{FA522C17-BDA6-44D1-95F6-EE9B77C53DB3}">
      <dgm:prSet/>
      <dgm:spPr/>
      <dgm:t>
        <a:bodyPr/>
        <a:lstStyle/>
        <a:p>
          <a:endParaRPr lang="en-US"/>
        </a:p>
      </dgm:t>
    </dgm:pt>
    <dgm:pt modelId="{8AA9D932-64B8-4DC2-B1B3-B4901E5630EC}" type="sibTrans" cxnId="{FA522C17-BDA6-44D1-95F6-EE9B77C53DB3}">
      <dgm:prSet/>
      <dgm:spPr/>
      <dgm:t>
        <a:bodyPr/>
        <a:lstStyle/>
        <a:p>
          <a:endParaRPr lang="en-US"/>
        </a:p>
      </dgm:t>
    </dgm:pt>
    <dgm:pt modelId="{897AF796-BFAD-4B38-AC74-C041F25E0CCC}">
      <dgm:prSet phldrT="[Text]" custT="1"/>
      <dgm:spPr/>
      <dgm:t>
        <a:bodyPr/>
        <a:lstStyle/>
        <a:p>
          <a:r>
            <a:rPr lang="en-US" sz="2000" i="1" dirty="0" smtClean="0"/>
            <a:t>“</a:t>
          </a:r>
          <a:r>
            <a:rPr lang="tr-TR" sz="2000" i="1" dirty="0" smtClean="0"/>
            <a:t>Yakınmam varsa doktora giderim, öncesinde değil</a:t>
          </a:r>
          <a:r>
            <a:rPr lang="en-US" sz="2000" i="1" dirty="0" smtClean="0"/>
            <a:t>”</a:t>
          </a:r>
          <a:endParaRPr lang="en-US" sz="2000" dirty="0"/>
        </a:p>
      </dgm:t>
    </dgm:pt>
    <dgm:pt modelId="{AB292275-A228-4DAC-BFEF-DDAA1F2E7038}" type="parTrans" cxnId="{F596A36E-39D0-469F-AFD0-1BD21DD7464C}">
      <dgm:prSet/>
      <dgm:spPr/>
      <dgm:t>
        <a:bodyPr/>
        <a:lstStyle/>
        <a:p>
          <a:endParaRPr lang="en-US"/>
        </a:p>
      </dgm:t>
    </dgm:pt>
    <dgm:pt modelId="{30D6828B-C4FF-4C94-B5A0-D2F96B5AA8F5}" type="sibTrans" cxnId="{F596A36E-39D0-469F-AFD0-1BD21DD7464C}">
      <dgm:prSet/>
      <dgm:spPr/>
      <dgm:t>
        <a:bodyPr/>
        <a:lstStyle/>
        <a:p>
          <a:endParaRPr lang="en-US"/>
        </a:p>
      </dgm:t>
    </dgm:pt>
    <dgm:pt modelId="{00DD15EC-A986-414B-B4E2-D57385E49672}">
      <dgm:prSet phldrT="[Text]" custT="1"/>
      <dgm:spPr/>
      <dgm:t>
        <a:bodyPr/>
        <a:lstStyle/>
        <a:p>
          <a:endParaRPr lang="tr-TR" sz="2200" b="1" dirty="0" smtClean="0"/>
        </a:p>
        <a:p>
          <a:r>
            <a:rPr lang="en-US" sz="2200" b="1" dirty="0" smtClean="0"/>
            <a:t>#3: </a:t>
          </a:r>
          <a:r>
            <a:rPr lang="tr-TR" sz="2200" b="1" dirty="0" smtClean="0"/>
            <a:t>Ailesel Kolon kanseri öyküsü olmaması</a:t>
          </a:r>
          <a:r>
            <a:rPr lang="en-US" sz="2200" b="1" dirty="0" smtClean="0"/>
            <a:t>	 </a:t>
          </a:r>
          <a:endParaRPr lang="en-US" sz="2200" b="1" dirty="0"/>
        </a:p>
      </dgm:t>
    </dgm:pt>
    <dgm:pt modelId="{4ECA057A-B19A-4B93-A182-7B14B49F9ECF}" type="parTrans" cxnId="{FE5460E2-F3EF-42E6-B324-693FA2AC193D}">
      <dgm:prSet/>
      <dgm:spPr/>
      <dgm:t>
        <a:bodyPr/>
        <a:lstStyle/>
        <a:p>
          <a:endParaRPr lang="en-US"/>
        </a:p>
      </dgm:t>
    </dgm:pt>
    <dgm:pt modelId="{545A4A96-4191-455D-AC52-70783F555B56}" type="sibTrans" cxnId="{FE5460E2-F3EF-42E6-B324-693FA2AC193D}">
      <dgm:prSet/>
      <dgm:spPr/>
      <dgm:t>
        <a:bodyPr/>
        <a:lstStyle/>
        <a:p>
          <a:endParaRPr lang="en-US"/>
        </a:p>
      </dgm:t>
    </dgm:pt>
    <dgm:pt modelId="{D9927774-93C1-40C8-91B3-D4DC1844AF9F}">
      <dgm:prSet phldrT="[Text]" custT="1"/>
      <dgm:spPr/>
      <dgm:t>
        <a:bodyPr/>
        <a:lstStyle/>
        <a:p>
          <a:r>
            <a:rPr lang="en-US" sz="2000" i="1" dirty="0" smtClean="0"/>
            <a:t>“</a:t>
          </a:r>
          <a:r>
            <a:rPr lang="tr-TR" sz="2000" i="1" dirty="0" smtClean="0"/>
            <a:t>Ben ve ailem herhangi bir sorun yaşamadık, gerçekten gerekli olduğunu düşünmüyorum</a:t>
          </a:r>
          <a:r>
            <a:rPr lang="en-US" sz="2000" i="1" dirty="0" smtClean="0"/>
            <a:t>”</a:t>
          </a:r>
          <a:endParaRPr lang="en-US" sz="2000" dirty="0"/>
        </a:p>
      </dgm:t>
    </dgm:pt>
    <dgm:pt modelId="{11CE4777-B5C1-4528-807B-3B6E44C1A907}" type="parTrans" cxnId="{44FB1B09-E8E3-4F1F-9C67-19C7330F7B05}">
      <dgm:prSet/>
      <dgm:spPr/>
      <dgm:t>
        <a:bodyPr/>
        <a:lstStyle/>
        <a:p>
          <a:endParaRPr lang="en-US"/>
        </a:p>
      </dgm:t>
    </dgm:pt>
    <dgm:pt modelId="{6DA6A688-DA99-4AE0-A43A-F2820C841B3E}" type="sibTrans" cxnId="{44FB1B09-E8E3-4F1F-9C67-19C7330F7B05}">
      <dgm:prSet/>
      <dgm:spPr/>
      <dgm:t>
        <a:bodyPr/>
        <a:lstStyle/>
        <a:p>
          <a:endParaRPr lang="en-US"/>
        </a:p>
      </dgm:t>
    </dgm:pt>
    <dgm:pt modelId="{CFCEE72C-5772-4ECA-B8B0-213584003734}" type="pres">
      <dgm:prSet presAssocID="{7A196ED7-E423-4DD9-86FE-CEFE26A03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56D9A9-6371-45CF-99BB-6823D4316A7D}" type="pres">
      <dgm:prSet presAssocID="{BFD750F1-D36F-4DFE-9100-BC40960F1903}" presName="linNode" presStyleCnt="0"/>
      <dgm:spPr/>
      <dgm:t>
        <a:bodyPr/>
        <a:lstStyle/>
        <a:p>
          <a:endParaRPr lang="en-US"/>
        </a:p>
      </dgm:t>
    </dgm:pt>
    <dgm:pt modelId="{9612BFCC-C299-4BF0-850D-85A07F30F5B6}" type="pres">
      <dgm:prSet presAssocID="{BFD750F1-D36F-4DFE-9100-BC40960F1903}" presName="parentText" presStyleLbl="node1" presStyleIdx="0" presStyleCnt="3" custScaleX="91749" custLinFactNeighborY="-78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AAB7E-1AAD-4495-A5C4-6524C998366B}" type="pres">
      <dgm:prSet presAssocID="{BFD750F1-D36F-4DFE-9100-BC40960F190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92289-1BC0-4502-8C13-5016D93ECC1D}" type="pres">
      <dgm:prSet presAssocID="{E1EDFCAA-3189-4F0B-BD6D-AF702DFFCB71}" presName="sp" presStyleCnt="0"/>
      <dgm:spPr/>
      <dgm:t>
        <a:bodyPr/>
        <a:lstStyle/>
        <a:p>
          <a:endParaRPr lang="en-US"/>
        </a:p>
      </dgm:t>
    </dgm:pt>
    <dgm:pt modelId="{2ACA812C-0B4C-4839-A6DA-3C06691A45E1}" type="pres">
      <dgm:prSet presAssocID="{20CEBB88-6DD2-4F3C-A788-5DC24BEE144E}" presName="linNode" presStyleCnt="0"/>
      <dgm:spPr/>
      <dgm:t>
        <a:bodyPr/>
        <a:lstStyle/>
        <a:p>
          <a:endParaRPr lang="en-US"/>
        </a:p>
      </dgm:t>
    </dgm:pt>
    <dgm:pt modelId="{6CE6F3D9-F668-4104-9B7E-9A247BAFF284}" type="pres">
      <dgm:prSet presAssocID="{20CEBB88-6DD2-4F3C-A788-5DC24BEE144E}" presName="parentText" presStyleLbl="node1" presStyleIdx="1" presStyleCnt="3" custScaleX="917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EE534-FF8C-43DA-904C-4735DFC9CB69}" type="pres">
      <dgm:prSet presAssocID="{20CEBB88-6DD2-4F3C-A788-5DC24BEE14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5C3F4-AF76-4CC8-92F9-AD4231754958}" type="pres">
      <dgm:prSet presAssocID="{8AA9D932-64B8-4DC2-B1B3-B4901E5630EC}" presName="sp" presStyleCnt="0"/>
      <dgm:spPr/>
      <dgm:t>
        <a:bodyPr/>
        <a:lstStyle/>
        <a:p>
          <a:endParaRPr lang="en-US"/>
        </a:p>
      </dgm:t>
    </dgm:pt>
    <dgm:pt modelId="{23EA6FCB-09D3-46C3-8288-66AF8AC64733}" type="pres">
      <dgm:prSet presAssocID="{00DD15EC-A986-414B-B4E2-D57385E49672}" presName="linNode" presStyleCnt="0"/>
      <dgm:spPr/>
      <dgm:t>
        <a:bodyPr/>
        <a:lstStyle/>
        <a:p>
          <a:endParaRPr lang="en-US"/>
        </a:p>
      </dgm:t>
    </dgm:pt>
    <dgm:pt modelId="{85C75978-F32E-4921-B366-D51331BB4B11}" type="pres">
      <dgm:prSet presAssocID="{00DD15EC-A986-414B-B4E2-D57385E49672}" presName="parentText" presStyleLbl="node1" presStyleIdx="2" presStyleCnt="3" custScaleX="917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8AE3-5D71-46C9-825C-5E731DE637F1}" type="pres">
      <dgm:prSet presAssocID="{00DD15EC-A986-414B-B4E2-D57385E4967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12AB5A-B3BA-4A20-B1B1-9D23D5D2220E}" type="presOf" srcId="{897AF796-BFAD-4B38-AC74-C041F25E0CCC}" destId="{2F2EE534-FF8C-43DA-904C-4735DFC9CB69}" srcOrd="0" destOrd="0" presId="urn:microsoft.com/office/officeart/2005/8/layout/vList5"/>
    <dgm:cxn modelId="{FA522C17-BDA6-44D1-95F6-EE9B77C53DB3}" srcId="{7A196ED7-E423-4DD9-86FE-CEFE26A0310F}" destId="{20CEBB88-6DD2-4F3C-A788-5DC24BEE144E}" srcOrd="1" destOrd="0" parTransId="{ECFC08C8-9369-443F-B6B8-37AB82838FE5}" sibTransId="{8AA9D932-64B8-4DC2-B1B3-B4901E5630EC}"/>
    <dgm:cxn modelId="{B7FD0C43-E95B-4482-896D-CC3DC14A074C}" type="presOf" srcId="{D9927774-93C1-40C8-91B3-D4DC1844AF9F}" destId="{01DC8AE3-5D71-46C9-825C-5E731DE637F1}" srcOrd="0" destOrd="0" presId="urn:microsoft.com/office/officeart/2005/8/layout/vList5"/>
    <dgm:cxn modelId="{F596A36E-39D0-469F-AFD0-1BD21DD7464C}" srcId="{20CEBB88-6DD2-4F3C-A788-5DC24BEE144E}" destId="{897AF796-BFAD-4B38-AC74-C041F25E0CCC}" srcOrd="0" destOrd="0" parTransId="{AB292275-A228-4DAC-BFEF-DDAA1F2E7038}" sibTransId="{30D6828B-C4FF-4C94-B5A0-D2F96B5AA8F5}"/>
    <dgm:cxn modelId="{FE5460E2-F3EF-42E6-B324-693FA2AC193D}" srcId="{7A196ED7-E423-4DD9-86FE-CEFE26A0310F}" destId="{00DD15EC-A986-414B-B4E2-D57385E49672}" srcOrd="2" destOrd="0" parTransId="{4ECA057A-B19A-4B93-A182-7B14B49F9ECF}" sibTransId="{545A4A96-4191-455D-AC52-70783F555B56}"/>
    <dgm:cxn modelId="{9DC8B466-A856-43AE-B3E9-A1EF14370DCE}" type="presOf" srcId="{656CB30F-A6D7-4BD2-A21E-1D48C4C00E32}" destId="{249AAB7E-1AAD-4495-A5C4-6524C998366B}" srcOrd="0" destOrd="0" presId="urn:microsoft.com/office/officeart/2005/8/layout/vList5"/>
    <dgm:cxn modelId="{AE3888F6-CE31-49BB-81DB-D120BE0DA4DB}" srcId="{7A196ED7-E423-4DD9-86FE-CEFE26A0310F}" destId="{BFD750F1-D36F-4DFE-9100-BC40960F1903}" srcOrd="0" destOrd="0" parTransId="{EEC4B4AB-94CB-4D53-BA51-160516EF5CD1}" sibTransId="{E1EDFCAA-3189-4F0B-BD6D-AF702DFFCB71}"/>
    <dgm:cxn modelId="{0322C7E3-279F-4FB2-AA78-ADE430B9DC48}" type="presOf" srcId="{BFD750F1-D36F-4DFE-9100-BC40960F1903}" destId="{9612BFCC-C299-4BF0-850D-85A07F30F5B6}" srcOrd="0" destOrd="0" presId="urn:microsoft.com/office/officeart/2005/8/layout/vList5"/>
    <dgm:cxn modelId="{A6068CBC-43B8-46F7-B451-42C99D52CA23}" type="presOf" srcId="{20CEBB88-6DD2-4F3C-A788-5DC24BEE144E}" destId="{6CE6F3D9-F668-4104-9B7E-9A247BAFF284}" srcOrd="0" destOrd="0" presId="urn:microsoft.com/office/officeart/2005/8/layout/vList5"/>
    <dgm:cxn modelId="{509F9BAB-DD55-4BF7-BBE7-8DD7F676E738}" type="presOf" srcId="{00DD15EC-A986-414B-B4E2-D57385E49672}" destId="{85C75978-F32E-4921-B366-D51331BB4B11}" srcOrd="0" destOrd="0" presId="urn:microsoft.com/office/officeart/2005/8/layout/vList5"/>
    <dgm:cxn modelId="{E765BB29-561F-4FD3-AACE-81FFF1164F1E}" srcId="{BFD750F1-D36F-4DFE-9100-BC40960F1903}" destId="{656CB30F-A6D7-4BD2-A21E-1D48C4C00E32}" srcOrd="0" destOrd="0" parTransId="{817843F5-5DC0-4650-87A5-DA3D6EBDC043}" sibTransId="{9683A439-73C9-4203-B5B8-C5F32B68D4DF}"/>
    <dgm:cxn modelId="{2A4E386F-B187-47A6-8FA2-134862319C3F}" type="presOf" srcId="{7A196ED7-E423-4DD9-86FE-CEFE26A0310F}" destId="{CFCEE72C-5772-4ECA-B8B0-213584003734}" srcOrd="0" destOrd="0" presId="urn:microsoft.com/office/officeart/2005/8/layout/vList5"/>
    <dgm:cxn modelId="{44FB1B09-E8E3-4F1F-9C67-19C7330F7B05}" srcId="{00DD15EC-A986-414B-B4E2-D57385E49672}" destId="{D9927774-93C1-40C8-91B3-D4DC1844AF9F}" srcOrd="0" destOrd="0" parTransId="{11CE4777-B5C1-4528-807B-3B6E44C1A907}" sibTransId="{6DA6A688-DA99-4AE0-A43A-F2820C841B3E}"/>
    <dgm:cxn modelId="{EDFDD83F-6EF2-4B27-AF3A-810DDC26F994}" type="presParOf" srcId="{CFCEE72C-5772-4ECA-B8B0-213584003734}" destId="{5656D9A9-6371-45CF-99BB-6823D4316A7D}" srcOrd="0" destOrd="0" presId="urn:microsoft.com/office/officeart/2005/8/layout/vList5"/>
    <dgm:cxn modelId="{38E0D388-BCDE-4BBE-9FE7-4AC36A732B7C}" type="presParOf" srcId="{5656D9A9-6371-45CF-99BB-6823D4316A7D}" destId="{9612BFCC-C299-4BF0-850D-85A07F30F5B6}" srcOrd="0" destOrd="0" presId="urn:microsoft.com/office/officeart/2005/8/layout/vList5"/>
    <dgm:cxn modelId="{E6F991A2-F5DF-4CB1-9FDD-9CFA928B0439}" type="presParOf" srcId="{5656D9A9-6371-45CF-99BB-6823D4316A7D}" destId="{249AAB7E-1AAD-4495-A5C4-6524C998366B}" srcOrd="1" destOrd="0" presId="urn:microsoft.com/office/officeart/2005/8/layout/vList5"/>
    <dgm:cxn modelId="{1A4D8C58-0169-4E37-A435-73AAC0A2F1EC}" type="presParOf" srcId="{CFCEE72C-5772-4ECA-B8B0-213584003734}" destId="{94592289-1BC0-4502-8C13-5016D93ECC1D}" srcOrd="1" destOrd="0" presId="urn:microsoft.com/office/officeart/2005/8/layout/vList5"/>
    <dgm:cxn modelId="{2D034D8B-7F65-4BD3-AC32-0BDBB8AB75B1}" type="presParOf" srcId="{CFCEE72C-5772-4ECA-B8B0-213584003734}" destId="{2ACA812C-0B4C-4839-A6DA-3C06691A45E1}" srcOrd="2" destOrd="0" presId="urn:microsoft.com/office/officeart/2005/8/layout/vList5"/>
    <dgm:cxn modelId="{6422AA53-7FB0-4BB7-8128-3D717FF54EDB}" type="presParOf" srcId="{2ACA812C-0B4C-4839-A6DA-3C06691A45E1}" destId="{6CE6F3D9-F668-4104-9B7E-9A247BAFF284}" srcOrd="0" destOrd="0" presId="urn:microsoft.com/office/officeart/2005/8/layout/vList5"/>
    <dgm:cxn modelId="{440289B7-DE01-4E75-B1F0-722640E03F1A}" type="presParOf" srcId="{2ACA812C-0B4C-4839-A6DA-3C06691A45E1}" destId="{2F2EE534-FF8C-43DA-904C-4735DFC9CB69}" srcOrd="1" destOrd="0" presId="urn:microsoft.com/office/officeart/2005/8/layout/vList5"/>
    <dgm:cxn modelId="{28C9C96E-2B09-4352-8F4C-E928FE485C4E}" type="presParOf" srcId="{CFCEE72C-5772-4ECA-B8B0-213584003734}" destId="{2405C3F4-AF76-4CC8-92F9-AD4231754958}" srcOrd="3" destOrd="0" presId="urn:microsoft.com/office/officeart/2005/8/layout/vList5"/>
    <dgm:cxn modelId="{E9A6E0B2-5DAE-419B-B0C6-CA4B5E398B96}" type="presParOf" srcId="{CFCEE72C-5772-4ECA-B8B0-213584003734}" destId="{23EA6FCB-09D3-46C3-8288-66AF8AC64733}" srcOrd="4" destOrd="0" presId="urn:microsoft.com/office/officeart/2005/8/layout/vList5"/>
    <dgm:cxn modelId="{B7E4E6B7-FD8C-4DAE-BD83-F66B3BEFF892}" type="presParOf" srcId="{23EA6FCB-09D3-46C3-8288-66AF8AC64733}" destId="{85C75978-F32E-4921-B366-D51331BB4B11}" srcOrd="0" destOrd="0" presId="urn:microsoft.com/office/officeart/2005/8/layout/vList5"/>
    <dgm:cxn modelId="{10012A01-77EE-4B34-BD1A-A87F1A344179}" type="presParOf" srcId="{23EA6FCB-09D3-46C3-8288-66AF8AC64733}" destId="{01DC8AE3-5D71-46C9-825C-5E731DE637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196ED7-E423-4DD9-86FE-CEFE26A0310F}" type="doc">
      <dgm:prSet loTypeId="urn:microsoft.com/office/officeart/2005/8/layout/vList5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9D7128EB-5567-409D-A589-E896658D3E2F}">
      <dgm:prSet phldrT="[Text]" custT="1"/>
      <dgm:spPr/>
      <dgm:t>
        <a:bodyPr/>
        <a:lstStyle/>
        <a:p>
          <a:r>
            <a:rPr lang="en-US" sz="2200" b="1" dirty="0" smtClean="0"/>
            <a:t>#4: </a:t>
          </a:r>
          <a:r>
            <a:rPr lang="tr-TR" sz="2200" b="1" dirty="0" smtClean="0"/>
            <a:t>Test  hakkındaki olumsuz algılar   </a:t>
          </a:r>
          <a:endParaRPr lang="en-US" sz="2200" b="1" dirty="0"/>
        </a:p>
      </dgm:t>
    </dgm:pt>
    <dgm:pt modelId="{61B5A618-FC48-4A18-8C60-BC853A895376}" type="parTrans" cxnId="{FEA0BCF2-A563-484C-80B8-5B1E28838EAE}">
      <dgm:prSet/>
      <dgm:spPr/>
      <dgm:t>
        <a:bodyPr/>
        <a:lstStyle/>
        <a:p>
          <a:endParaRPr lang="en-US"/>
        </a:p>
      </dgm:t>
    </dgm:pt>
    <dgm:pt modelId="{87548214-8551-449E-9640-F40058107F69}" type="sibTrans" cxnId="{FEA0BCF2-A563-484C-80B8-5B1E28838EAE}">
      <dgm:prSet/>
      <dgm:spPr/>
      <dgm:t>
        <a:bodyPr/>
        <a:lstStyle/>
        <a:p>
          <a:endParaRPr lang="en-US"/>
        </a:p>
      </dgm:t>
    </dgm:pt>
    <dgm:pt modelId="{66FE6B07-2B46-4934-8E6F-5877E284B5CB}">
      <dgm:prSet phldrT="[Text]" custT="1"/>
      <dgm:spPr/>
      <dgm:t>
        <a:bodyPr/>
        <a:lstStyle/>
        <a:p>
          <a:r>
            <a:rPr lang="en-US" sz="2000" i="1" dirty="0" smtClean="0"/>
            <a:t>“</a:t>
          </a:r>
          <a:r>
            <a:rPr lang="tr-TR" sz="2000" i="1" dirty="0" smtClean="0"/>
            <a:t>Böyle bir girişim beni rahatsız eder, iyi bir fikir değil</a:t>
          </a:r>
          <a:r>
            <a:rPr lang="en-US" sz="2000" i="1" dirty="0" smtClean="0"/>
            <a:t>”</a:t>
          </a:r>
          <a:endParaRPr lang="en-US" sz="2000" dirty="0"/>
        </a:p>
      </dgm:t>
    </dgm:pt>
    <dgm:pt modelId="{C124315D-DFB7-45DF-B487-18808CE34869}" type="parTrans" cxnId="{A49227B7-B07F-4EE7-98E1-1F819FF08832}">
      <dgm:prSet/>
      <dgm:spPr/>
      <dgm:t>
        <a:bodyPr/>
        <a:lstStyle/>
        <a:p>
          <a:endParaRPr lang="en-US"/>
        </a:p>
      </dgm:t>
    </dgm:pt>
    <dgm:pt modelId="{797F0AC7-669C-4403-8FEC-A9B248C38329}" type="sibTrans" cxnId="{A49227B7-B07F-4EE7-98E1-1F819FF08832}">
      <dgm:prSet/>
      <dgm:spPr/>
      <dgm:t>
        <a:bodyPr/>
        <a:lstStyle/>
        <a:p>
          <a:endParaRPr lang="en-US"/>
        </a:p>
      </dgm:t>
    </dgm:pt>
    <dgm:pt modelId="{ABAB6784-7CA5-4F6F-AEEE-C7DC1C7C733E}">
      <dgm:prSet phldrT="[Text]" custT="1"/>
      <dgm:spPr/>
      <dgm:t>
        <a:bodyPr/>
        <a:lstStyle/>
        <a:p>
          <a:r>
            <a:rPr lang="en-US" sz="2200" b="1" dirty="0" smtClean="0"/>
            <a:t>#6: </a:t>
          </a:r>
          <a:r>
            <a:rPr lang="tr-TR" sz="2200" b="1" dirty="0" smtClean="0"/>
            <a:t>Diğer öncelikli sağlık sorunları</a:t>
          </a:r>
          <a:endParaRPr lang="en-US" sz="2200" b="1" dirty="0"/>
        </a:p>
      </dgm:t>
    </dgm:pt>
    <dgm:pt modelId="{6BB7721A-D5C0-43FE-9F9D-DA3DF65038A9}" type="parTrans" cxnId="{15CF7188-C715-4C0D-8D8C-01EDDDA2ED84}">
      <dgm:prSet/>
      <dgm:spPr/>
      <dgm:t>
        <a:bodyPr/>
        <a:lstStyle/>
        <a:p>
          <a:endParaRPr lang="en-US"/>
        </a:p>
      </dgm:t>
    </dgm:pt>
    <dgm:pt modelId="{3FEE7291-1F52-4193-9770-CB385161CCC2}" type="sibTrans" cxnId="{15CF7188-C715-4C0D-8D8C-01EDDDA2ED84}">
      <dgm:prSet/>
      <dgm:spPr/>
      <dgm:t>
        <a:bodyPr/>
        <a:lstStyle/>
        <a:p>
          <a:endParaRPr lang="en-US"/>
        </a:p>
      </dgm:t>
    </dgm:pt>
    <dgm:pt modelId="{0E6C8A3A-C77B-4DBC-97EE-6E232F3CAF80}">
      <dgm:prSet phldrT="[Text]" custT="1"/>
      <dgm:spPr/>
      <dgm:t>
        <a:bodyPr/>
        <a:lstStyle/>
        <a:p>
          <a:r>
            <a:rPr lang="en-US" sz="2000" i="1" dirty="0" smtClean="0"/>
            <a:t>“</a:t>
          </a:r>
          <a:r>
            <a:rPr lang="tr-TR" sz="2000" i="1" dirty="0" smtClean="0"/>
            <a:t>50 yaşıma yeni girdim ve başka sağlık sorunlarım var, bu da bekleyebilir</a:t>
          </a:r>
          <a:r>
            <a:rPr lang="en-US" sz="2000" i="1" dirty="0" smtClean="0"/>
            <a:t>”</a:t>
          </a:r>
          <a:endParaRPr lang="en-US" sz="2000" i="1" dirty="0"/>
        </a:p>
      </dgm:t>
    </dgm:pt>
    <dgm:pt modelId="{B3F4CAD5-DB82-4E65-B53F-310EBE1C04B9}" type="parTrans" cxnId="{5990BC5F-B87C-464D-A162-2C8789658410}">
      <dgm:prSet/>
      <dgm:spPr/>
      <dgm:t>
        <a:bodyPr/>
        <a:lstStyle/>
        <a:p>
          <a:endParaRPr lang="en-US"/>
        </a:p>
      </dgm:t>
    </dgm:pt>
    <dgm:pt modelId="{0B3E9353-F6C0-4F51-902A-BB2AA09CDA9E}" type="sibTrans" cxnId="{5990BC5F-B87C-464D-A162-2C8789658410}">
      <dgm:prSet/>
      <dgm:spPr/>
      <dgm:t>
        <a:bodyPr/>
        <a:lstStyle/>
        <a:p>
          <a:endParaRPr lang="en-US"/>
        </a:p>
      </dgm:t>
    </dgm:pt>
    <dgm:pt modelId="{977AF685-290C-4C7F-80C7-4A339334576D}">
      <dgm:prSet phldrT="[Text]" custT="1"/>
      <dgm:spPr/>
      <dgm:t>
        <a:bodyPr/>
        <a:lstStyle/>
        <a:p>
          <a:r>
            <a:rPr lang="en-US" sz="2200" b="1" dirty="0" smtClean="0"/>
            <a:t>#5: </a:t>
          </a:r>
          <a:r>
            <a:rPr lang="tr-TR" sz="2200" b="1" dirty="0" smtClean="0"/>
            <a:t>Doktorun önermemesi</a:t>
          </a:r>
          <a:endParaRPr lang="en-US" sz="2200" b="1" dirty="0"/>
        </a:p>
      </dgm:t>
    </dgm:pt>
    <dgm:pt modelId="{17ABE03F-BC94-4F83-AC9B-B5EAF458C0C5}" type="parTrans" cxnId="{CF909575-4EC6-4997-9258-35EC5F8FC7FB}">
      <dgm:prSet/>
      <dgm:spPr/>
      <dgm:t>
        <a:bodyPr/>
        <a:lstStyle/>
        <a:p>
          <a:endParaRPr lang="en-US"/>
        </a:p>
      </dgm:t>
    </dgm:pt>
    <dgm:pt modelId="{36FEAC55-4E39-435F-8462-0E85A6C4FCF9}" type="sibTrans" cxnId="{CF909575-4EC6-4997-9258-35EC5F8FC7FB}">
      <dgm:prSet/>
      <dgm:spPr/>
      <dgm:t>
        <a:bodyPr/>
        <a:lstStyle/>
        <a:p>
          <a:endParaRPr lang="en-US"/>
        </a:p>
      </dgm:t>
    </dgm:pt>
    <dgm:pt modelId="{BA5F8674-C3B8-46DE-A18C-731F46BC130D}">
      <dgm:prSet phldrT="[Text]" custT="1"/>
      <dgm:spPr/>
      <dgm:t>
        <a:bodyPr/>
        <a:lstStyle/>
        <a:p>
          <a:r>
            <a:rPr lang="en-US" sz="2000" i="1" dirty="0" smtClean="0"/>
            <a:t>“</a:t>
          </a:r>
          <a:r>
            <a:rPr lang="tr-TR" sz="2000" i="1" dirty="0" smtClean="0"/>
            <a:t>Rahatsızlık vereceğinden korkuyorum. Doktorum hiç bahsetmedi, ben de üstüne gitmedim</a:t>
          </a:r>
          <a:r>
            <a:rPr lang="en-US" sz="2000" i="1" dirty="0" smtClean="0"/>
            <a:t>”</a:t>
          </a:r>
          <a:endParaRPr lang="en-US" sz="2000" i="1" dirty="0"/>
        </a:p>
      </dgm:t>
    </dgm:pt>
    <dgm:pt modelId="{A0BEDEC9-4891-4D48-AFAB-22C24A5ED558}" type="parTrans" cxnId="{E0154F73-733C-4CD7-8657-7CA1216B0215}">
      <dgm:prSet/>
      <dgm:spPr/>
      <dgm:t>
        <a:bodyPr/>
        <a:lstStyle/>
        <a:p>
          <a:endParaRPr lang="en-US"/>
        </a:p>
      </dgm:t>
    </dgm:pt>
    <dgm:pt modelId="{03F79984-60B6-4232-9FCC-18C128531C3D}" type="sibTrans" cxnId="{E0154F73-733C-4CD7-8657-7CA1216B0215}">
      <dgm:prSet/>
      <dgm:spPr/>
      <dgm:t>
        <a:bodyPr/>
        <a:lstStyle/>
        <a:p>
          <a:endParaRPr lang="en-US"/>
        </a:p>
      </dgm:t>
    </dgm:pt>
    <dgm:pt modelId="{CFCEE72C-5772-4ECA-B8B0-213584003734}" type="pres">
      <dgm:prSet presAssocID="{7A196ED7-E423-4DD9-86FE-CEFE26A03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920175-D7AF-4CCF-9EDF-0D9B85A09E91}" type="pres">
      <dgm:prSet presAssocID="{9D7128EB-5567-409D-A589-E896658D3E2F}" presName="linNode" presStyleCnt="0"/>
      <dgm:spPr/>
      <dgm:t>
        <a:bodyPr/>
        <a:lstStyle/>
        <a:p>
          <a:endParaRPr lang="en-US"/>
        </a:p>
      </dgm:t>
    </dgm:pt>
    <dgm:pt modelId="{23B0D9D5-BEC8-4E65-9FC3-42160E0B4482}" type="pres">
      <dgm:prSet presAssocID="{9D7128EB-5567-409D-A589-E896658D3E2F}" presName="parentText" presStyleLbl="node1" presStyleIdx="0" presStyleCnt="3" custScaleX="917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E55F3-36D4-478D-9437-AE426E853FB9}" type="pres">
      <dgm:prSet presAssocID="{9D7128EB-5567-409D-A589-E896658D3E2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CE59C-4138-403B-8EE3-8A758B8D8987}" type="pres">
      <dgm:prSet presAssocID="{87548214-8551-449E-9640-F40058107F69}" presName="sp" presStyleCnt="0"/>
      <dgm:spPr/>
      <dgm:t>
        <a:bodyPr/>
        <a:lstStyle/>
        <a:p>
          <a:endParaRPr lang="en-US"/>
        </a:p>
      </dgm:t>
    </dgm:pt>
    <dgm:pt modelId="{45D67612-10EA-4F54-B2A4-729AA84560C3}" type="pres">
      <dgm:prSet presAssocID="{977AF685-290C-4C7F-80C7-4A339334576D}" presName="linNode" presStyleCnt="0"/>
      <dgm:spPr/>
      <dgm:t>
        <a:bodyPr/>
        <a:lstStyle/>
        <a:p>
          <a:endParaRPr lang="en-US"/>
        </a:p>
      </dgm:t>
    </dgm:pt>
    <dgm:pt modelId="{46F6E894-639B-4EA2-A106-876FF90E227F}" type="pres">
      <dgm:prSet presAssocID="{977AF685-290C-4C7F-80C7-4A339334576D}" presName="parentText" presStyleLbl="node1" presStyleIdx="1" presStyleCnt="3" custScaleX="917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D033F-A91C-45EC-990B-BB0EB872E811}" type="pres">
      <dgm:prSet presAssocID="{977AF685-290C-4C7F-80C7-4A339334576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50F45-002B-4155-BF72-0157E2DF6FB1}" type="pres">
      <dgm:prSet presAssocID="{36FEAC55-4E39-435F-8462-0E85A6C4FCF9}" presName="sp" presStyleCnt="0"/>
      <dgm:spPr/>
      <dgm:t>
        <a:bodyPr/>
        <a:lstStyle/>
        <a:p>
          <a:endParaRPr lang="en-US"/>
        </a:p>
      </dgm:t>
    </dgm:pt>
    <dgm:pt modelId="{AC1582A9-AA74-4FF7-9ABC-4BC77664709D}" type="pres">
      <dgm:prSet presAssocID="{ABAB6784-7CA5-4F6F-AEEE-C7DC1C7C733E}" presName="linNode" presStyleCnt="0"/>
      <dgm:spPr/>
      <dgm:t>
        <a:bodyPr/>
        <a:lstStyle/>
        <a:p>
          <a:endParaRPr lang="en-US"/>
        </a:p>
      </dgm:t>
    </dgm:pt>
    <dgm:pt modelId="{88B2E054-2E48-467F-9D64-6A6BB917E5B3}" type="pres">
      <dgm:prSet presAssocID="{ABAB6784-7CA5-4F6F-AEEE-C7DC1C7C733E}" presName="parentText" presStyleLbl="node1" presStyleIdx="2" presStyleCnt="3" custScaleX="91749" custLinFactNeighborX="-91" custLinFactNeighborY="79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D5BB8-6FF4-44A9-B064-0A9001A2EA56}" type="pres">
      <dgm:prSet presAssocID="{ABAB6784-7CA5-4F6F-AEEE-C7DC1C7C733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996B7A-A0C2-4A5F-851D-EE4D332CCD88}" type="presOf" srcId="{7A196ED7-E423-4DD9-86FE-CEFE26A0310F}" destId="{CFCEE72C-5772-4ECA-B8B0-213584003734}" srcOrd="0" destOrd="0" presId="urn:microsoft.com/office/officeart/2005/8/layout/vList5"/>
    <dgm:cxn modelId="{A59F6CA3-9C47-435D-B2FE-284FD3611094}" type="presOf" srcId="{0E6C8A3A-C77B-4DBC-97EE-6E232F3CAF80}" destId="{E2FD5BB8-6FF4-44A9-B064-0A9001A2EA56}" srcOrd="0" destOrd="0" presId="urn:microsoft.com/office/officeart/2005/8/layout/vList5"/>
    <dgm:cxn modelId="{03FD18D9-82F1-4F69-BE3C-EB4AE06C5D9B}" type="presOf" srcId="{BA5F8674-C3B8-46DE-A18C-731F46BC130D}" destId="{EFFD033F-A91C-45EC-990B-BB0EB872E811}" srcOrd="0" destOrd="0" presId="urn:microsoft.com/office/officeart/2005/8/layout/vList5"/>
    <dgm:cxn modelId="{15CF7188-C715-4C0D-8D8C-01EDDDA2ED84}" srcId="{7A196ED7-E423-4DD9-86FE-CEFE26A0310F}" destId="{ABAB6784-7CA5-4F6F-AEEE-C7DC1C7C733E}" srcOrd="2" destOrd="0" parTransId="{6BB7721A-D5C0-43FE-9F9D-DA3DF65038A9}" sibTransId="{3FEE7291-1F52-4193-9770-CB385161CCC2}"/>
    <dgm:cxn modelId="{D5599EE2-2144-4A27-9AE5-34257EB38E40}" type="presOf" srcId="{9D7128EB-5567-409D-A589-E896658D3E2F}" destId="{23B0D9D5-BEC8-4E65-9FC3-42160E0B4482}" srcOrd="0" destOrd="0" presId="urn:microsoft.com/office/officeart/2005/8/layout/vList5"/>
    <dgm:cxn modelId="{476587E2-9462-467B-B6FE-8D7F67D8F698}" type="presOf" srcId="{ABAB6784-7CA5-4F6F-AEEE-C7DC1C7C733E}" destId="{88B2E054-2E48-467F-9D64-6A6BB917E5B3}" srcOrd="0" destOrd="0" presId="urn:microsoft.com/office/officeart/2005/8/layout/vList5"/>
    <dgm:cxn modelId="{EFBC2E4B-75C2-415B-B627-06E5029A87CE}" type="presOf" srcId="{977AF685-290C-4C7F-80C7-4A339334576D}" destId="{46F6E894-639B-4EA2-A106-876FF90E227F}" srcOrd="0" destOrd="0" presId="urn:microsoft.com/office/officeart/2005/8/layout/vList5"/>
    <dgm:cxn modelId="{E0154F73-733C-4CD7-8657-7CA1216B0215}" srcId="{977AF685-290C-4C7F-80C7-4A339334576D}" destId="{BA5F8674-C3B8-46DE-A18C-731F46BC130D}" srcOrd="0" destOrd="0" parTransId="{A0BEDEC9-4891-4D48-AFAB-22C24A5ED558}" sibTransId="{03F79984-60B6-4232-9FCC-18C128531C3D}"/>
    <dgm:cxn modelId="{5990BC5F-B87C-464D-A162-2C8789658410}" srcId="{ABAB6784-7CA5-4F6F-AEEE-C7DC1C7C733E}" destId="{0E6C8A3A-C77B-4DBC-97EE-6E232F3CAF80}" srcOrd="0" destOrd="0" parTransId="{B3F4CAD5-DB82-4E65-B53F-310EBE1C04B9}" sibTransId="{0B3E9353-F6C0-4F51-902A-BB2AA09CDA9E}"/>
    <dgm:cxn modelId="{E05F5B7F-F48C-4A16-9A71-F6BF581664FC}" type="presOf" srcId="{66FE6B07-2B46-4934-8E6F-5877E284B5CB}" destId="{DB9E55F3-36D4-478D-9437-AE426E853FB9}" srcOrd="0" destOrd="0" presId="urn:microsoft.com/office/officeart/2005/8/layout/vList5"/>
    <dgm:cxn modelId="{A49227B7-B07F-4EE7-98E1-1F819FF08832}" srcId="{9D7128EB-5567-409D-A589-E896658D3E2F}" destId="{66FE6B07-2B46-4934-8E6F-5877E284B5CB}" srcOrd="0" destOrd="0" parTransId="{C124315D-DFB7-45DF-B487-18808CE34869}" sibTransId="{797F0AC7-669C-4403-8FEC-A9B248C38329}"/>
    <dgm:cxn modelId="{FEA0BCF2-A563-484C-80B8-5B1E28838EAE}" srcId="{7A196ED7-E423-4DD9-86FE-CEFE26A0310F}" destId="{9D7128EB-5567-409D-A589-E896658D3E2F}" srcOrd="0" destOrd="0" parTransId="{61B5A618-FC48-4A18-8C60-BC853A895376}" sibTransId="{87548214-8551-449E-9640-F40058107F69}"/>
    <dgm:cxn modelId="{CF909575-4EC6-4997-9258-35EC5F8FC7FB}" srcId="{7A196ED7-E423-4DD9-86FE-CEFE26A0310F}" destId="{977AF685-290C-4C7F-80C7-4A339334576D}" srcOrd="1" destOrd="0" parTransId="{17ABE03F-BC94-4F83-AC9B-B5EAF458C0C5}" sibTransId="{36FEAC55-4E39-435F-8462-0E85A6C4FCF9}"/>
    <dgm:cxn modelId="{CCCF4ABE-0AD1-47D8-BA42-1886704F5E97}" type="presParOf" srcId="{CFCEE72C-5772-4ECA-B8B0-213584003734}" destId="{2A920175-D7AF-4CCF-9EDF-0D9B85A09E91}" srcOrd="0" destOrd="0" presId="urn:microsoft.com/office/officeart/2005/8/layout/vList5"/>
    <dgm:cxn modelId="{D67E1AA6-2A0E-4DE7-94BC-DBE0C177D01A}" type="presParOf" srcId="{2A920175-D7AF-4CCF-9EDF-0D9B85A09E91}" destId="{23B0D9D5-BEC8-4E65-9FC3-42160E0B4482}" srcOrd="0" destOrd="0" presId="urn:microsoft.com/office/officeart/2005/8/layout/vList5"/>
    <dgm:cxn modelId="{9A5F7E39-F5F4-4CA8-8824-0D14E403F405}" type="presParOf" srcId="{2A920175-D7AF-4CCF-9EDF-0D9B85A09E91}" destId="{DB9E55F3-36D4-478D-9437-AE426E853FB9}" srcOrd="1" destOrd="0" presId="urn:microsoft.com/office/officeart/2005/8/layout/vList5"/>
    <dgm:cxn modelId="{54143E13-5B40-43A4-8A82-9B42F4E80B46}" type="presParOf" srcId="{CFCEE72C-5772-4ECA-B8B0-213584003734}" destId="{367CE59C-4138-403B-8EE3-8A758B8D8987}" srcOrd="1" destOrd="0" presId="urn:microsoft.com/office/officeart/2005/8/layout/vList5"/>
    <dgm:cxn modelId="{178E0E96-0262-49AD-85E2-70BFD8FF0A9F}" type="presParOf" srcId="{CFCEE72C-5772-4ECA-B8B0-213584003734}" destId="{45D67612-10EA-4F54-B2A4-729AA84560C3}" srcOrd="2" destOrd="0" presId="urn:microsoft.com/office/officeart/2005/8/layout/vList5"/>
    <dgm:cxn modelId="{4D6DB7E7-2A3D-4228-A80A-718A8D7E9F4C}" type="presParOf" srcId="{45D67612-10EA-4F54-B2A4-729AA84560C3}" destId="{46F6E894-639B-4EA2-A106-876FF90E227F}" srcOrd="0" destOrd="0" presId="urn:microsoft.com/office/officeart/2005/8/layout/vList5"/>
    <dgm:cxn modelId="{D1D97EB4-3A94-4F5F-867A-884B8C4AC131}" type="presParOf" srcId="{45D67612-10EA-4F54-B2A4-729AA84560C3}" destId="{EFFD033F-A91C-45EC-990B-BB0EB872E811}" srcOrd="1" destOrd="0" presId="urn:microsoft.com/office/officeart/2005/8/layout/vList5"/>
    <dgm:cxn modelId="{3673DEB5-7FF2-4330-B2E8-5BD7D7C0922B}" type="presParOf" srcId="{CFCEE72C-5772-4ECA-B8B0-213584003734}" destId="{1ED50F45-002B-4155-BF72-0157E2DF6FB1}" srcOrd="3" destOrd="0" presId="urn:microsoft.com/office/officeart/2005/8/layout/vList5"/>
    <dgm:cxn modelId="{74637633-D076-43C1-9A8E-1885FCDAC441}" type="presParOf" srcId="{CFCEE72C-5772-4ECA-B8B0-213584003734}" destId="{AC1582A9-AA74-4FF7-9ABC-4BC77664709D}" srcOrd="4" destOrd="0" presId="urn:microsoft.com/office/officeart/2005/8/layout/vList5"/>
    <dgm:cxn modelId="{4453D01F-6C7A-415C-A323-8F67431D109E}" type="presParOf" srcId="{AC1582A9-AA74-4FF7-9ABC-4BC77664709D}" destId="{88B2E054-2E48-467F-9D64-6A6BB917E5B3}" srcOrd="0" destOrd="0" presId="urn:microsoft.com/office/officeart/2005/8/layout/vList5"/>
    <dgm:cxn modelId="{66711523-1EEE-4A4C-AE50-666E5DB16B07}" type="presParOf" srcId="{AC1582A9-AA74-4FF7-9ABC-4BC77664709D}" destId="{E2FD5BB8-6FF4-44A9-B064-0A9001A2EA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10872-ED5B-42AB-A236-3AA732C17B62}">
      <dsp:nvSpPr>
        <dsp:cNvPr id="0" name=""/>
        <dsp:cNvSpPr/>
      </dsp:nvSpPr>
      <dsp:spPr>
        <a:xfrm>
          <a:off x="3775483" y="2989669"/>
          <a:ext cx="3654040" cy="3654040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DAHA EŞİT SAĞLIK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5483" y="2989669"/>
        <a:ext cx="3654040" cy="3654040"/>
      </dsp:txXfrm>
    </dsp:sp>
    <dsp:sp modelId="{416F2571-B555-44B9-A39C-F73FDB4105CD}">
      <dsp:nvSpPr>
        <dsp:cNvPr id="0" name=""/>
        <dsp:cNvSpPr/>
      </dsp:nvSpPr>
      <dsp:spPr>
        <a:xfrm>
          <a:off x="1649496" y="2125987"/>
          <a:ext cx="2657484" cy="2657484"/>
        </a:xfrm>
        <a:prstGeom prst="gear6">
          <a:avLst/>
        </a:prstGeom>
        <a:solidFill>
          <a:schemeClr val="accent2">
            <a:shade val="80000"/>
            <a:hueOff val="0"/>
            <a:satOff val="-5645"/>
            <a:lumOff val="137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DÜŞÜK MALİYET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9496" y="2125987"/>
        <a:ext cx="2657484" cy="2657484"/>
      </dsp:txXfrm>
    </dsp:sp>
    <dsp:sp modelId="{731D90B2-596B-47E0-AA2B-990986376F21}">
      <dsp:nvSpPr>
        <dsp:cNvPr id="0" name=""/>
        <dsp:cNvSpPr/>
      </dsp:nvSpPr>
      <dsp:spPr>
        <a:xfrm rot="20700000">
          <a:off x="3137958" y="292594"/>
          <a:ext cx="2603791" cy="2603791"/>
        </a:xfrm>
        <a:prstGeom prst="gear6">
          <a:avLst/>
        </a:prstGeom>
        <a:solidFill>
          <a:schemeClr val="accent2">
            <a:shade val="80000"/>
            <a:hueOff val="0"/>
            <a:satOff val="-11289"/>
            <a:lumOff val="274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DAHA İYİ SAĞLIK SONUÇLARI</a:t>
          </a:r>
          <a:endParaRPr lang="tr-TR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9046" y="863682"/>
        <a:ext cx="1461616" cy="1461616"/>
      </dsp:txXfrm>
    </dsp:sp>
    <dsp:sp modelId="{C8E96AF8-8E30-4F36-B12C-8CE8CE882A0F}">
      <dsp:nvSpPr>
        <dsp:cNvPr id="0" name=""/>
        <dsp:cNvSpPr/>
      </dsp:nvSpPr>
      <dsp:spPr>
        <a:xfrm>
          <a:off x="3522226" y="2422375"/>
          <a:ext cx="4677171" cy="4677171"/>
        </a:xfrm>
        <a:prstGeom prst="circularArrow">
          <a:avLst>
            <a:gd name="adj1" fmla="val 4687"/>
            <a:gd name="adj2" fmla="val 299029"/>
            <a:gd name="adj3" fmla="val 2554581"/>
            <a:gd name="adj4" fmla="val 15780872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1CAC9-BBB4-4ABB-980B-345C1FDFE871}">
      <dsp:nvSpPr>
        <dsp:cNvPr id="0" name=""/>
        <dsp:cNvSpPr/>
      </dsp:nvSpPr>
      <dsp:spPr>
        <a:xfrm>
          <a:off x="1178860" y="1527474"/>
          <a:ext cx="3398257" cy="33982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0"/>
            <a:satOff val="-5546"/>
            <a:lumOff val="1253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03586-1C72-436B-B38B-C88E05A28AC8}">
      <dsp:nvSpPr>
        <dsp:cNvPr id="0" name=""/>
        <dsp:cNvSpPr/>
      </dsp:nvSpPr>
      <dsp:spPr>
        <a:xfrm>
          <a:off x="2535674" y="-288245"/>
          <a:ext cx="3664006" cy="36640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0"/>
            <a:satOff val="-11093"/>
            <a:lumOff val="2507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62E35C-AFE9-457F-9DB4-B9F2AF46048C}">
      <dsp:nvSpPr>
        <dsp:cNvPr id="0" name=""/>
        <dsp:cNvSpPr/>
      </dsp:nvSpPr>
      <dsp:spPr>
        <a:xfrm>
          <a:off x="0" y="3251742"/>
          <a:ext cx="7867600" cy="10672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ÜÇÜNCÜL KORUMA</a:t>
          </a:r>
          <a:r>
            <a:rPr lang="en-US" sz="1100" b="1" kern="1200" dirty="0" smtClean="0"/>
            <a:t> </a:t>
          </a:r>
          <a:endParaRPr lang="en-US" sz="1100" b="1" kern="1200" dirty="0"/>
        </a:p>
      </dsp:txBody>
      <dsp:txXfrm>
        <a:off x="0" y="3251742"/>
        <a:ext cx="7867600" cy="576338"/>
      </dsp:txXfrm>
    </dsp:sp>
    <dsp:sp modelId="{F7708EF7-6338-4D7C-825B-067D3FB44555}">
      <dsp:nvSpPr>
        <dsp:cNvPr id="0" name=""/>
        <dsp:cNvSpPr/>
      </dsp:nvSpPr>
      <dsp:spPr>
        <a:xfrm>
          <a:off x="0" y="3806735"/>
          <a:ext cx="7867600" cy="4909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3806735"/>
        <a:ext cx="7867600" cy="490955"/>
      </dsp:txXfrm>
    </dsp:sp>
    <dsp:sp modelId="{32455AFB-DE53-4569-A38D-03AF7D493099}">
      <dsp:nvSpPr>
        <dsp:cNvPr id="0" name=""/>
        <dsp:cNvSpPr/>
      </dsp:nvSpPr>
      <dsp:spPr>
        <a:xfrm rot="10800000">
          <a:off x="0" y="1626252"/>
          <a:ext cx="7867600" cy="1641498"/>
        </a:xfrm>
        <a:prstGeom prst="upArrowCallout">
          <a:avLst/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899978"/>
                <a:satOff val="24292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/>
        </a:p>
      </dsp:txBody>
      <dsp:txXfrm>
        <a:off x="0" y="1626252"/>
        <a:ext cx="7867600" cy="576166"/>
      </dsp:txXfrm>
    </dsp:sp>
    <dsp:sp modelId="{8D075A8A-D38D-403D-ACB9-DE5B5EFCA1A8}">
      <dsp:nvSpPr>
        <dsp:cNvPr id="0" name=""/>
        <dsp:cNvSpPr/>
      </dsp:nvSpPr>
      <dsp:spPr>
        <a:xfrm>
          <a:off x="0" y="2202418"/>
          <a:ext cx="7867600" cy="490808"/>
        </a:xfrm>
        <a:prstGeom prst="rect">
          <a:avLst/>
        </a:prstGeom>
        <a:solidFill>
          <a:schemeClr val="accent2">
            <a:tint val="40000"/>
            <a:alpha val="90000"/>
            <a:hueOff val="543951"/>
            <a:satOff val="25289"/>
            <a:lumOff val="186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43951"/>
              <a:satOff val="25289"/>
              <a:lumOff val="18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İKİNCİL KORUMA</a:t>
          </a:r>
          <a:endParaRPr lang="en-US" sz="2000" kern="1200" dirty="0"/>
        </a:p>
      </dsp:txBody>
      <dsp:txXfrm>
        <a:off x="0" y="2202418"/>
        <a:ext cx="7867600" cy="490808"/>
      </dsp:txXfrm>
    </dsp:sp>
    <dsp:sp modelId="{3BEF92B7-EA6D-4526-9548-609FD3DEAEFC}">
      <dsp:nvSpPr>
        <dsp:cNvPr id="0" name=""/>
        <dsp:cNvSpPr/>
      </dsp:nvSpPr>
      <dsp:spPr>
        <a:xfrm rot="10800000">
          <a:off x="0" y="763"/>
          <a:ext cx="7867600" cy="1641498"/>
        </a:xfrm>
        <a:prstGeom prst="upArrowCallout">
          <a:avLst/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0" y="763"/>
        <a:ext cx="7867600" cy="576166"/>
      </dsp:txXfrm>
    </dsp:sp>
    <dsp:sp modelId="{CD6ACFB0-EC9B-46EC-A062-18D0ADB63788}">
      <dsp:nvSpPr>
        <dsp:cNvPr id="0" name=""/>
        <dsp:cNvSpPr/>
      </dsp:nvSpPr>
      <dsp:spPr>
        <a:xfrm>
          <a:off x="0" y="576929"/>
          <a:ext cx="7867600" cy="490808"/>
        </a:xfrm>
        <a:prstGeom prst="rect">
          <a:avLst/>
        </a:prstGeom>
        <a:solidFill>
          <a:schemeClr val="accent2">
            <a:tint val="40000"/>
            <a:alpha val="90000"/>
            <a:hueOff val="1087901"/>
            <a:satOff val="50578"/>
            <a:lumOff val="372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087901"/>
              <a:satOff val="50578"/>
              <a:lumOff val="37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i="1" kern="1200" dirty="0" smtClean="0"/>
            <a:t> </a:t>
          </a:r>
          <a:r>
            <a:rPr lang="tr-TR" sz="2800" i="0" kern="1200" smtClean="0"/>
            <a:t>BİRİNCİL KORUMA</a:t>
          </a:r>
          <a:endParaRPr lang="en-US" sz="2800" i="0" kern="1200" dirty="0"/>
        </a:p>
      </dsp:txBody>
      <dsp:txXfrm>
        <a:off x="0" y="576929"/>
        <a:ext cx="7867600" cy="4908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8E5EA-14ED-47A2-90F6-577844F07490}">
      <dsp:nvSpPr>
        <dsp:cNvPr id="0" name=""/>
        <dsp:cNvSpPr/>
      </dsp:nvSpPr>
      <dsp:spPr>
        <a:xfrm>
          <a:off x="3888581" y="1944407"/>
          <a:ext cx="2751199" cy="477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40"/>
              </a:lnTo>
              <a:lnTo>
                <a:pt x="2751199" y="238740"/>
              </a:lnTo>
              <a:lnTo>
                <a:pt x="2751199" y="47748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414F8-9D9B-490B-9D3A-42956CF28B8A}">
      <dsp:nvSpPr>
        <dsp:cNvPr id="0" name=""/>
        <dsp:cNvSpPr/>
      </dsp:nvSpPr>
      <dsp:spPr>
        <a:xfrm>
          <a:off x="3827241" y="1944407"/>
          <a:ext cx="91440" cy="481471"/>
        </a:xfrm>
        <a:custGeom>
          <a:avLst/>
          <a:gdLst/>
          <a:ahLst/>
          <a:cxnLst/>
          <a:rect l="0" t="0" r="0" b="0"/>
          <a:pathLst>
            <a:path>
              <a:moveTo>
                <a:pt x="61340" y="0"/>
              </a:moveTo>
              <a:lnTo>
                <a:pt x="61340" y="242730"/>
              </a:lnTo>
              <a:lnTo>
                <a:pt x="45720" y="242730"/>
              </a:lnTo>
              <a:lnTo>
                <a:pt x="45720" y="48147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9C960-3990-44D6-8387-166B0436B89D}">
      <dsp:nvSpPr>
        <dsp:cNvPr id="0" name=""/>
        <dsp:cNvSpPr/>
      </dsp:nvSpPr>
      <dsp:spPr>
        <a:xfrm>
          <a:off x="1137381" y="1944407"/>
          <a:ext cx="2751199" cy="477480"/>
        </a:xfrm>
        <a:custGeom>
          <a:avLst/>
          <a:gdLst/>
          <a:ahLst/>
          <a:cxnLst/>
          <a:rect l="0" t="0" r="0" b="0"/>
          <a:pathLst>
            <a:path>
              <a:moveTo>
                <a:pt x="2751199" y="0"/>
              </a:moveTo>
              <a:lnTo>
                <a:pt x="2751199" y="238740"/>
              </a:lnTo>
              <a:lnTo>
                <a:pt x="0" y="238740"/>
              </a:lnTo>
              <a:lnTo>
                <a:pt x="0" y="47748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1A762-2FB1-4EB5-A5F7-D8ACBBC8D19D}">
      <dsp:nvSpPr>
        <dsp:cNvPr id="0" name=""/>
        <dsp:cNvSpPr/>
      </dsp:nvSpPr>
      <dsp:spPr>
        <a:xfrm>
          <a:off x="2751722" y="807547"/>
          <a:ext cx="2273718" cy="113685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kern="1200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50-70 yaş kişilerden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altLang="tr-TR" sz="1100" b="1" i="0" u="none" strike="noStrike" kern="1200" cap="none" normalizeH="0" baseline="0" dirty="0" smtClean="0">
            <a:ln>
              <a:noFill/>
            </a:ln>
            <a:solidFill>
              <a:schemeClr val="accent2"/>
            </a:solidFill>
            <a:effectLst/>
            <a:latin typeface="Comic Sans MS" panose="030F0702030302020204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GGK bakılması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altLang="tr-TR" sz="1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751722" y="807547"/>
        <a:ext cx="2273718" cy="1136859"/>
      </dsp:txXfrm>
    </dsp:sp>
    <dsp:sp modelId="{43F0385F-58A0-4799-B269-7DED3983D97F}">
      <dsp:nvSpPr>
        <dsp:cNvPr id="0" name=""/>
        <dsp:cNvSpPr/>
      </dsp:nvSpPr>
      <dsp:spPr>
        <a:xfrm>
          <a:off x="522" y="2421887"/>
          <a:ext cx="2273718" cy="113685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000" b="1" i="0" u="none" strike="noStrike" kern="1200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GGK (-)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tr-TR" altLang="tr-TR" sz="1000" b="1" i="0" u="none" strike="noStrike" kern="1200" cap="none" normalizeH="0" baseline="0" dirty="0" smtClean="0">
            <a:ln>
              <a:noFill/>
            </a:ln>
            <a:solidFill>
              <a:srgbClr val="CC3300"/>
            </a:solidFill>
            <a:effectLst/>
            <a:latin typeface="Comic Sans MS" panose="030F0702030302020204" pitchFamily="66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bilgilendirme </a:t>
          </a:r>
          <a:r>
            <a:rPr kumimoji="0" lang="tr-TR" altLang="tr-TR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broşürü</a:t>
          </a:r>
          <a:r>
            <a:rPr kumimoji="0" lang="tr-TR" altLang="tr-TR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0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2 yıl sonra </a:t>
          </a:r>
          <a:r>
            <a:rPr kumimoji="0" lang="tr-TR" altLang="tr-TR" sz="11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tekrar</a:t>
          </a:r>
          <a:r>
            <a:rPr kumimoji="0" lang="tr-TR" altLang="tr-TR" sz="10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0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davet </a:t>
          </a:r>
        </a:p>
      </dsp:txBody>
      <dsp:txXfrm>
        <a:off x="522" y="2421887"/>
        <a:ext cx="2273718" cy="1136859"/>
      </dsp:txXfrm>
    </dsp:sp>
    <dsp:sp modelId="{F0293B54-E670-4C67-9CDF-42BA83955041}">
      <dsp:nvSpPr>
        <dsp:cNvPr id="0" name=""/>
        <dsp:cNvSpPr/>
      </dsp:nvSpPr>
      <dsp:spPr>
        <a:xfrm>
          <a:off x="2736101" y="2425878"/>
          <a:ext cx="2273718" cy="113685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kern="1200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GGK BELİRSİZ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kern="1200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(%4)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4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GGK Testi tekrar </a:t>
          </a:r>
        </a:p>
      </dsp:txBody>
      <dsp:txXfrm>
        <a:off x="2736101" y="2425878"/>
        <a:ext cx="2273718" cy="1136859"/>
      </dsp:txXfrm>
    </dsp:sp>
    <dsp:sp modelId="{E9331B8A-0C88-4186-8A22-35FE51FF0100}">
      <dsp:nvSpPr>
        <dsp:cNvPr id="0" name=""/>
        <dsp:cNvSpPr/>
      </dsp:nvSpPr>
      <dsp:spPr>
        <a:xfrm>
          <a:off x="5502921" y="2421887"/>
          <a:ext cx="2273718" cy="1136859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kern="1200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Comic Sans MS" panose="030F0702030302020204" pitchFamily="66" charset="0"/>
            </a:rPr>
            <a:t>GGK(+) (%2)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Kolonoskopi</a:t>
          </a:r>
          <a:r>
            <a:rPr kumimoji="0" lang="tr-TR" altLang="tr-TR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rPr>
            <a:t>KETEM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Genel cerrahi,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Gastroenteroloji,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sz="1100" b="1" i="0" u="none" strike="noStrike" kern="1200" cap="none" normalizeH="0" baseline="0" dirty="0" err="1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Gastro</a:t>
          </a:r>
          <a:r>
            <a:rPr kumimoji="0" lang="tr-TR" altLang="tr-TR" sz="1100" b="1" i="0" u="none" strike="noStrike" kern="1200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rPr>
            <a:t> cerrahisi</a:t>
          </a:r>
        </a:p>
      </dsp:txBody>
      <dsp:txXfrm>
        <a:off x="5502921" y="2421887"/>
        <a:ext cx="2273718" cy="11368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119D51-253A-424D-92ED-61E78C95DB3C}">
      <dsp:nvSpPr>
        <dsp:cNvPr id="0" name=""/>
        <dsp:cNvSpPr/>
      </dsp:nvSpPr>
      <dsp:spPr>
        <a:xfrm>
          <a:off x="4131" y="1456034"/>
          <a:ext cx="2396139" cy="59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Çek Cumhuriyeti</a:t>
          </a:r>
          <a:endParaRPr lang="en-US" sz="2000" b="1" kern="1200" dirty="0"/>
        </a:p>
      </dsp:txBody>
      <dsp:txXfrm>
        <a:off x="4131" y="1456034"/>
        <a:ext cx="2396139" cy="599034"/>
      </dsp:txXfrm>
    </dsp:sp>
    <dsp:sp modelId="{7125A1B7-502A-45C3-B277-A5CFED8AE077}">
      <dsp:nvSpPr>
        <dsp:cNvPr id="0" name=""/>
        <dsp:cNvSpPr/>
      </dsp:nvSpPr>
      <dsp:spPr>
        <a:xfrm rot="5400000">
          <a:off x="1149785" y="2107484"/>
          <a:ext cx="104831" cy="1048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80C5B4-4136-4DD5-AEDD-03CBE35C9ED7}">
      <dsp:nvSpPr>
        <dsp:cNvPr id="0" name=""/>
        <dsp:cNvSpPr/>
      </dsp:nvSpPr>
      <dsp:spPr>
        <a:xfrm>
          <a:off x="4131" y="2264731"/>
          <a:ext cx="2396139" cy="5990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i="1" kern="1200" dirty="0" smtClean="0"/>
            <a:t>%25</a:t>
          </a:r>
          <a:endParaRPr lang="en-US" sz="2800" i="1" kern="1200" dirty="0"/>
        </a:p>
      </dsp:txBody>
      <dsp:txXfrm>
        <a:off x="4131" y="2264731"/>
        <a:ext cx="2396139" cy="599034"/>
      </dsp:txXfrm>
    </dsp:sp>
    <dsp:sp modelId="{5DC9B903-4387-4D5D-8CC4-7AD153BD06F3}">
      <dsp:nvSpPr>
        <dsp:cNvPr id="0" name=""/>
        <dsp:cNvSpPr/>
      </dsp:nvSpPr>
      <dsp:spPr>
        <a:xfrm>
          <a:off x="2735730" y="1456034"/>
          <a:ext cx="2396139" cy="59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899978"/>
                <a:satOff val="24292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Sırbistan</a:t>
          </a:r>
          <a:endParaRPr lang="en-US" sz="2200" b="1" kern="1200" dirty="0"/>
        </a:p>
      </dsp:txBody>
      <dsp:txXfrm>
        <a:off x="2735730" y="1456034"/>
        <a:ext cx="2396139" cy="599034"/>
      </dsp:txXfrm>
    </dsp:sp>
    <dsp:sp modelId="{90678371-6753-4754-BF3F-E29A0F8CA373}">
      <dsp:nvSpPr>
        <dsp:cNvPr id="0" name=""/>
        <dsp:cNvSpPr/>
      </dsp:nvSpPr>
      <dsp:spPr>
        <a:xfrm rot="5400000">
          <a:off x="3881384" y="2107484"/>
          <a:ext cx="104831" cy="1048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899978"/>
                <a:satOff val="24292"/>
                <a:lumOff val="2550"/>
                <a:alphaOff val="0"/>
                <a:shade val="51000"/>
                <a:satMod val="130000"/>
              </a:schemeClr>
            </a:gs>
            <a:gs pos="80000">
              <a:schemeClr val="accent2">
                <a:hueOff val="899978"/>
                <a:satOff val="24292"/>
                <a:lumOff val="2550"/>
                <a:alphaOff val="0"/>
                <a:shade val="93000"/>
                <a:satMod val="130000"/>
              </a:schemeClr>
            </a:gs>
            <a:gs pos="100000">
              <a:schemeClr val="accent2">
                <a:hueOff val="899978"/>
                <a:satOff val="24292"/>
                <a:lumOff val="25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01E08B-FBE5-4DAA-BBD9-179B4BF3B643}">
      <dsp:nvSpPr>
        <dsp:cNvPr id="0" name=""/>
        <dsp:cNvSpPr/>
      </dsp:nvSpPr>
      <dsp:spPr>
        <a:xfrm>
          <a:off x="2735730" y="2264731"/>
          <a:ext cx="2396139" cy="5990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43951"/>
            <a:satOff val="25289"/>
            <a:lumOff val="186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43951"/>
              <a:satOff val="25289"/>
              <a:lumOff val="18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%67.8</a:t>
          </a:r>
          <a:endParaRPr lang="en-US" sz="2000" kern="1200" dirty="0"/>
        </a:p>
      </dsp:txBody>
      <dsp:txXfrm>
        <a:off x="2735730" y="2264731"/>
        <a:ext cx="2396139" cy="599034"/>
      </dsp:txXfrm>
    </dsp:sp>
    <dsp:sp modelId="{86ACA228-9B46-4F17-841A-F45771784807}">
      <dsp:nvSpPr>
        <dsp:cNvPr id="0" name=""/>
        <dsp:cNvSpPr/>
      </dsp:nvSpPr>
      <dsp:spPr>
        <a:xfrm>
          <a:off x="5467329" y="1456034"/>
          <a:ext cx="2396139" cy="599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</a:t>
          </a:r>
          <a:r>
            <a:rPr lang="tr-TR" sz="1200" b="1" kern="1200" dirty="0" smtClean="0"/>
            <a:t>Polonya+Norveç+Hollanda+İsveç</a:t>
          </a:r>
          <a:endParaRPr lang="en-US" sz="1200" b="1" kern="1200" dirty="0"/>
        </a:p>
      </dsp:txBody>
      <dsp:txXfrm>
        <a:off x="5467329" y="1456034"/>
        <a:ext cx="2396139" cy="599034"/>
      </dsp:txXfrm>
    </dsp:sp>
    <dsp:sp modelId="{191F65E8-CB6D-4EF4-B6ED-469BF3557B64}">
      <dsp:nvSpPr>
        <dsp:cNvPr id="0" name=""/>
        <dsp:cNvSpPr/>
      </dsp:nvSpPr>
      <dsp:spPr>
        <a:xfrm rot="5400000">
          <a:off x="6612982" y="2107484"/>
          <a:ext cx="104831" cy="1048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1799955"/>
                <a:satOff val="48584"/>
                <a:lumOff val="5099"/>
                <a:alphaOff val="0"/>
                <a:shade val="51000"/>
                <a:satMod val="130000"/>
              </a:schemeClr>
            </a:gs>
            <a:gs pos="80000">
              <a:schemeClr val="accent2">
                <a:hueOff val="1799955"/>
                <a:satOff val="48584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2">
                <a:hueOff val="1799955"/>
                <a:satOff val="48584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17B23B-98D8-4675-8F44-06BDCC71A8AA}">
      <dsp:nvSpPr>
        <dsp:cNvPr id="0" name=""/>
        <dsp:cNvSpPr/>
      </dsp:nvSpPr>
      <dsp:spPr>
        <a:xfrm>
          <a:off x="5467329" y="2264731"/>
          <a:ext cx="2396139" cy="5990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087901"/>
            <a:satOff val="50578"/>
            <a:lumOff val="3728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087901"/>
              <a:satOff val="50578"/>
              <a:lumOff val="37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%40</a:t>
          </a:r>
          <a:endParaRPr lang="en-US" sz="2000" kern="1200" dirty="0"/>
        </a:p>
      </dsp:txBody>
      <dsp:txXfrm>
        <a:off x="5467329" y="2264731"/>
        <a:ext cx="2396139" cy="5990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9AAB7E-1AAD-4495-A5C4-6524C998366B}">
      <dsp:nvSpPr>
        <dsp:cNvPr id="0" name=""/>
        <dsp:cNvSpPr/>
      </dsp:nvSpPr>
      <dsp:spPr>
        <a:xfrm rot="5400000">
          <a:off x="3700631" y="-1350085"/>
          <a:ext cx="1113698" cy="40965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“</a:t>
          </a:r>
          <a:r>
            <a:rPr lang="tr-TR" sz="1600" i="1" kern="1200" dirty="0" smtClean="0"/>
            <a:t>Sosyal güvencem yok bu yüzden test giderlerini karşılayamayacağım. Yapılmasına gerek duymuyorum</a:t>
          </a:r>
          <a:r>
            <a:rPr lang="en-US" sz="1600" i="1" kern="1200" dirty="0" smtClean="0"/>
            <a:t>”</a:t>
          </a:r>
          <a:endParaRPr lang="en-US" sz="1600" i="1" kern="1200" dirty="0"/>
        </a:p>
      </dsp:txBody>
      <dsp:txXfrm rot="5400000">
        <a:off x="3700631" y="-1350085"/>
        <a:ext cx="1113698" cy="4096512"/>
      </dsp:txXfrm>
    </dsp:sp>
    <dsp:sp modelId="{9612BFCC-C299-4BF0-850D-85A07F30F5B6}">
      <dsp:nvSpPr>
        <dsp:cNvPr id="0" name=""/>
        <dsp:cNvSpPr/>
      </dsp:nvSpPr>
      <dsp:spPr>
        <a:xfrm>
          <a:off x="95063" y="0"/>
          <a:ext cx="2114161" cy="1392123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#1: </a:t>
          </a:r>
          <a:r>
            <a:rPr lang="tr-TR" sz="2200" b="1" kern="1200" dirty="0" err="1" smtClean="0"/>
            <a:t>Karşılayabilirlik</a:t>
          </a:r>
          <a:r>
            <a:rPr lang="tr-TR" sz="2200" b="1" kern="1200" dirty="0" smtClean="0"/>
            <a:t> </a:t>
          </a:r>
          <a:endParaRPr lang="en-US" sz="2200" b="1" kern="1200" dirty="0"/>
        </a:p>
      </dsp:txBody>
      <dsp:txXfrm>
        <a:off x="95063" y="0"/>
        <a:ext cx="2114161" cy="1392123"/>
      </dsp:txXfrm>
    </dsp:sp>
    <dsp:sp modelId="{2F2EE534-FF8C-43DA-904C-4735DFC9CB69}">
      <dsp:nvSpPr>
        <dsp:cNvPr id="0" name=""/>
        <dsp:cNvSpPr/>
      </dsp:nvSpPr>
      <dsp:spPr>
        <a:xfrm rot="5400000">
          <a:off x="3700631" y="111643"/>
          <a:ext cx="1113698" cy="40965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/>
            <a:t>“</a:t>
          </a:r>
          <a:r>
            <a:rPr lang="tr-TR" sz="2000" i="1" kern="1200" dirty="0" smtClean="0"/>
            <a:t>Yakınmam varsa doktora giderim, öncesinde değil</a:t>
          </a:r>
          <a:r>
            <a:rPr lang="en-US" sz="2000" i="1" kern="1200" dirty="0" smtClean="0"/>
            <a:t>”</a:t>
          </a:r>
          <a:endParaRPr lang="en-US" sz="2000" kern="1200" dirty="0"/>
        </a:p>
      </dsp:txBody>
      <dsp:txXfrm rot="5400000">
        <a:off x="3700631" y="111643"/>
        <a:ext cx="1113698" cy="4096512"/>
      </dsp:txXfrm>
    </dsp:sp>
    <dsp:sp modelId="{6CE6F3D9-F668-4104-9B7E-9A247BAFF284}">
      <dsp:nvSpPr>
        <dsp:cNvPr id="0" name=""/>
        <dsp:cNvSpPr/>
      </dsp:nvSpPr>
      <dsp:spPr>
        <a:xfrm>
          <a:off x="95063" y="1463838"/>
          <a:ext cx="2114161" cy="1392123"/>
        </a:xfrm>
        <a:prstGeom prst="roundRect">
          <a:avLst/>
        </a:prstGeom>
        <a:solidFill>
          <a:schemeClr val="accent3">
            <a:shade val="80000"/>
            <a:hueOff val="-285603"/>
            <a:satOff val="-1697"/>
            <a:lumOff val="14821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#2</a:t>
          </a:r>
          <a:r>
            <a:rPr lang="tr-TR" sz="2200" b="1" kern="1200" dirty="0" smtClean="0"/>
            <a:t>: Semptom yokluğu</a:t>
          </a:r>
          <a:endParaRPr lang="en-US" sz="2200" b="1" kern="1200" dirty="0"/>
        </a:p>
      </dsp:txBody>
      <dsp:txXfrm>
        <a:off x="95063" y="1463838"/>
        <a:ext cx="2114161" cy="1392123"/>
      </dsp:txXfrm>
    </dsp:sp>
    <dsp:sp modelId="{01DC8AE3-5D71-46C9-825C-5E731DE637F1}">
      <dsp:nvSpPr>
        <dsp:cNvPr id="0" name=""/>
        <dsp:cNvSpPr/>
      </dsp:nvSpPr>
      <dsp:spPr>
        <a:xfrm rot="5400000">
          <a:off x="3700631" y="1573373"/>
          <a:ext cx="1113698" cy="40965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/>
            <a:t>“</a:t>
          </a:r>
          <a:r>
            <a:rPr lang="tr-TR" sz="2000" i="1" kern="1200" dirty="0" smtClean="0"/>
            <a:t>Ben ve ailem herhangi bir sorun yaşamadık, gerçekten gerekli olduğunu düşünmüyorum</a:t>
          </a:r>
          <a:r>
            <a:rPr lang="en-US" sz="2000" i="1" kern="1200" dirty="0" smtClean="0"/>
            <a:t>”</a:t>
          </a:r>
          <a:endParaRPr lang="en-US" sz="2000" kern="1200" dirty="0"/>
        </a:p>
      </dsp:txBody>
      <dsp:txXfrm rot="5400000">
        <a:off x="3700631" y="1573373"/>
        <a:ext cx="1113698" cy="4096512"/>
      </dsp:txXfrm>
    </dsp:sp>
    <dsp:sp modelId="{85C75978-F32E-4921-B366-D51331BB4B11}">
      <dsp:nvSpPr>
        <dsp:cNvPr id="0" name=""/>
        <dsp:cNvSpPr/>
      </dsp:nvSpPr>
      <dsp:spPr>
        <a:xfrm>
          <a:off x="95063" y="2925567"/>
          <a:ext cx="2114161" cy="1392123"/>
        </a:xfrm>
        <a:prstGeom prst="roundRect">
          <a:avLst/>
        </a:prstGeom>
        <a:solidFill>
          <a:schemeClr val="accent3">
            <a:shade val="80000"/>
            <a:hueOff val="-571206"/>
            <a:satOff val="-3394"/>
            <a:lumOff val="29643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b="1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#3: </a:t>
          </a:r>
          <a:r>
            <a:rPr lang="tr-TR" sz="2200" b="1" kern="1200" dirty="0" smtClean="0"/>
            <a:t>Ailesel Kolon kanseri öyküsü olmaması</a:t>
          </a:r>
          <a:r>
            <a:rPr lang="en-US" sz="2200" b="1" kern="1200" dirty="0" smtClean="0"/>
            <a:t>	 </a:t>
          </a:r>
          <a:endParaRPr lang="en-US" sz="2200" b="1" kern="1200" dirty="0"/>
        </a:p>
      </dsp:txBody>
      <dsp:txXfrm>
        <a:off x="95063" y="2925567"/>
        <a:ext cx="2114161" cy="139212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9E55F3-36D4-478D-9437-AE426E853FB9}">
      <dsp:nvSpPr>
        <dsp:cNvPr id="0" name=""/>
        <dsp:cNvSpPr/>
      </dsp:nvSpPr>
      <dsp:spPr>
        <a:xfrm rot="5400000">
          <a:off x="3697588" y="-1346270"/>
          <a:ext cx="1119782" cy="409651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/>
            <a:t>“</a:t>
          </a:r>
          <a:r>
            <a:rPr lang="tr-TR" sz="2000" i="1" kern="1200" dirty="0" smtClean="0"/>
            <a:t>Böyle bir girişim beni rahatsız eder, iyi bir fikir değil</a:t>
          </a:r>
          <a:r>
            <a:rPr lang="en-US" sz="2000" i="1" kern="1200" dirty="0" smtClean="0"/>
            <a:t>”</a:t>
          </a:r>
          <a:endParaRPr lang="en-US" sz="2000" kern="1200" dirty="0"/>
        </a:p>
      </dsp:txBody>
      <dsp:txXfrm rot="5400000">
        <a:off x="3697588" y="-1346270"/>
        <a:ext cx="1119782" cy="4096511"/>
      </dsp:txXfrm>
    </dsp:sp>
    <dsp:sp modelId="{23B0D9D5-BEC8-4E65-9FC3-42160E0B4482}">
      <dsp:nvSpPr>
        <dsp:cNvPr id="0" name=""/>
        <dsp:cNvSpPr/>
      </dsp:nvSpPr>
      <dsp:spPr>
        <a:xfrm>
          <a:off x="95063" y="2120"/>
          <a:ext cx="2114160" cy="1399728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#4: </a:t>
          </a:r>
          <a:r>
            <a:rPr lang="tr-TR" sz="2200" b="1" kern="1200" dirty="0" smtClean="0"/>
            <a:t>Test  hakkındaki olumsuz algılar   </a:t>
          </a:r>
          <a:endParaRPr lang="en-US" sz="2200" b="1" kern="1200" dirty="0"/>
        </a:p>
      </dsp:txBody>
      <dsp:txXfrm>
        <a:off x="95063" y="2120"/>
        <a:ext cx="2114160" cy="1399728"/>
      </dsp:txXfrm>
    </dsp:sp>
    <dsp:sp modelId="{EFFD033F-A91C-45EC-990B-BB0EB872E811}">
      <dsp:nvSpPr>
        <dsp:cNvPr id="0" name=""/>
        <dsp:cNvSpPr/>
      </dsp:nvSpPr>
      <dsp:spPr>
        <a:xfrm rot="5400000">
          <a:off x="3697588" y="123443"/>
          <a:ext cx="1119782" cy="409651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/>
            <a:t>“</a:t>
          </a:r>
          <a:r>
            <a:rPr lang="tr-TR" sz="2000" i="1" kern="1200" dirty="0" smtClean="0"/>
            <a:t>Rahatsızlık vereceğinden korkuyorum. Doktorum hiç bahsetmedi, ben de üstüne gitmedim</a:t>
          </a:r>
          <a:r>
            <a:rPr lang="en-US" sz="2000" i="1" kern="1200" dirty="0" smtClean="0"/>
            <a:t>”</a:t>
          </a:r>
          <a:endParaRPr lang="en-US" sz="2000" i="1" kern="1200" dirty="0"/>
        </a:p>
      </dsp:txBody>
      <dsp:txXfrm rot="5400000">
        <a:off x="3697588" y="123443"/>
        <a:ext cx="1119782" cy="4096511"/>
      </dsp:txXfrm>
    </dsp:sp>
    <dsp:sp modelId="{46F6E894-639B-4EA2-A106-876FF90E227F}">
      <dsp:nvSpPr>
        <dsp:cNvPr id="0" name=""/>
        <dsp:cNvSpPr/>
      </dsp:nvSpPr>
      <dsp:spPr>
        <a:xfrm>
          <a:off x="95063" y="1471835"/>
          <a:ext cx="2114160" cy="1399728"/>
        </a:xfrm>
        <a:prstGeom prst="roundRect">
          <a:avLst/>
        </a:prstGeom>
        <a:solidFill>
          <a:schemeClr val="accent3">
            <a:shade val="80000"/>
            <a:hueOff val="-285603"/>
            <a:satOff val="-1697"/>
            <a:lumOff val="14821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#5: </a:t>
          </a:r>
          <a:r>
            <a:rPr lang="tr-TR" sz="2200" b="1" kern="1200" dirty="0" smtClean="0"/>
            <a:t>Doktorun önermemesi</a:t>
          </a:r>
          <a:endParaRPr lang="en-US" sz="2200" b="1" kern="1200" dirty="0"/>
        </a:p>
      </dsp:txBody>
      <dsp:txXfrm>
        <a:off x="95063" y="1471835"/>
        <a:ext cx="2114160" cy="1399728"/>
      </dsp:txXfrm>
    </dsp:sp>
    <dsp:sp modelId="{E2FD5BB8-6FF4-44A9-B064-0A9001A2EA56}">
      <dsp:nvSpPr>
        <dsp:cNvPr id="0" name=""/>
        <dsp:cNvSpPr/>
      </dsp:nvSpPr>
      <dsp:spPr>
        <a:xfrm rot="5400000">
          <a:off x="3697588" y="1593158"/>
          <a:ext cx="1119782" cy="409651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/>
            <a:t>“</a:t>
          </a:r>
          <a:r>
            <a:rPr lang="tr-TR" sz="2000" i="1" kern="1200" dirty="0" smtClean="0"/>
            <a:t>50 yaşıma yeni girdim ve başka sağlık sorunlarım var, bu da bekleyebilir</a:t>
          </a:r>
          <a:r>
            <a:rPr lang="en-US" sz="2000" i="1" kern="1200" dirty="0" smtClean="0"/>
            <a:t>”</a:t>
          </a:r>
          <a:endParaRPr lang="en-US" sz="2000" i="1" kern="1200" dirty="0"/>
        </a:p>
      </dsp:txBody>
      <dsp:txXfrm rot="5400000">
        <a:off x="3697588" y="1593158"/>
        <a:ext cx="1119782" cy="4096511"/>
      </dsp:txXfrm>
    </dsp:sp>
    <dsp:sp modelId="{88B2E054-2E48-467F-9D64-6A6BB917E5B3}">
      <dsp:nvSpPr>
        <dsp:cNvPr id="0" name=""/>
        <dsp:cNvSpPr/>
      </dsp:nvSpPr>
      <dsp:spPr>
        <a:xfrm>
          <a:off x="91335" y="2943670"/>
          <a:ext cx="2114160" cy="1399728"/>
        </a:xfrm>
        <a:prstGeom prst="roundRect">
          <a:avLst/>
        </a:prstGeom>
        <a:solidFill>
          <a:schemeClr val="accent3">
            <a:shade val="80000"/>
            <a:hueOff val="-571206"/>
            <a:satOff val="-3394"/>
            <a:lumOff val="29643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#6: </a:t>
          </a:r>
          <a:r>
            <a:rPr lang="tr-TR" sz="2200" b="1" kern="1200" dirty="0" smtClean="0"/>
            <a:t>Diğer öncelikli sağlık sorunları</a:t>
          </a:r>
          <a:endParaRPr lang="en-US" sz="2200" b="1" kern="1200" dirty="0"/>
        </a:p>
      </dsp:txBody>
      <dsp:txXfrm>
        <a:off x="91335" y="2943670"/>
        <a:ext cx="2114160" cy="1399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F899B-7B72-425E-8481-17ACF7A1572A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AF028-0176-4448-B6DF-0E86CC8F130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066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8DAEC75-F83F-4570-BD18-92DB873B67F1}" type="slidenum">
              <a:rPr lang="tr-TR" altLang="tr-TR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pPr/>
              <a:t>27</a:t>
            </a:fld>
            <a:endParaRPr lang="tr-TR" altLang="tr-TR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tr-TR" alt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A38BE9F-A44D-4EA0-BA62-65791FE315EF}" type="slidenum">
              <a:rPr lang="tr-TR" altLang="tr-TR" smtClean="0">
                <a:latin typeface="Arial" pitchFamily="34" charset="0"/>
                <a:ea typeface="Microsoft YaHei" pitchFamily="34" charset="-122"/>
                <a:cs typeface="Arial" pitchFamily="34" charset="0"/>
              </a:rPr>
              <a:pPr/>
              <a:t>31</a:t>
            </a:fld>
            <a:endParaRPr lang="tr-TR" altLang="tr-TR" smtClean="0">
              <a:latin typeface="Arial" pitchFamily="34" charset="0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tr-TR" alt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ea typeface="ヒラギノ角ゴ Pro W3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BDDB47-0E6C-41CB-A1E7-02C5DC33DC1A}" type="slidenum">
              <a:rPr lang="en-CA" altLang="en-US" smtClean="0">
                <a:ea typeface="ヒラギノ角ゴ Pro W3"/>
                <a:cs typeface="ヒラギノ角ゴ Pro W3"/>
              </a:rPr>
              <a:pPr/>
              <a:t>37</a:t>
            </a:fld>
            <a:endParaRPr lang="en-CA" alt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AF028-0176-4448-B6DF-0E86CC8F1308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4099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64A66-7496-4EA6-A9E8-80A4C9638E3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85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en-US" smtClean="0">
              <a:ea typeface="ヒラギノ角ゴ Pro W3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C4C8C2-25F9-4BC2-847E-3A7B38C98FC8}" type="slidenum">
              <a:rPr lang="en-CA" altLang="en-US" smtClean="0">
                <a:ea typeface="ヒラギノ角ゴ Pro W3"/>
                <a:cs typeface="ヒラギノ角ゴ Pro W3"/>
              </a:rPr>
              <a:pPr/>
              <a:t>84</a:t>
            </a:fld>
            <a:endParaRPr lang="en-CA" altLang="en-US" smtClean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5C9E0B-3D66-40C2-9C9F-6B8987CFBE97}" type="datetimeFigureOut">
              <a:rPr lang="tr-TR" smtClean="0"/>
              <a:pPr/>
              <a:t>03.09.2018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377B7A-79AE-4FF6-8220-95450D0D28F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tr/url?sa=i&amp;rct=j&amp;q=&amp;esrc=s&amp;source=images&amp;cd=&amp;ved=0ahUKEwiUkcjuv4HXAhXBYpoKHWl4DRcQjRwIBw&amp;url=http://kanser.gov.tr/bilgi-dokumanlar/afis-brosur/1504-ba%C4%9F%C4%B1rsak-kanseri-2015.html&amp;psig=AOvVaw1OmGZdPetjji3N4NajGdCP&amp;ust=150866780417369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cancer/colorectal/quality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8725820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3360917/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395463"/>
          </a:xfrm>
        </p:spPr>
        <p:txBody>
          <a:bodyPr>
            <a:normAutofit/>
          </a:bodyPr>
          <a:lstStyle/>
          <a:p>
            <a:r>
              <a:rPr lang="tr-TR" sz="4000" dirty="0" smtClean="0"/>
              <a:t>AİLE HEKİMİ GÖZÜYLE KOLOREKTAL KANSER TARAMALARI</a:t>
            </a:r>
            <a:endParaRPr lang="tr-TR" sz="4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DR. GÜLSEN CEYHUN PEKER</a:t>
            </a:r>
          </a:p>
          <a:p>
            <a:r>
              <a:rPr lang="tr-TR" dirty="0" smtClean="0"/>
              <a:t>ANKARA ÜNİVERSİTESİ TIP FAKÜLTESİ AİLE HEKİMLİĞİ AD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801"/>
            <a:ext cx="1924844" cy="169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83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" y="4572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altLang="en-US" sz="3200" b="1">
                <a:latin typeface="Calibri" pitchFamily="34" charset="0"/>
                <a:cs typeface="Times New Roman" pitchFamily="18" charset="0"/>
              </a:rPr>
              <a:t>   </a:t>
            </a:r>
            <a:r>
              <a:rPr lang="en-US" altLang="en-US" sz="3200" b="1">
                <a:latin typeface="Calibri" pitchFamily="34" charset="0"/>
                <a:cs typeface="Times New Roman" pitchFamily="18" charset="0"/>
              </a:rPr>
              <a:t>Tarama Testler</a:t>
            </a:r>
            <a:r>
              <a:rPr lang="tr-TR" altLang="en-US" sz="3200" b="1">
                <a:latin typeface="Calibri" pitchFamily="34" charset="0"/>
                <a:cs typeface="Times New Roman" pitchFamily="18" charset="0"/>
              </a:rPr>
              <a:t>i ve Tanı Testleri Farklıdır</a:t>
            </a:r>
            <a:endParaRPr lang="tr-TR" altLang="en-US" sz="320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3 Tablo"/>
          <p:cNvGraphicFramePr>
            <a:graphicFrameLocks noGrp="1"/>
          </p:cNvGraphicFramePr>
          <p:nvPr/>
        </p:nvGraphicFramePr>
        <p:xfrm>
          <a:off x="457200" y="1397000"/>
          <a:ext cx="8305800" cy="501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506507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Testin Özellikleri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TARAMA TESTLERİ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TANI TESTLERİ</a:t>
                      </a:r>
                      <a:endParaRPr lang="tr-TR" sz="1800" dirty="0"/>
                    </a:p>
                  </a:txBody>
                  <a:tcPr marT="45723" marB="45723"/>
                </a:tc>
              </a:tr>
              <a:tr h="87424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Test</a:t>
                      </a:r>
                      <a:r>
                        <a:rPr lang="tr-TR" sz="1800" baseline="0" dirty="0" smtClean="0"/>
                        <a:t> Kime Uygulanacak?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Sağlam Bireylere</a:t>
                      </a:r>
                    </a:p>
                    <a:p>
                      <a:r>
                        <a:rPr lang="tr-TR" sz="1800" dirty="0" smtClean="0"/>
                        <a:t> (Sağlam</a:t>
                      </a:r>
                      <a:r>
                        <a:rPr lang="tr-TR" sz="1800" baseline="0" dirty="0" smtClean="0"/>
                        <a:t> Topluma)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Sağlık Problemi olana, hastaya</a:t>
                      </a:r>
                      <a:endParaRPr lang="tr-TR" sz="1800" dirty="0"/>
                    </a:p>
                  </a:txBody>
                  <a:tcPr marT="45723" marB="45723"/>
                </a:tc>
              </a:tr>
              <a:tr h="87424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Tanı koyma gücü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Değişken (kesin değil)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Daha kesin</a:t>
                      </a:r>
                      <a:endParaRPr lang="tr-TR" sz="1800" dirty="0"/>
                    </a:p>
                  </a:txBody>
                  <a:tcPr marT="45723" marB="45723"/>
                </a:tc>
              </a:tr>
              <a:tr h="87424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Maliyeti ve Uygulaması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Ucuz/Kolay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Pahalı/Komplike, bazen ulaşmak zor</a:t>
                      </a:r>
                      <a:endParaRPr lang="tr-TR" sz="1800" dirty="0"/>
                    </a:p>
                  </a:txBody>
                  <a:tcPr marT="45723" marB="45723"/>
                </a:tc>
              </a:tr>
              <a:tr h="506507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Testin Sonucu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Erken 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Daha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Geç</a:t>
                      </a:r>
                      <a:endParaRPr lang="tr-TR" sz="1800" dirty="0"/>
                    </a:p>
                  </a:txBody>
                  <a:tcPr marT="45723" marB="45723"/>
                </a:tc>
              </a:tr>
              <a:tr h="874245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Uygulama Amacı</a:t>
                      </a:r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SAĞLAMLARI AYIRIR</a:t>
                      </a:r>
                      <a:endParaRPr lang="tr-TR" sz="18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HASTALIK TEŞHİSİ KOYAR</a:t>
                      </a:r>
                      <a:endParaRPr lang="tr-TR" sz="1800" dirty="0"/>
                    </a:p>
                  </a:txBody>
                  <a:tcPr marT="45723" marB="45723"/>
                </a:tc>
              </a:tr>
              <a:tr h="506507"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59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 KANSER KONTROL PROGRAMI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99592" y="4797152"/>
            <a:ext cx="7772400" cy="11318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47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15699"/>
            <a:ext cx="8229600" cy="1840260"/>
          </a:xfrm>
        </p:spPr>
        <p:txBody>
          <a:bodyPr/>
          <a:lstStyle/>
          <a:p>
            <a:r>
              <a:rPr lang="tr-TR" dirty="0" smtClean="0"/>
              <a:t>SB KANSER TARAMALARI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827584" y="2195068"/>
            <a:ext cx="3384376" cy="10526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KOLOREKTAL KANSER</a:t>
            </a:r>
            <a:endParaRPr lang="en-US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827584" y="3247700"/>
            <a:ext cx="3384376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MEME KANSERİ</a:t>
            </a:r>
            <a:endParaRPr lang="en-US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827584" y="4293096"/>
            <a:ext cx="3384376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SERVİKS KANSERİ</a:t>
            </a:r>
            <a:endParaRPr lang="en-US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211960" y="2195068"/>
            <a:ext cx="4464496" cy="10526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50-70 YAŞ KADIN/ERKEK</a:t>
            </a:r>
          </a:p>
          <a:p>
            <a:pPr algn="ctr"/>
            <a:r>
              <a:rPr lang="tr-TR" b="1" dirty="0" smtClean="0"/>
              <a:t>2 YILDA BİR GGK</a:t>
            </a:r>
          </a:p>
          <a:p>
            <a:pPr algn="ctr"/>
            <a:r>
              <a:rPr lang="tr-TR" b="1" dirty="0" smtClean="0"/>
              <a:t>10 YILDA BİR KOLONOSKOPİ</a:t>
            </a:r>
            <a:endParaRPr lang="en-US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211960" y="3247700"/>
            <a:ext cx="4464496" cy="10453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40-69 YAŞ KADIN</a:t>
            </a:r>
          </a:p>
          <a:p>
            <a:pPr algn="ctr"/>
            <a:r>
              <a:rPr lang="tr-TR" b="1" dirty="0" smtClean="0"/>
              <a:t>2 YILDA BİR MAMMOGRAFİ</a:t>
            </a:r>
            <a:endParaRPr lang="en-US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4211960" y="4327820"/>
            <a:ext cx="4464496" cy="9733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30-65 YAŞ KADIN</a:t>
            </a:r>
          </a:p>
          <a:p>
            <a:pPr algn="ctr"/>
            <a:r>
              <a:rPr lang="tr-TR" b="1" dirty="0" smtClean="0"/>
              <a:t>5 YILDA BİR HPV TESTİ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1715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KOLON KANSERİ</a:t>
            </a:r>
            <a:endParaRPr lang="en-US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5086405"/>
              </p:ext>
            </p:extLst>
          </p:nvPr>
        </p:nvGraphicFramePr>
        <p:xfrm>
          <a:off x="457200" y="1600200"/>
          <a:ext cx="8229600" cy="4565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414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5400" dirty="0" smtClean="0"/>
                        <a:t> 50+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23641">
                <a:tc>
                  <a:txBody>
                    <a:bodyPr/>
                    <a:lstStyle/>
                    <a:p>
                      <a:r>
                        <a:rPr lang="tr-TR" dirty="0" smtClean="0"/>
                        <a:t>Kolon kanseri tüm kanser ölümleri içinde ikinci sırada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Kişisel risk faktörleri</a:t>
                      </a:r>
                      <a:r>
                        <a:rPr lang="tr-TR" baseline="0" dirty="0" smtClean="0"/>
                        <a:t> etkili olsa da yaşam boyu görülme %2.4- 5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Vakaların % 90’ ı ≥ 50 yaş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Birinci derece akrabalarda</a:t>
                      </a:r>
                      <a:r>
                        <a:rPr lang="tr-TR" baseline="0" dirty="0" smtClean="0"/>
                        <a:t> KRK varsa risk 2-3  katlanmakta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088232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160240" cy="138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016224" cy="138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25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382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552450" marR="0" lvl="0" indent="-55245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tr-TR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Niçin</a:t>
            </a:r>
            <a:r>
              <a:rPr kumimoji="0" lang="tr-TR" alt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KRK Taraması?</a:t>
            </a: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 bwMode="auto">
          <a:xfrm>
            <a:off x="1043608" y="2286000"/>
            <a:ext cx="341091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7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BCB2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Önleme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0" indent="-55245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rgbClr val="ABCB2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Kanserden korunma için</a:t>
            </a:r>
            <a:r>
              <a:rPr kumimoji="0" lang="tr-T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poliplerin bulunması ve alınması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0" indent="-552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rgbClr val="ABCB2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0" indent="-552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rgbClr val="ABCB2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0" indent="-552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rgbClr val="ABCB2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4892675" y="2209800"/>
            <a:ext cx="396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7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10000"/>
              </a:spcAft>
              <a:buClr>
                <a:srgbClr val="ABCB2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lang="tr-TR" b="1" kern="0" dirty="0" smtClean="0">
                <a:latin typeface="Calibri"/>
              </a:rPr>
              <a:t>Erken Tanı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0" indent="-552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rgbClr val="ABCB25"/>
              </a:buClr>
              <a:buSzTx/>
              <a:buFont typeface="Wingdings" pitchFamily="2" charset="2"/>
              <a:buNone/>
              <a:tabLst/>
              <a:defRPr/>
            </a:pPr>
            <a:r>
              <a:rPr lang="tr-TR" sz="2000" kern="0" noProof="0" dirty="0" smtClean="0">
                <a:latin typeface="Calibri"/>
              </a:rPr>
              <a:t>	Kanseri iyileşme şansının olduğu erken dönemde bulmak 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52450" marR="0" lvl="0" indent="-5524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10000"/>
              </a:spcAft>
              <a:buClr>
                <a:srgbClr val="ABCB2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12"/>
          <p:cNvCxnSpPr/>
          <p:nvPr/>
        </p:nvCxnSpPr>
        <p:spPr>
          <a:xfrm rot="10800000">
            <a:off x="2971800" y="4572000"/>
            <a:ext cx="1905000" cy="304800"/>
          </a:xfrm>
          <a:prstGeom prst="straightConnector1">
            <a:avLst/>
          </a:prstGeom>
          <a:noFill/>
          <a:ln w="9525" cap="flat" cmpd="sng" algn="ctr">
            <a:solidFill>
              <a:srgbClr val="0038A8"/>
            </a:solidFill>
            <a:prstDash val="solid"/>
            <a:tailEnd type="arrow"/>
          </a:ln>
          <a:effectLst/>
        </p:spPr>
      </p:cxn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39243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38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000"/>
            <a:ext cx="864096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44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6" name="Picture 4" descr="http://kanser.gov.tr/Dosya/afis/bagirsakkanseri1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5800725" cy="6105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3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İlgili resi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58152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32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http://www.sancaktepeses.com/uploads/FCK/KANSER%20TARAMASI-SANCAKTEPE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352925" cy="609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36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 descr="C:\Users\HATICE~1.LOC\AppData\Local\Temp\Rar$DI76.376\Bağırsak Kanseri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1816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08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2" t="16539" r="22283"/>
          <a:stretch/>
        </p:blipFill>
        <p:spPr bwMode="auto">
          <a:xfrm>
            <a:off x="2123728" y="1484784"/>
            <a:ext cx="4791808" cy="45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6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ürkiye kanser kontrol program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128792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39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Image result for Kolon kanseri taramal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1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8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Tüm</a:t>
            </a:r>
            <a:r>
              <a:rPr lang="en-US" sz="2000" dirty="0"/>
              <a:t> </a:t>
            </a:r>
            <a:r>
              <a:rPr lang="en-US" sz="2000" dirty="0" err="1"/>
              <a:t>Yaş</a:t>
            </a:r>
            <a:r>
              <a:rPr lang="en-US" sz="2000" dirty="0"/>
              <a:t> </a:t>
            </a:r>
            <a:r>
              <a:rPr lang="en-US" sz="2000" dirty="0" err="1"/>
              <a:t>Gruplarındaki</a:t>
            </a:r>
            <a:r>
              <a:rPr lang="en-US" sz="2000" dirty="0"/>
              <a:t> </a:t>
            </a:r>
            <a:r>
              <a:rPr lang="en-US" sz="2000" dirty="0" err="1"/>
              <a:t>Erkeklerde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Sık</a:t>
            </a:r>
            <a:r>
              <a:rPr lang="en-US" sz="2000" dirty="0"/>
              <a:t> </a:t>
            </a:r>
            <a:r>
              <a:rPr lang="en-US" sz="2000" dirty="0" err="1"/>
              <a:t>Görülen</a:t>
            </a:r>
            <a:r>
              <a:rPr lang="en-US" sz="2000" dirty="0"/>
              <a:t> </a:t>
            </a:r>
            <a:r>
              <a:rPr lang="en-US" sz="2000" dirty="0" err="1"/>
              <a:t>Bazı</a:t>
            </a:r>
            <a:r>
              <a:rPr lang="en-US" sz="2000" dirty="0"/>
              <a:t> </a:t>
            </a:r>
            <a:r>
              <a:rPr lang="en-US" sz="2000" dirty="0" err="1"/>
              <a:t>Kanserlerin</a:t>
            </a:r>
            <a:r>
              <a:rPr lang="en-US" sz="2000" dirty="0"/>
              <a:t> Bu </a:t>
            </a:r>
            <a:r>
              <a:rPr lang="en-US" sz="2000" dirty="0" err="1"/>
              <a:t>Grup</a:t>
            </a:r>
            <a:r>
              <a:rPr lang="en-US" sz="2000" dirty="0"/>
              <a:t> </a:t>
            </a:r>
            <a:r>
              <a:rPr lang="en-US" sz="2000" dirty="0" err="1"/>
              <a:t>İçindeki</a:t>
            </a:r>
            <a:r>
              <a:rPr lang="en-US" sz="2000" dirty="0"/>
              <a:t> </a:t>
            </a:r>
            <a:r>
              <a:rPr lang="en-US" sz="2000" dirty="0" err="1"/>
              <a:t>Yüzde</a:t>
            </a:r>
            <a:r>
              <a:rPr lang="en-US" sz="2000" dirty="0"/>
              <a:t> </a:t>
            </a:r>
            <a:r>
              <a:rPr lang="en-US" sz="2000" dirty="0" err="1"/>
              <a:t>Dağılımları</a:t>
            </a:r>
            <a:r>
              <a:rPr lang="en-US" sz="2000" dirty="0"/>
              <a:t> (</a:t>
            </a:r>
            <a:r>
              <a:rPr lang="en-US" sz="2000" dirty="0" err="1"/>
              <a:t>Türkiye</a:t>
            </a:r>
            <a:r>
              <a:rPr lang="en-US" sz="2000" dirty="0"/>
              <a:t> </a:t>
            </a:r>
            <a:r>
              <a:rPr lang="en-US" sz="2000" dirty="0" err="1"/>
              <a:t>Birleşik</a:t>
            </a:r>
            <a:r>
              <a:rPr lang="en-US" sz="2000" dirty="0"/>
              <a:t> </a:t>
            </a:r>
            <a:r>
              <a:rPr lang="en-US" sz="2000" dirty="0" err="1"/>
              <a:t>Veri</a:t>
            </a:r>
            <a:r>
              <a:rPr lang="en-US" sz="2000" dirty="0"/>
              <a:t> </a:t>
            </a:r>
            <a:r>
              <a:rPr lang="en-US" sz="2000" dirty="0" err="1"/>
              <a:t>Tabanı</a:t>
            </a:r>
            <a:r>
              <a:rPr lang="en-US" sz="2000" dirty="0"/>
              <a:t>, 2014)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141061"/>
            <a:ext cx="5730240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344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Yaş</a:t>
            </a:r>
            <a:r>
              <a:rPr lang="en-US" sz="2400" dirty="0"/>
              <a:t> </a:t>
            </a:r>
            <a:r>
              <a:rPr lang="en-US" sz="2400" dirty="0" err="1"/>
              <a:t>Gruplarındaki</a:t>
            </a:r>
            <a:r>
              <a:rPr lang="en-US" sz="2400" dirty="0"/>
              <a:t> </a:t>
            </a:r>
            <a:r>
              <a:rPr lang="en-US" sz="2400" dirty="0" err="1"/>
              <a:t>Kadınlarda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Sık</a:t>
            </a:r>
            <a:r>
              <a:rPr lang="en-US" sz="2400" dirty="0"/>
              <a:t> </a:t>
            </a:r>
            <a:r>
              <a:rPr lang="en-US" sz="2400" dirty="0" err="1"/>
              <a:t>Görülen</a:t>
            </a:r>
            <a:r>
              <a:rPr lang="en-US" sz="2400" dirty="0"/>
              <a:t> </a:t>
            </a:r>
            <a:r>
              <a:rPr lang="en-US" sz="2400" dirty="0" err="1"/>
              <a:t>Bazı</a:t>
            </a:r>
            <a:r>
              <a:rPr lang="en-US" sz="2400" dirty="0"/>
              <a:t> </a:t>
            </a:r>
            <a:r>
              <a:rPr lang="en-US" sz="2400" dirty="0" err="1"/>
              <a:t>Kanserlerin</a:t>
            </a:r>
            <a:r>
              <a:rPr lang="en-US" sz="2400" dirty="0"/>
              <a:t> Bu </a:t>
            </a:r>
            <a:r>
              <a:rPr lang="en-US" sz="2400" dirty="0" err="1"/>
              <a:t>Grup</a:t>
            </a:r>
            <a:r>
              <a:rPr lang="en-US" sz="2400" dirty="0"/>
              <a:t> </a:t>
            </a:r>
            <a:r>
              <a:rPr lang="en-US" sz="2400" dirty="0" err="1"/>
              <a:t>İçindeki</a:t>
            </a:r>
            <a:r>
              <a:rPr lang="en-US" sz="2400" dirty="0"/>
              <a:t> </a:t>
            </a:r>
            <a:r>
              <a:rPr lang="en-US" sz="2400" dirty="0" err="1"/>
              <a:t>Yüzde</a:t>
            </a:r>
            <a:r>
              <a:rPr lang="en-US" sz="2400" dirty="0"/>
              <a:t> </a:t>
            </a:r>
            <a:r>
              <a:rPr lang="en-US" sz="2400" dirty="0" err="1"/>
              <a:t>Dağılımları</a:t>
            </a:r>
            <a:r>
              <a:rPr lang="en-US" sz="2400" dirty="0"/>
              <a:t>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en-US" sz="2400" dirty="0" smtClean="0"/>
              <a:t>(</a:t>
            </a:r>
            <a:r>
              <a:rPr lang="en-US" sz="2400" dirty="0" err="1"/>
              <a:t>Türkiye</a:t>
            </a:r>
            <a:r>
              <a:rPr lang="en-US" sz="2400" dirty="0"/>
              <a:t> </a:t>
            </a:r>
            <a:r>
              <a:rPr lang="en-US" sz="2400" dirty="0" err="1"/>
              <a:t>Birleşik</a:t>
            </a:r>
            <a:r>
              <a:rPr lang="en-US" sz="2400" dirty="0"/>
              <a:t>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Tabanı</a:t>
            </a:r>
            <a:r>
              <a:rPr lang="en-US" sz="2400" dirty="0"/>
              <a:t>, 2014)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141061"/>
            <a:ext cx="5730240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66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tr-TR" sz="1800" dirty="0"/>
              <a:t>50-69 Yaş Gruplarındaki Erkeklerde En Sık Görülen Bazı Kanserlerin Bu Grup İçindeki Yüzde Dağılımları </a:t>
            </a:r>
            <a:r>
              <a:rPr lang="tr-TR" sz="1800" dirty="0" smtClean="0"/>
              <a:t>(Türkiye </a:t>
            </a:r>
            <a:r>
              <a:rPr lang="tr-TR" sz="1800" dirty="0"/>
              <a:t>Birleşik Veri Tabanı, 2014)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10531"/>
            <a:ext cx="7162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/>
          <a:p>
            <a:r>
              <a:rPr lang="tr-TR" dirty="0" smtClean="0"/>
              <a:t>TC Sağlık Bakanlığı Türkiye Halk Sağlığı Kurumu Kanser İstatistikleri, 2017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653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2400" dirty="0" smtClean="0"/>
              <a:t>50-69 Yaş Gruplarındaki Kadınlarda En Sık Görülen Bazı Kanserlerin Bu Grup İçindeki Yüzde Dağılımları</a:t>
            </a:r>
            <a:br>
              <a:rPr lang="tr-TR" sz="2400" dirty="0" smtClean="0"/>
            </a:br>
            <a:r>
              <a:rPr lang="tr-TR" sz="2400" dirty="0" smtClean="0"/>
              <a:t> (Türkiye Birleşik Veri Tabanı, 2014) </a:t>
            </a:r>
            <a:endParaRPr lang="tr-T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10531"/>
            <a:ext cx="7162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101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dirty="0" err="1" smtClean="0"/>
              <a:t>Kolorektal</a:t>
            </a:r>
            <a:r>
              <a:rPr lang="tr-TR" sz="1800" dirty="0" smtClean="0"/>
              <a:t> Kanserin Erkeklerde ve Kadınlarda Yaşa Özel Hızları </a:t>
            </a:r>
            <a:br>
              <a:rPr lang="tr-TR" sz="1800" dirty="0" smtClean="0"/>
            </a:br>
            <a:r>
              <a:rPr lang="tr-TR" sz="1800" dirty="0" smtClean="0"/>
              <a:t>(Türkiye Birleşik Veri Tabanı, 2014) </a:t>
            </a:r>
            <a:endParaRPr lang="tr-TR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124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KOLOREKTAL KANSER TARAMASI </a:t>
            </a:r>
            <a:br>
              <a:rPr lang="tr-TR" alt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tr-TR" altLang="tr-T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ULUSAL STANDARTLARI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484313"/>
            <a:ext cx="8218488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77825" indent="-376238" defTabSz="914400">
              <a:spcBef>
                <a:spcPts val="500"/>
              </a:spcBef>
              <a:buClrTx/>
              <a:buSzTx/>
              <a:buFontTx/>
              <a:buNone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tr-TR" altLang="tr-TR" sz="4000" b="1" dirty="0">
                <a:solidFill>
                  <a:schemeClr val="tx1"/>
                </a:solidFill>
              </a:rPr>
              <a:t>      	</a:t>
            </a:r>
            <a:r>
              <a:rPr lang="tr-TR" altLang="tr-TR" sz="2000" b="1" dirty="0">
                <a:solidFill>
                  <a:srgbClr val="CC3300"/>
                </a:solidFill>
              </a:rPr>
              <a:t>Tarama</a:t>
            </a:r>
            <a:r>
              <a:rPr lang="tr-TR" altLang="tr-TR" sz="2000" b="1" dirty="0">
                <a:solidFill>
                  <a:schemeClr val="tx1"/>
                </a:solidFill>
              </a:rPr>
              <a:t> </a:t>
            </a:r>
          </a:p>
          <a:p>
            <a:pPr marL="377825" indent="-376238" defTabSz="914400">
              <a:spcBef>
                <a:spcPts val="500"/>
              </a:spcBef>
              <a:buClrTx/>
              <a:buSzTx/>
              <a:buFont typeface="Comic Sans MS" pitchFamily="66" charset="0"/>
              <a:buChar char="•"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tr-TR" altLang="tr-TR" sz="2000" dirty="0">
                <a:solidFill>
                  <a:schemeClr val="bg1">
                    <a:lumMod val="50000"/>
                  </a:schemeClr>
                </a:solidFill>
              </a:rPr>
              <a:t>2 (iki) yılda bir uygulanacak Gaitada Gizli Kan Testi (GGKT) </a:t>
            </a:r>
          </a:p>
          <a:p>
            <a:pPr marL="377825" indent="-376238" defTabSz="914400">
              <a:spcBef>
                <a:spcPts val="500"/>
              </a:spcBef>
              <a:buClrTx/>
              <a:buSzTx/>
              <a:buFont typeface="Comic Sans MS" pitchFamily="66" charset="0"/>
              <a:buChar char="•"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tr-TR" altLang="tr-TR" sz="2000" dirty="0">
                <a:solidFill>
                  <a:schemeClr val="bg1">
                    <a:lumMod val="50000"/>
                  </a:schemeClr>
                </a:solidFill>
              </a:rPr>
              <a:t>10 yılda bir yapılacak </a:t>
            </a:r>
            <a:r>
              <a:rPr lang="tr-TR" altLang="tr-TR" sz="2000" dirty="0" err="1">
                <a:solidFill>
                  <a:schemeClr val="bg1">
                    <a:lumMod val="50000"/>
                  </a:schemeClr>
                </a:solidFill>
              </a:rPr>
              <a:t>kolonoskopi</a:t>
            </a:r>
            <a:r>
              <a:rPr lang="tr-TR" altLang="tr-TR" sz="2000" dirty="0">
                <a:solidFill>
                  <a:schemeClr val="bg1">
                    <a:lumMod val="50000"/>
                  </a:schemeClr>
                </a:solidFill>
              </a:rPr>
              <a:t> yöntemleri ile yapılacak olan taramadır.</a:t>
            </a:r>
          </a:p>
          <a:p>
            <a:pPr marL="377825" indent="-376238" defTabSz="914400">
              <a:spcBef>
                <a:spcPts val="500"/>
              </a:spcBef>
              <a:buClrTx/>
              <a:buSzTx/>
              <a:buFont typeface="Comic Sans MS" pitchFamily="66" charset="0"/>
              <a:buChar char="•"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tr-TR" altLang="tr-TR" sz="2000" dirty="0">
                <a:solidFill>
                  <a:schemeClr val="bg1">
                    <a:lumMod val="50000"/>
                  </a:schemeClr>
                </a:solidFill>
              </a:rPr>
              <a:t>İki testi (-) çıkan kişilerin taraması bitirilir.</a:t>
            </a:r>
          </a:p>
          <a:p>
            <a:pPr marL="377825" indent="-376238" defTabSz="914400">
              <a:spcBef>
                <a:spcPts val="500"/>
              </a:spcBef>
              <a:buClrTx/>
              <a:buSzTx/>
              <a:buFont typeface="Comic Sans MS" pitchFamily="66" charset="0"/>
              <a:buChar char="•"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endParaRPr lang="tr-TR" altLang="tr-T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77825" indent="-376238" defTabSz="914400">
              <a:spcBef>
                <a:spcPts val="500"/>
              </a:spcBef>
              <a:buClrTx/>
              <a:buSzTx/>
              <a:buFontTx/>
              <a:buNone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tr-TR" altLang="tr-TR" sz="2000" b="1" dirty="0">
                <a:solidFill>
                  <a:schemeClr val="bg1">
                    <a:lumMod val="50000"/>
                  </a:schemeClr>
                </a:solidFill>
              </a:rPr>
              <a:t>    	 Hedef Popülasyon</a:t>
            </a:r>
          </a:p>
          <a:p>
            <a:pPr marL="377825" indent="-376238" defTabSz="914400">
              <a:spcBef>
                <a:spcPts val="500"/>
              </a:spcBef>
              <a:buClrTx/>
              <a:buSzTx/>
              <a:buFont typeface="Comic Sans MS" pitchFamily="66" charset="0"/>
              <a:buChar char="•"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tr-TR" altLang="tr-TR" sz="2000" dirty="0">
                <a:solidFill>
                  <a:schemeClr val="bg1">
                    <a:lumMod val="50000"/>
                  </a:schemeClr>
                </a:solidFill>
              </a:rPr>
              <a:t>Tüm erkek ve kadınlar</a:t>
            </a:r>
          </a:p>
          <a:p>
            <a:pPr marL="377825" indent="-376238" defTabSz="914400">
              <a:spcBef>
                <a:spcPts val="500"/>
              </a:spcBef>
              <a:buClrTx/>
              <a:buSzTx/>
              <a:buFont typeface="Comic Sans MS" pitchFamily="66" charset="0"/>
              <a:buChar char="•"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r>
              <a:rPr lang="tr-TR" altLang="tr-TR" sz="2000" dirty="0">
                <a:solidFill>
                  <a:schemeClr val="bg1">
                    <a:lumMod val="50000"/>
                  </a:schemeClr>
                </a:solidFill>
              </a:rPr>
              <a:t>50 yaşında başlayacak ve 70 yaşında bitecek olan toplum tabanlı taramadır.</a:t>
            </a:r>
          </a:p>
          <a:p>
            <a:pPr marL="377825" indent="-376238" defTabSz="914400">
              <a:spcBef>
                <a:spcPts val="500"/>
              </a:spcBef>
              <a:buClrTx/>
              <a:buSzTx/>
              <a:buFont typeface="Comic Sans MS" pitchFamily="66" charset="0"/>
              <a:buChar char="•"/>
              <a:tabLst>
                <a:tab pos="377825" algn="l"/>
                <a:tab pos="1004888" algn="l"/>
                <a:tab pos="2011363" algn="l"/>
                <a:tab pos="3017838" algn="l"/>
                <a:tab pos="4024313" algn="l"/>
                <a:tab pos="5030788" algn="l"/>
                <a:tab pos="6037263" algn="l"/>
                <a:tab pos="7043738" algn="l"/>
                <a:tab pos="8050213" algn="l"/>
                <a:tab pos="9056688" algn="l"/>
                <a:tab pos="10063163" algn="l"/>
              </a:tabLst>
            </a:pPr>
            <a:endParaRPr lang="tr-TR" alt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693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Yapma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endParaRPr lang="tr-TR" altLang="tr-TR" b="1" dirty="0" smtClean="0">
              <a:solidFill>
                <a:srgbClr val="CC3300"/>
              </a:solidFill>
              <a:latin typeface="Comic Sans MS" pitchFamily="66" charset="0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tr-TR" altLang="tr-TR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1-</a:t>
            </a:r>
            <a:r>
              <a:rPr lang="tr-TR" altLang="tr-T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Kolon 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 rektum kanser </a:t>
            </a:r>
            <a:r>
              <a:rPr lang="tr-TR" altLang="tr-T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tanılı</a:t>
            </a:r>
            <a:endParaRPr lang="tr-TR" altLang="tr-TR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2-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Son 1 hafta içinde aktif </a:t>
            </a:r>
            <a:r>
              <a:rPr lang="tr-TR" altLang="tr-TR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hemoroid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kanaması </a:t>
            </a:r>
            <a:r>
              <a:rPr lang="tr-TR" altLang="tr-T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geçiren</a:t>
            </a:r>
            <a:endParaRPr lang="tr-TR" altLang="tr-TR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3-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Son 1 ay içinde </a:t>
            </a:r>
            <a:r>
              <a:rPr lang="tr-TR" altLang="tr-TR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gastrointestinal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sistem </a:t>
            </a:r>
            <a:r>
              <a:rPr lang="tr-TR" altLang="tr-T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kanaması geçiren</a:t>
            </a:r>
            <a:endParaRPr lang="tr-TR" altLang="tr-TR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4-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Son bir ay içerisinde baryumlu </a:t>
            </a:r>
            <a:r>
              <a:rPr lang="tr-TR" altLang="tr-TR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grafi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tr-TR" altLang="tr-T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çektiren</a:t>
            </a:r>
            <a:endParaRPr lang="tr-TR" altLang="tr-TR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5-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Son 6 ay içinde GGKT </a:t>
            </a:r>
            <a:r>
              <a:rPr lang="tr-TR" altLang="tr-TR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yaptırmış</a:t>
            </a:r>
            <a:endParaRPr lang="tr-TR" altLang="tr-TR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r>
              <a:rPr lang="tr-TR" altLang="tr-TR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6-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Son 3 ay içerisinde MI ve </a:t>
            </a:r>
            <a:r>
              <a:rPr lang="tr-TR" altLang="tr-TR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pulmoner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tr-TR" altLang="tr-TR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emboli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öyküsü olanlar    ve/veya </a:t>
            </a:r>
            <a:r>
              <a:rPr lang="tr-TR" altLang="tr-TR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antikoagulan</a:t>
            </a:r>
            <a:r>
              <a:rPr lang="tr-TR" altLang="tr-TR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tedavi alanlar.</a:t>
            </a:r>
          </a:p>
          <a:p>
            <a:pPr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</a:pPr>
            <a:endParaRPr lang="tr-TR" altLang="tr-TR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9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AĞIR KOMORBİDİTELERİ OLAN HASTALARI TARAMA</a:t>
            </a:r>
            <a:endParaRPr lang="en-US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827584" y="1844824"/>
            <a:ext cx="3600400" cy="105841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Beklenen yaşam süresi ≤5 yıl</a:t>
            </a:r>
          </a:p>
          <a:p>
            <a:pPr algn="ctr"/>
            <a:r>
              <a:rPr lang="tr-TR" dirty="0" err="1" smtClean="0"/>
              <a:t>Metastatik</a:t>
            </a:r>
            <a:r>
              <a:rPr lang="tr-TR" dirty="0" smtClean="0"/>
              <a:t> kanser, Alzheimer, Evre 3-4 KKY</a:t>
            </a:r>
            <a:endParaRPr lang="en-US" dirty="0"/>
          </a:p>
        </p:txBody>
      </p:sp>
      <p:sp>
        <p:nvSpPr>
          <p:cNvPr id="6" name="Tek Köşesi Yuvarlatılmış Dikdörtgen 5"/>
          <p:cNvSpPr/>
          <p:nvPr/>
        </p:nvSpPr>
        <p:spPr>
          <a:xfrm>
            <a:off x="4860032" y="1844824"/>
            <a:ext cx="3634744" cy="113612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Yüksek riskli durumlar</a:t>
            </a:r>
          </a:p>
          <a:p>
            <a:pPr algn="ctr"/>
            <a:r>
              <a:rPr lang="tr-TR" dirty="0" err="1" smtClean="0"/>
              <a:t>Nötropeni</a:t>
            </a:r>
            <a:r>
              <a:rPr lang="tr-TR" dirty="0" smtClean="0"/>
              <a:t>, </a:t>
            </a:r>
            <a:r>
              <a:rPr lang="tr-TR" dirty="0" err="1" smtClean="0"/>
              <a:t>unstabil</a:t>
            </a:r>
            <a:r>
              <a:rPr lang="tr-TR" dirty="0" smtClean="0"/>
              <a:t> </a:t>
            </a:r>
            <a:r>
              <a:rPr lang="tr-TR" dirty="0" err="1" smtClean="0"/>
              <a:t>angina</a:t>
            </a:r>
            <a:r>
              <a:rPr lang="tr-TR" dirty="0" smtClean="0"/>
              <a:t>, operasyon için yüksek risk alanlar</a:t>
            </a:r>
            <a:endParaRPr lang="en-US" dirty="0"/>
          </a:p>
        </p:txBody>
      </p:sp>
      <p:sp>
        <p:nvSpPr>
          <p:cNvPr id="7" name="Düzgün Beşgen 6"/>
          <p:cNvSpPr/>
          <p:nvPr/>
        </p:nvSpPr>
        <p:spPr>
          <a:xfrm>
            <a:off x="2411760" y="4110200"/>
            <a:ext cx="4536504" cy="1728192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TARAMA YAPMA</a:t>
            </a:r>
            <a:endParaRPr lang="en-US" dirty="0"/>
          </a:p>
        </p:txBody>
      </p:sp>
      <p:sp>
        <p:nvSpPr>
          <p:cNvPr id="8" name="Sağa Bükülü Ok 7"/>
          <p:cNvSpPr/>
          <p:nvPr/>
        </p:nvSpPr>
        <p:spPr>
          <a:xfrm>
            <a:off x="1043608" y="3140968"/>
            <a:ext cx="1080120" cy="22322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ola Bükülü Ok 8"/>
          <p:cNvSpPr/>
          <p:nvPr/>
        </p:nvSpPr>
        <p:spPr>
          <a:xfrm>
            <a:off x="7236296" y="3140968"/>
            <a:ext cx="1152128" cy="22322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9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"/>
          <p:cNvGrpSpPr>
            <a:grpSpLocks/>
          </p:cNvGrpSpPr>
          <p:nvPr/>
        </p:nvGrpSpPr>
        <p:grpSpPr bwMode="auto">
          <a:xfrm>
            <a:off x="755577" y="1389063"/>
            <a:ext cx="8047112" cy="5319712"/>
            <a:chOff x="985523" y="544130"/>
            <a:chExt cx="6955996" cy="6448798"/>
          </a:xfrm>
        </p:grpSpPr>
        <p:pic>
          <p:nvPicPr>
            <p:cNvPr id="3" name="Picture 2" descr="C:\Users\Aykarnz\Desktop\tugba\Barbara Starfield Kaynaklar\rESİMLER\puzzl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594241"/>
              <a:ext cx="6786610" cy="62637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  <p:sp>
          <p:nvSpPr>
            <p:cNvPr id="4" name="3 Metin kutusu"/>
            <p:cNvSpPr txBox="1"/>
            <p:nvPr/>
          </p:nvSpPr>
          <p:spPr>
            <a:xfrm>
              <a:off x="2500298" y="2571744"/>
              <a:ext cx="1397691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0" lang="tr-TR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nstantia" pitchFamily="18" charset="0"/>
                </a:rPr>
                <a:t>İLK TEMAS</a:t>
              </a:r>
            </a:p>
          </p:txBody>
        </p:sp>
        <p:sp>
          <p:nvSpPr>
            <p:cNvPr id="5" name="4 Metin kutusu"/>
            <p:cNvSpPr txBox="1"/>
            <p:nvPr/>
          </p:nvSpPr>
          <p:spPr>
            <a:xfrm>
              <a:off x="4643438" y="1845222"/>
              <a:ext cx="1728661" cy="42056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0" lang="tr-TR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nstantia" pitchFamily="18" charset="0"/>
                </a:rPr>
                <a:t>KİŞİ ODAKLI</a:t>
              </a:r>
            </a:p>
          </p:txBody>
        </p:sp>
        <p:sp>
          <p:nvSpPr>
            <p:cNvPr id="6" name="5 Metin kutusu"/>
            <p:cNvSpPr txBox="1"/>
            <p:nvPr/>
          </p:nvSpPr>
          <p:spPr>
            <a:xfrm>
              <a:off x="2500298" y="4143380"/>
              <a:ext cx="136928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tr-T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KAPSAMLI</a:t>
              </a:r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4786314" y="4202676"/>
              <a:ext cx="169386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0" lang="tr-TR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nstantia" pitchFamily="18" charset="0"/>
                </a:rPr>
                <a:t>KOORDİNELİ</a:t>
              </a:r>
            </a:p>
          </p:txBody>
        </p:sp>
      </p:grpSp>
      <p:sp>
        <p:nvSpPr>
          <p:cNvPr id="8" name="1 Başlık"/>
          <p:cNvSpPr>
            <a:spLocks/>
          </p:cNvSpPr>
          <p:nvPr/>
        </p:nvSpPr>
        <p:spPr bwMode="auto">
          <a:xfrm>
            <a:off x="573088" y="858838"/>
            <a:ext cx="82296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kumimoji="0" lang="tr-TR" sz="3100" b="1">
                <a:solidFill>
                  <a:schemeClr val="tx2"/>
                </a:solidFill>
              </a:rPr>
              <a:t>AİLE HEKİMLİĞİNİN ÖZELLİKLERİ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/>
        </p:nvGraphicFramePr>
        <p:xfrm>
          <a:off x="539750" y="1291153"/>
          <a:ext cx="7777163" cy="4366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Rectangle 11"/>
          <p:cNvSpPr>
            <a:spLocks noChangeArrowheads="1"/>
          </p:cNvSpPr>
          <p:nvPr/>
        </p:nvSpPr>
        <p:spPr bwMode="auto">
          <a:xfrm>
            <a:off x="6135688" y="1739900"/>
            <a:ext cx="4562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tr-TR" altLang="tr-TR" b="1">
              <a:solidFill>
                <a:schemeClr val="tx1"/>
              </a:solidFill>
            </a:endParaRP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900113" y="981075"/>
            <a:ext cx="741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tr-TR" altLang="tr-TR" sz="2000" b="1" dirty="0">
                <a:solidFill>
                  <a:schemeClr val="bg1">
                    <a:lumMod val="50000"/>
                  </a:schemeClr>
                </a:solidFill>
              </a:rPr>
              <a:t>KETEM ve Aile Sağlığı Merkezleri’nde </a:t>
            </a:r>
            <a:r>
              <a:rPr lang="tr-TR" altLang="tr-TR" sz="2000" b="1" u="sng" dirty="0">
                <a:solidFill>
                  <a:schemeClr val="bg1">
                    <a:lumMod val="50000"/>
                  </a:schemeClr>
                </a:solidFill>
              </a:rPr>
              <a:t>Gaitada Gizli Kan Testi  </a:t>
            </a:r>
            <a:r>
              <a:rPr lang="tr-TR" altLang="tr-TR" sz="2000" b="1" dirty="0">
                <a:solidFill>
                  <a:schemeClr val="bg1">
                    <a:lumMod val="50000"/>
                  </a:schemeClr>
                </a:solidFill>
              </a:rPr>
              <a:t>(GGK)  yapılacaktır</a:t>
            </a:r>
            <a:r>
              <a:rPr lang="tr-TR" altLang="tr-TR" sz="2000" b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 defTabSz="914400">
              <a:buClrTx/>
              <a:buSzTx/>
              <a:buFontTx/>
              <a:buNone/>
            </a:pPr>
            <a:endParaRPr lang="tr-TR" altLang="tr-TR" sz="2000" dirty="0">
              <a:solidFill>
                <a:schemeClr val="accent2"/>
              </a:solidFill>
            </a:endParaRPr>
          </a:p>
        </p:txBody>
      </p:sp>
      <p:sp>
        <p:nvSpPr>
          <p:cNvPr id="18437" name="AutoShape 13"/>
          <p:cNvSpPr>
            <a:spLocks noChangeArrowheads="1"/>
          </p:cNvSpPr>
          <p:nvPr/>
        </p:nvSpPr>
        <p:spPr bwMode="auto">
          <a:xfrm flipV="1">
            <a:off x="4594225" y="5035550"/>
            <a:ext cx="3024188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tr-TR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8438" name="AutoShape 14"/>
          <p:cNvSpPr>
            <a:spLocks noChangeArrowheads="1"/>
          </p:cNvSpPr>
          <p:nvPr/>
        </p:nvSpPr>
        <p:spPr bwMode="auto">
          <a:xfrm flipH="1" flipV="1">
            <a:off x="1489075" y="5080000"/>
            <a:ext cx="3024188" cy="12684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tr-TR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5607" name="Text Box 15"/>
          <p:cNvSpPr txBox="1">
            <a:spLocks noChangeArrowheads="1"/>
          </p:cNvSpPr>
          <p:nvPr/>
        </p:nvSpPr>
        <p:spPr bwMode="auto">
          <a:xfrm>
            <a:off x="5919788" y="59277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400" b="1">
                <a:solidFill>
                  <a:srgbClr val="CC3300"/>
                </a:solidFill>
              </a:rPr>
              <a:t>+</a:t>
            </a:r>
          </a:p>
        </p:txBody>
      </p:sp>
      <p:sp>
        <p:nvSpPr>
          <p:cNvPr id="25608" name="Text Box 16"/>
          <p:cNvSpPr txBox="1">
            <a:spLocks noChangeArrowheads="1"/>
          </p:cNvSpPr>
          <p:nvPr/>
        </p:nvSpPr>
        <p:spPr bwMode="auto">
          <a:xfrm>
            <a:off x="2779713" y="5707063"/>
            <a:ext cx="792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tr-TR" sz="2800" b="1">
                <a:solidFill>
                  <a:srgbClr val="CC3300"/>
                </a:solidFill>
              </a:rPr>
              <a:t>_</a:t>
            </a:r>
          </a:p>
        </p:txBody>
      </p:sp>
      <p:sp>
        <p:nvSpPr>
          <p:cNvPr id="1844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76250"/>
            <a:ext cx="8229600" cy="334963"/>
          </a:xfrm>
        </p:spPr>
        <p:txBody>
          <a:bodyPr>
            <a:normAutofit fontScale="90000"/>
          </a:bodyPr>
          <a:lstStyle/>
          <a:p>
            <a:pPr defTabSz="1006475" eaLnBrk="1" hangingPunct="1">
              <a:defRPr/>
            </a:pPr>
            <a:r>
              <a:rPr lang="tr-TR" altLang="tr-TR" sz="2900" b="1" dirty="0" smtClean="0">
                <a:solidFill>
                  <a:srgbClr val="FF0000"/>
                </a:solidFill>
              </a:rPr>
              <a:t>Akış Şeması</a:t>
            </a:r>
          </a:p>
        </p:txBody>
      </p:sp>
    </p:spTree>
    <p:extLst>
      <p:ext uri="{BB962C8B-B14F-4D97-AF65-F5344CB8AC3E}">
        <p14:creationId xmlns:p14="http://schemas.microsoft.com/office/powerpoint/2010/main" xmlns="" val="20421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95288" y="1916113"/>
            <a:ext cx="8229600" cy="5516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76238" indent="-376238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mic Sans MS" pitchFamily="66" charset="0"/>
              <a:buNone/>
              <a:tabLst>
                <a:tab pos="946150" algn="l"/>
                <a:tab pos="1860550" algn="l"/>
                <a:tab pos="2774950" algn="l"/>
                <a:tab pos="3689350" algn="l"/>
                <a:tab pos="4603750" algn="l"/>
                <a:tab pos="5518150" algn="l"/>
                <a:tab pos="6432550" algn="l"/>
                <a:tab pos="7346950" algn="l"/>
                <a:tab pos="8261350" algn="l"/>
                <a:tab pos="9175750" algn="l"/>
                <a:tab pos="10090150" algn="l"/>
              </a:tabLst>
            </a:pPr>
            <a:endParaRPr lang="tr-TR" altLang="tr-TR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376238" indent="-376238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mic Sans MS" pitchFamily="66" charset="0"/>
              <a:buChar char="•"/>
              <a:tabLst>
                <a:tab pos="946150" algn="l"/>
                <a:tab pos="1860550" algn="l"/>
                <a:tab pos="2774950" algn="l"/>
                <a:tab pos="3689350" algn="l"/>
                <a:tab pos="4603750" algn="l"/>
                <a:tab pos="5518150" algn="l"/>
                <a:tab pos="6432550" algn="l"/>
                <a:tab pos="7346950" algn="l"/>
                <a:tab pos="8261350" algn="l"/>
                <a:tab pos="9175750" algn="l"/>
                <a:tab pos="10090150" algn="l"/>
              </a:tabLst>
            </a:pPr>
            <a:endParaRPr lang="tr-TR" altLang="tr-TR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376238" indent="-376238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mic Sans MS" pitchFamily="66" charset="0"/>
              <a:buChar char="•"/>
              <a:tabLst>
                <a:tab pos="946150" algn="l"/>
                <a:tab pos="1860550" algn="l"/>
                <a:tab pos="2774950" algn="l"/>
                <a:tab pos="3689350" algn="l"/>
                <a:tab pos="4603750" algn="l"/>
                <a:tab pos="5518150" algn="l"/>
                <a:tab pos="6432550" algn="l"/>
                <a:tab pos="7346950" algn="l"/>
                <a:tab pos="8261350" algn="l"/>
                <a:tab pos="9175750" algn="l"/>
                <a:tab pos="10090150" algn="l"/>
              </a:tabLst>
            </a:pPr>
            <a:r>
              <a:rPr lang="tr-TR" altLang="tr-TR" sz="2400" dirty="0">
                <a:solidFill>
                  <a:schemeClr val="bg1">
                    <a:lumMod val="50000"/>
                  </a:schemeClr>
                </a:solidFill>
              </a:rPr>
              <a:t>Sonuçlar, Sağlık Bakanlığı Kanser Daire Başkanlığına gönderilmek üzere, Halk Sağlığı </a:t>
            </a:r>
            <a:r>
              <a:rPr lang="tr-TR" altLang="tr-TR" sz="2400" dirty="0" smtClean="0">
                <a:solidFill>
                  <a:schemeClr val="bg1">
                    <a:lumMod val="50000"/>
                  </a:schemeClr>
                </a:solidFill>
              </a:rPr>
              <a:t>Müdürlüğüne </a:t>
            </a:r>
            <a:r>
              <a:rPr lang="tr-TR" altLang="tr-TR" sz="2400" dirty="0">
                <a:solidFill>
                  <a:schemeClr val="bg1">
                    <a:lumMod val="50000"/>
                  </a:schemeClr>
                </a:solidFill>
              </a:rPr>
              <a:t>periyodik olarak her hafta ve her ay bildirilmelidir.</a:t>
            </a:r>
          </a:p>
        </p:txBody>
      </p:sp>
    </p:spTree>
    <p:extLst>
      <p:ext uri="{BB962C8B-B14F-4D97-AF65-F5344CB8AC3E}">
        <p14:creationId xmlns:p14="http://schemas.microsoft.com/office/powerpoint/2010/main" xmlns="" val="2393603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tr-TR" dirty="0" smtClean="0"/>
              <a:t>Tarama Akış Şeması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+mn-lt"/>
              </a:rPr>
              <a:t>TARAMA PROGRAMINDAKİ </a:t>
            </a:r>
            <a:r>
              <a:rPr lang="en-US" sz="2000" dirty="0">
                <a:latin typeface="+mn-lt"/>
              </a:rPr>
              <a:t>BİREY  </a:t>
            </a:r>
          </a:p>
          <a:p>
            <a:pPr marL="0" indent="0">
              <a:buNone/>
            </a:pPr>
            <a:r>
              <a:rPr lang="tr-TR" sz="2000" dirty="0">
                <a:latin typeface="+mn-lt"/>
              </a:rPr>
              <a:t>	</a:t>
            </a:r>
            <a:r>
              <a:rPr lang="tr-TR" sz="2000" dirty="0" smtClean="0">
                <a:latin typeface="+mn-lt"/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KETEM-TSM-AİLE </a:t>
            </a:r>
            <a:r>
              <a:rPr lang="en-US" sz="2000" dirty="0">
                <a:latin typeface="+mn-lt"/>
              </a:rPr>
              <a:t>HEKİMLİĞİ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KANSER ŞÜPHESİ (+) OLAN HASTALAR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KOORDİNATÖTLERCE BELİRLENMİŞ İL TEŞHİS VE TEDAVİ MERKEZLERİNE YÖNLENDİRİLECEK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 TEŞHİS MERKEZİNDE, HASTA RANDEVU VE TAKİP İŞLEMLERİ İÇİN GÖREVLENDİRİLEN TIBBİ SEKRETER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İLGİLİ  KLİNİK TARAMA MERKEZİNE YÖNLENDİRİLEREK TEŞHİS VE TEDAVİSİNİN PLANLANLANMASI 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GENEL SEKRETERLİK KOORDİNASYON SORUMLULARI İLE KANSER ŞUBE MÜDÜRLÜĞÜ  TOPLANTISI</a:t>
            </a:r>
          </a:p>
        </p:txBody>
      </p:sp>
    </p:spTree>
    <p:extLst>
      <p:ext uri="{BB962C8B-B14F-4D97-AF65-F5344CB8AC3E}">
        <p14:creationId xmlns:p14="http://schemas.microsoft.com/office/powerpoint/2010/main" xmlns="" val="9401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İşleyiş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Ulusal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toplum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tabanlı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kolorektal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kanser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taramaları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Sağlığı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Merkezleri</a:t>
            </a:r>
            <a:r>
              <a:rPr lang="en-US" dirty="0">
                <a:latin typeface="+mn-lt"/>
              </a:rPr>
              <a:t> (ASM)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Toplum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Sağlığı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Merkezleri</a:t>
            </a:r>
            <a:r>
              <a:rPr lang="en-US" dirty="0">
                <a:latin typeface="+mn-lt"/>
              </a:rPr>
              <a:t> (TSM) </a:t>
            </a:r>
            <a:r>
              <a:rPr lang="en-US" dirty="0" err="1">
                <a:latin typeface="+mn-lt"/>
              </a:rPr>
              <a:t>bünyesindeki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Kanser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Erken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Teşhis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Tarama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Eğitim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Merkezleri</a:t>
            </a:r>
            <a:r>
              <a:rPr lang="en-US" dirty="0">
                <a:latin typeface="+mn-lt"/>
              </a:rPr>
              <a:t> [KETEM] </a:t>
            </a:r>
            <a:r>
              <a:rPr lang="en-US" dirty="0" err="1">
                <a:latin typeface="+mn-lt"/>
              </a:rPr>
              <a:t>tarafından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yürütülür</a:t>
            </a:r>
            <a:r>
              <a:rPr lang="en-US" dirty="0">
                <a:latin typeface="+mn-lt"/>
              </a:rPr>
              <a:t>.  </a:t>
            </a:r>
            <a:endParaRPr lang="tr-TR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Halk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Sağlığı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Müdürlüğünde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toplum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tabanlı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kolorektal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kanser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tarama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çalışmalarının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koordinasyon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kayıt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izlem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Bakanlığa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bildiriminden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Bulaşıcı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Olmayan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Hastalıklar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Programlar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Kanser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Birimi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sorumludur</a:t>
            </a:r>
            <a:r>
              <a:rPr lang="en-US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732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Avrupa Birliği KRK Tarama Programları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69847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Altobelli E. Preventive Med.2014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827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69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33425"/>
            <a:ext cx="7620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65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tr-TR" altLang="en-US" sz="3600" dirty="0">
                <a:cs typeface="ヒラギノ角ゴ Pro W3"/>
              </a:rPr>
              <a:t>Kanada -</a:t>
            </a:r>
            <a:r>
              <a:rPr lang="tr-TR" altLang="en-US" sz="3600" dirty="0" smtClean="0">
                <a:cs typeface="ヒラギノ角ゴ Pro W3"/>
              </a:rPr>
              <a:t> </a:t>
            </a:r>
            <a:r>
              <a:rPr lang="tr-TR" altLang="en-US" sz="3600" dirty="0">
                <a:cs typeface="ヒラギノ角ゴ Pro W3"/>
              </a:rPr>
              <a:t>ABD Rehberleri Karşılaştırması</a:t>
            </a:r>
            <a:r>
              <a:rPr lang="tr-TR" altLang="en-US" sz="3600" dirty="0" smtClean="0">
                <a:cs typeface="ヒラギノ角ゴ Pro W3"/>
              </a:rPr>
              <a:t/>
            </a:r>
            <a:br>
              <a:rPr lang="tr-TR" altLang="en-US" sz="3600" dirty="0" smtClean="0">
                <a:cs typeface="ヒラギノ角ゴ Pro W3"/>
              </a:rPr>
            </a:br>
            <a:endParaRPr lang="en-US" altLang="en-US" sz="3600" dirty="0" smtClean="0">
              <a:cs typeface="ヒラギノ角ゴ Pro W3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8136904" cy="365125"/>
          </a:xfrm>
        </p:spPr>
        <p:txBody>
          <a:bodyPr/>
          <a:lstStyle/>
          <a:p>
            <a:r>
              <a:rPr lang="en-US" smtClean="0"/>
              <a:t>Canadian Task Force for Preventive Health Care website: http://canadiantaskforce.ca, USPSTF 2016</a:t>
            </a:r>
            <a:endParaRPr lang="tr-T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33903"/>
              </p:ext>
            </p:extLst>
          </p:nvPr>
        </p:nvGraphicFramePr>
        <p:xfrm>
          <a:off x="179388" y="1844675"/>
          <a:ext cx="8818562" cy="4675111"/>
        </p:xfrm>
        <a:graphic>
          <a:graphicData uri="http://schemas.openxmlformats.org/drawingml/2006/table">
            <a:tbl>
              <a:tblPr/>
              <a:tblGrid>
                <a:gridCol w="2506662"/>
                <a:gridCol w="1519238"/>
                <a:gridCol w="117475"/>
                <a:gridCol w="1595437"/>
                <a:gridCol w="1317625"/>
                <a:gridCol w="242888"/>
                <a:gridCol w="1519237"/>
              </a:tblGrid>
              <a:tr h="465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REHBER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CTFPHC (2015)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USPSTF (201</a:t>
                      </a:r>
                      <a:r>
                        <a:rPr kumimoji="0" lang="tr-T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6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)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7214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YAŞ GRUPLARI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ÖNERİLER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50-59 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YAŞ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TARA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(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ZAYIF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)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50-75 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YAŞ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TARA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- Grade A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60-74 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YAŞ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TARA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(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GÜÇLÜ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)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TARA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- Grade A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&gt; 75 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YAŞ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TARAMA YAPMA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(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ZAYIF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)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76-8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5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YAŞ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TARA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- Grade C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991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KRK TARAMA ÖNERİLERİ VE ARALARI 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gFOBT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ya da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FIT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2 yılda bir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gFOBT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</a:t>
                      </a: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ya da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FIT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Her yıl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Fle</a:t>
                      </a:r>
                      <a:r>
                        <a:rPr kumimoji="0" lang="tr-T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ksibl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Sigmoidos</a:t>
                      </a:r>
                      <a:r>
                        <a:rPr kumimoji="0" lang="tr-T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kopi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10 yılda bir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Fle</a:t>
                      </a:r>
                      <a:r>
                        <a:rPr kumimoji="0" lang="tr-T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ksibl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Sigmoidos</a:t>
                      </a:r>
                      <a:r>
                        <a:rPr kumimoji="0" lang="tr-T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kopi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 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10 yılda bir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Ek olarak her yıl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FIT </a:t>
                      </a: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Kolonoskopi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Önerme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Kolonoskopi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ea typeface="ヒラギノ角ゴ Pro W3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ヒラギノ角ゴ Pro W3" charset="-128"/>
                        </a:rPr>
                        <a:t>10 yılda bir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ヒラギノ角ゴ Pro W3" charset="-128"/>
                      </a:endParaRPr>
                    </a:p>
                  </a:txBody>
                  <a:tcPr marL="91433" marR="91433" marT="45706" marB="45706" horzOverflow="overflow">
                    <a:lnL>
                      <a:noFill/>
                    </a:lnL>
                    <a:lnR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47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Hasta Taramaya Uygun mu?</a:t>
            </a:r>
            <a:endParaRPr lang="en-US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Risk düzeyi</a:t>
            </a:r>
          </a:p>
          <a:p>
            <a:r>
              <a:rPr lang="tr-TR" dirty="0" smtClean="0"/>
              <a:t>Önceki tarama ve takipleri</a:t>
            </a:r>
          </a:p>
          <a:p>
            <a:r>
              <a:rPr lang="tr-TR" dirty="0" smtClean="0"/>
              <a:t>Yaş</a:t>
            </a:r>
          </a:p>
          <a:p>
            <a:r>
              <a:rPr lang="tr-TR" dirty="0" smtClean="0"/>
              <a:t>Eşlik eden hastalıklar</a:t>
            </a:r>
          </a:p>
          <a:p>
            <a:r>
              <a:rPr lang="tr-TR" dirty="0" smtClean="0"/>
              <a:t>Tercihleri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5576" y="64533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/>
              <a:t>Screening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CRC. Optimizing </a:t>
            </a:r>
            <a:r>
              <a:rPr lang="tr-TR" sz="1200" dirty="0" err="1" smtClean="0"/>
              <a:t>Quality</a:t>
            </a:r>
            <a:r>
              <a:rPr lang="tr-TR" sz="1200" dirty="0" smtClean="0"/>
              <a:t>. </a:t>
            </a:r>
            <a:r>
              <a:rPr lang="tr-TR" sz="1200" dirty="0" err="1" smtClean="0"/>
              <a:t>National</a:t>
            </a:r>
            <a:r>
              <a:rPr lang="tr-TR" sz="1200" dirty="0" smtClean="0"/>
              <a:t> Center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Chronic</a:t>
            </a:r>
            <a:r>
              <a:rPr lang="tr-TR" sz="1200" dirty="0" smtClean="0"/>
              <a:t> </a:t>
            </a:r>
            <a:r>
              <a:rPr lang="tr-TR" sz="1200" dirty="0" err="1" smtClean="0"/>
              <a:t>Disease</a:t>
            </a:r>
            <a:r>
              <a:rPr lang="tr-TR" sz="1200" dirty="0" smtClean="0"/>
              <a:t> </a:t>
            </a:r>
            <a:r>
              <a:rPr lang="tr-TR" sz="1200" dirty="0" err="1" smtClean="0"/>
              <a:t>Prevention</a:t>
            </a:r>
            <a:r>
              <a:rPr lang="tr-TR" sz="1200" dirty="0" smtClean="0"/>
              <a:t> </a:t>
            </a:r>
            <a:r>
              <a:rPr lang="tr-TR" sz="1200" dirty="0" err="1" smtClean="0"/>
              <a:t>and</a:t>
            </a:r>
            <a:r>
              <a:rPr lang="tr-TR" sz="1200" dirty="0" smtClean="0"/>
              <a:t> </a:t>
            </a:r>
            <a:r>
              <a:rPr lang="tr-TR" sz="1200" dirty="0" err="1" smtClean="0"/>
              <a:t>Health</a:t>
            </a:r>
            <a:r>
              <a:rPr lang="tr-TR" sz="1200" dirty="0" smtClean="0"/>
              <a:t> </a:t>
            </a:r>
            <a:r>
              <a:rPr lang="tr-TR" sz="1200" dirty="0" err="1" smtClean="0"/>
              <a:t>Promotion</a:t>
            </a:r>
            <a:endParaRPr lang="tr-TR" sz="1200" dirty="0" smtClean="0"/>
          </a:p>
          <a:p>
            <a:r>
              <a:rPr lang="en-US" altLang="en-US" sz="1200" dirty="0">
                <a:solidFill>
                  <a:srgbClr val="0038A8"/>
                </a:solidFill>
                <a:hlinkClick r:id="rId2"/>
              </a:rPr>
              <a:t>http://www.cdc.gov/cancer/colorectal/quality</a:t>
            </a:r>
            <a:endParaRPr lang="en-US" altLang="en-US" sz="1200" dirty="0">
              <a:solidFill>
                <a:srgbClr val="0038A8"/>
              </a:solidFill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453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7924800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16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Familial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risk			Hayat boyunca kolon kanser riski</a:t>
            </a:r>
          </a:p>
          <a:p>
            <a:pPr algn="just">
              <a:spcBef>
                <a:spcPct val="50000"/>
              </a:spcBef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Genel </a:t>
            </a:r>
            <a:r>
              <a:rPr lang="tr-TR" sz="16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populasyonda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				</a:t>
            </a: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%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6</a:t>
            </a:r>
          </a:p>
          <a:p>
            <a:pPr algn="just">
              <a:spcBef>
                <a:spcPct val="50000"/>
              </a:spcBef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Birinci derecede akrabada kolon kanseri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6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2-3 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kez artm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ış</a:t>
            </a:r>
          </a:p>
          <a:p>
            <a:pPr algn="just">
              <a:spcBef>
                <a:spcPct val="50000"/>
              </a:spcBef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İ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ki birinci derecede akrabada kolon kanseri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3-4 kez artm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ış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50 ya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şı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ndan önce kolon kanseri tespit edilmi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ş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3-4 kez artm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ış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birinci derecede akraba 	</a:t>
            </a:r>
          </a:p>
          <a:p>
            <a:pPr algn="just">
              <a:spcBef>
                <a:spcPct val="50000"/>
              </a:spcBef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İ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ki ikinci derecede akrabada kolon kanseri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2-3 kez artm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ış</a:t>
            </a:r>
          </a:p>
          <a:p>
            <a:pPr algn="just">
              <a:spcBef>
                <a:spcPct val="50000"/>
              </a:spcBef>
            </a:pP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Bir birinci derecede akrabada </a:t>
            </a:r>
            <a:r>
              <a:rPr lang="tr-TR" sz="16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adenomatöz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polip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2 kez artm</a:t>
            </a:r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ış</a:t>
            </a:r>
          </a:p>
          <a:p>
            <a:pPr>
              <a:spcBef>
                <a:spcPct val="50000"/>
              </a:spcBef>
            </a:pPr>
            <a:endParaRPr lang="tr-TR" sz="1600" dirty="0">
              <a:latin typeface="Comic Sans MS" pitchFamily="66" charset="0"/>
            </a:endParaRPr>
          </a:p>
        </p:txBody>
      </p:sp>
      <p:sp>
        <p:nvSpPr>
          <p:cNvPr id="92163" name="Line 10"/>
          <p:cNvSpPr>
            <a:spLocks noChangeShapeType="1"/>
          </p:cNvSpPr>
          <p:nvPr/>
        </p:nvSpPr>
        <p:spPr bwMode="auto">
          <a:xfrm>
            <a:off x="533400" y="1447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2164" name="Line 11"/>
          <p:cNvSpPr>
            <a:spLocks noChangeShapeType="1"/>
          </p:cNvSpPr>
          <p:nvPr/>
        </p:nvSpPr>
        <p:spPr bwMode="auto">
          <a:xfrm>
            <a:off x="457200" y="1905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92165" name="Line 12"/>
          <p:cNvSpPr>
            <a:spLocks noChangeShapeType="1"/>
          </p:cNvSpPr>
          <p:nvPr/>
        </p:nvSpPr>
        <p:spPr bwMode="auto">
          <a:xfrm flipV="1">
            <a:off x="533400" y="4495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728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/>
          </p:cNvSpPr>
          <p:nvPr/>
        </p:nvSpPr>
        <p:spPr bwMode="auto">
          <a:xfrm>
            <a:off x="914400" y="704851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kumimoji="0" lang="tr-TR" sz="3100" b="1">
                <a:solidFill>
                  <a:schemeClr val="tx2"/>
                </a:solidFill>
              </a:rPr>
              <a:t>AİLE HEKİMLİĞİNİN ÖNEMİ</a:t>
            </a:r>
          </a:p>
        </p:txBody>
      </p:sp>
      <p:graphicFrame>
        <p:nvGraphicFramePr>
          <p:cNvPr id="3" name="2 Diyagram"/>
          <p:cNvGraphicFramePr/>
          <p:nvPr/>
        </p:nvGraphicFramePr>
        <p:xfrm>
          <a:off x="457200" y="0"/>
          <a:ext cx="821533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KRK TARAMA ÖNERİLERİNİ DEĞİŞTİRMEYEN RİSK FAKTÖRLERİ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DM </a:t>
            </a:r>
          </a:p>
          <a:p>
            <a:r>
              <a:rPr lang="tr-TR" dirty="0" err="1" smtClean="0"/>
              <a:t>Kolesistektomi</a:t>
            </a:r>
            <a:r>
              <a:rPr lang="tr-TR" dirty="0" smtClean="0"/>
              <a:t>?</a:t>
            </a:r>
          </a:p>
          <a:p>
            <a:r>
              <a:rPr lang="tr-TR" dirty="0" smtClean="0"/>
              <a:t>Alkol</a:t>
            </a:r>
          </a:p>
          <a:p>
            <a:r>
              <a:rPr lang="tr-TR" dirty="0" err="1" smtClean="0"/>
              <a:t>Obezite</a:t>
            </a:r>
            <a:endParaRPr lang="tr-TR" dirty="0" smtClean="0"/>
          </a:p>
          <a:p>
            <a:r>
              <a:rPr lang="tr-TR" dirty="0" smtClean="0"/>
              <a:t>Sigara içimi</a:t>
            </a:r>
          </a:p>
          <a:p>
            <a:r>
              <a:rPr lang="tr-TR" dirty="0" smtClean="0"/>
              <a:t>KAH</a:t>
            </a:r>
          </a:p>
          <a:p>
            <a:r>
              <a:rPr lang="tr-TR" dirty="0" smtClean="0"/>
              <a:t>Kırmızı/İşlenmiş et tüketimi</a:t>
            </a:r>
          </a:p>
          <a:p>
            <a:r>
              <a:rPr lang="tr-TR" dirty="0" smtClean="0"/>
              <a:t>Prostat kanseri için radyoterapi görme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33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199" y="6490926"/>
            <a:ext cx="2252289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DFC2A7E-F822-4438-B9F1-333B4CE3C368}" type="slidenum">
              <a:rPr lang="en-US" altLang="en-US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 altLang="en-US" smtClean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4819" y="611021"/>
            <a:ext cx="8460670" cy="9336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KRK Taramalarına Katılım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Hasta Uyumu</a:t>
            </a:r>
            <a:r>
              <a:rPr lang="tr-TR" sz="36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xmlns="" val="539499255"/>
              </p:ext>
            </p:extLst>
          </p:nvPr>
        </p:nvGraphicFramePr>
        <p:xfrm>
          <a:off x="304800" y="1798637"/>
          <a:ext cx="7867600" cy="43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7513235" cy="365125"/>
          </a:xfrm>
        </p:spPr>
        <p:txBody>
          <a:bodyPr/>
          <a:lstStyle/>
          <a:p>
            <a:r>
              <a:rPr lang="tr-TR" dirty="0" smtClean="0"/>
              <a:t>1.Azeem K. PrzGastroenterol.2016, 2.Sceponovic </a:t>
            </a:r>
            <a:r>
              <a:rPr lang="tr-TR" dirty="0" err="1" smtClean="0"/>
              <a:t>M.Eur</a:t>
            </a:r>
            <a:r>
              <a:rPr lang="tr-TR" dirty="0" smtClean="0"/>
              <a:t> J </a:t>
            </a:r>
            <a:r>
              <a:rPr lang="tr-TR" dirty="0" err="1" smtClean="0"/>
              <a:t>Cancer</a:t>
            </a:r>
            <a:r>
              <a:rPr lang="tr-TR" dirty="0" smtClean="0"/>
              <a:t> </a:t>
            </a:r>
            <a:r>
              <a:rPr lang="tr-TR" dirty="0" err="1" smtClean="0"/>
              <a:t>Prev</a:t>
            </a:r>
            <a:r>
              <a:rPr lang="tr-TR" dirty="0" smtClean="0"/>
              <a:t> 2016, 3.Breffhaouer M </a:t>
            </a:r>
            <a:r>
              <a:rPr lang="tr-TR" dirty="0" err="1" smtClean="0"/>
              <a:t>Jama</a:t>
            </a:r>
            <a:r>
              <a:rPr lang="tr-TR" dirty="0" smtClean="0"/>
              <a:t> </a:t>
            </a:r>
            <a:r>
              <a:rPr lang="tr-TR" dirty="0" err="1" smtClean="0"/>
              <a:t>Intern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r>
              <a:rPr lang="tr-TR" dirty="0" smtClean="0"/>
              <a:t> 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8371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KRK Tarama Rehberlerine uyum- Aile Hekimleri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ABD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% 51.7 Rehberlere uygun öneride bulunmakta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Genç AH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Tek başına çalışanların uyumu Akademik merkezlerde çalışanlardan düşük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275856" y="6356350"/>
            <a:ext cx="4824536" cy="365125"/>
          </a:xfrm>
        </p:spPr>
        <p:txBody>
          <a:bodyPr/>
          <a:lstStyle/>
          <a:p>
            <a:r>
              <a:rPr lang="tr-TR" dirty="0" err="1" smtClean="0"/>
              <a:t>Nodora</a:t>
            </a:r>
            <a:r>
              <a:rPr lang="tr-TR" dirty="0" smtClean="0"/>
              <a:t> </a:t>
            </a:r>
            <a:r>
              <a:rPr lang="tr-TR" dirty="0" err="1" smtClean="0"/>
              <a:t>NJ,Cancer</a:t>
            </a:r>
            <a:r>
              <a:rPr lang="tr-TR" dirty="0" smtClean="0"/>
              <a:t> </a:t>
            </a:r>
            <a:r>
              <a:rPr lang="tr-TR" dirty="0" err="1" smtClean="0"/>
              <a:t>Causes</a:t>
            </a:r>
            <a:r>
              <a:rPr lang="tr-TR" dirty="0" smtClean="0"/>
              <a:t> Control 2011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6251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AH Taramalara Uyumu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Yunanistan*</a:t>
            </a:r>
            <a:endParaRPr lang="tr-TR" dirty="0"/>
          </a:p>
          <a:p>
            <a:r>
              <a:rPr lang="tr-TR" dirty="0" smtClean="0"/>
              <a:t>AH % 50 Tarama önermekte</a:t>
            </a:r>
          </a:p>
          <a:p>
            <a:pPr lvl="1"/>
            <a:r>
              <a:rPr lang="tr-TR" dirty="0" smtClean="0"/>
              <a:t>GGK önerenler %24</a:t>
            </a:r>
          </a:p>
          <a:p>
            <a:pPr lvl="1"/>
            <a:r>
              <a:rPr lang="tr-TR" dirty="0" err="1" smtClean="0"/>
              <a:t>Sigmoidoskopi</a:t>
            </a:r>
            <a:r>
              <a:rPr lang="tr-TR" dirty="0" smtClean="0"/>
              <a:t> % 4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Avrupa çalışması**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%65-95 Tarama önermekte</a:t>
            </a:r>
          </a:p>
          <a:p>
            <a:pPr lvl="1"/>
            <a:r>
              <a:rPr lang="tr-TR" dirty="0" smtClean="0"/>
              <a:t>GGK % 42-83</a:t>
            </a:r>
          </a:p>
          <a:p>
            <a:pPr lvl="1"/>
            <a:r>
              <a:rPr lang="tr-TR" dirty="0" smtClean="0"/>
              <a:t>Endoskopik taramalar %6-48</a:t>
            </a:r>
          </a:p>
          <a:p>
            <a:pPr marL="0" indent="0">
              <a:buNone/>
            </a:pPr>
            <a:r>
              <a:rPr lang="tr-TR" dirty="0"/>
              <a:t>	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3816424" cy="365125"/>
          </a:xfrm>
        </p:spPr>
        <p:txBody>
          <a:bodyPr/>
          <a:lstStyle/>
          <a:p>
            <a:r>
              <a:rPr lang="tr-TR" dirty="0" smtClean="0"/>
              <a:t>*</a:t>
            </a:r>
            <a:r>
              <a:rPr lang="tr-TR" dirty="0" err="1" smtClean="0"/>
              <a:t>Xilomenos</a:t>
            </a:r>
            <a:r>
              <a:rPr lang="tr-TR" dirty="0" smtClean="0"/>
              <a:t> A.BMC Gastrenterol.2006, </a:t>
            </a:r>
          </a:p>
          <a:p>
            <a:r>
              <a:rPr lang="tr-TR" dirty="0" smtClean="0"/>
              <a:t>**</a:t>
            </a:r>
            <a:r>
              <a:rPr lang="tr-TR" dirty="0" err="1" smtClean="0"/>
              <a:t>Mauri</a:t>
            </a:r>
            <a:r>
              <a:rPr lang="tr-TR" dirty="0" smtClean="0"/>
              <a:t>  D. </a:t>
            </a:r>
            <a:r>
              <a:rPr lang="tr-TR" dirty="0" err="1" smtClean="0"/>
              <a:t>Cancer</a:t>
            </a:r>
            <a:r>
              <a:rPr lang="tr-TR" dirty="0" smtClean="0"/>
              <a:t> </a:t>
            </a:r>
            <a:r>
              <a:rPr lang="tr-TR" dirty="0" err="1"/>
              <a:t>D</a:t>
            </a:r>
            <a:r>
              <a:rPr lang="tr-TR" dirty="0" err="1" smtClean="0"/>
              <a:t>etect</a:t>
            </a:r>
            <a:r>
              <a:rPr lang="tr-TR" dirty="0" smtClean="0"/>
              <a:t> Prev,2006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481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Engelleri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tr-TR" dirty="0" smtClean="0"/>
              <a:t>BB Samsun İli.  2016</a:t>
            </a:r>
          </a:p>
          <a:p>
            <a:r>
              <a:rPr lang="en-US" dirty="0" smtClean="0"/>
              <a:t>478 </a:t>
            </a:r>
            <a:r>
              <a:rPr lang="tr-TR" dirty="0" smtClean="0"/>
              <a:t>BB çalışanı alınmış  </a:t>
            </a:r>
          </a:p>
          <a:p>
            <a:r>
              <a:rPr lang="en-US" dirty="0"/>
              <a:t>%</a:t>
            </a:r>
            <a:r>
              <a:rPr lang="en-US" dirty="0" smtClean="0"/>
              <a:t>49.4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tr-TR" dirty="0" smtClean="0"/>
              <a:t>Aile Hekimi - </a:t>
            </a:r>
            <a:r>
              <a:rPr lang="en-US" dirty="0"/>
              <a:t> %</a:t>
            </a:r>
            <a:r>
              <a:rPr lang="en-US" dirty="0" smtClean="0"/>
              <a:t>50.6 </a:t>
            </a:r>
            <a:r>
              <a:rPr lang="tr-TR" dirty="0" smtClean="0"/>
              <a:t>Aile sağlığı elemanı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% 86.6 KRK taraması uyguluyor </a:t>
            </a:r>
          </a:p>
          <a:p>
            <a:r>
              <a:rPr lang="tr-TR" dirty="0" smtClean="0"/>
              <a:t>Tarama zamanını doğru bilenler % 49.7 </a:t>
            </a:r>
          </a:p>
          <a:p>
            <a:r>
              <a:rPr lang="tr-TR" dirty="0" smtClean="0"/>
              <a:t>GGKT doğru zamanda uygulayanlar </a:t>
            </a:r>
            <a:r>
              <a:rPr lang="tr-TR" dirty="0" smtClean="0">
                <a:solidFill>
                  <a:srgbClr val="FF0000"/>
                </a:solidFill>
              </a:rPr>
              <a:t>% 29.7 </a:t>
            </a:r>
            <a:r>
              <a:rPr lang="tr-TR" dirty="0" smtClean="0"/>
              <a:t>, </a:t>
            </a:r>
            <a:r>
              <a:rPr lang="tr-TR" dirty="0" err="1" smtClean="0"/>
              <a:t>Kolonoskopi</a:t>
            </a:r>
            <a:r>
              <a:rPr lang="tr-TR" dirty="0" smtClean="0"/>
              <a:t> için bu oran </a:t>
            </a:r>
            <a:r>
              <a:rPr lang="tr-TR" dirty="0" smtClean="0">
                <a:solidFill>
                  <a:srgbClr val="FF0000"/>
                </a:solidFill>
              </a:rPr>
              <a:t>% 6.9</a:t>
            </a:r>
          </a:p>
          <a:p>
            <a:r>
              <a:rPr lang="tr-TR" dirty="0" smtClean="0"/>
              <a:t>% 18.2 GGKT </a:t>
            </a:r>
            <a:r>
              <a:rPr lang="tr-TR" dirty="0" err="1" smtClean="0"/>
              <a:t>immunokimyasal</a:t>
            </a:r>
            <a:r>
              <a:rPr lang="tr-TR" dirty="0" smtClean="0"/>
              <a:t> olduğunu biliyor </a:t>
            </a:r>
          </a:p>
          <a:p>
            <a:r>
              <a:rPr lang="tr-TR" dirty="0" smtClean="0"/>
              <a:t>% 60.5 hatırlatıcı uyarı kullanmıyor  </a:t>
            </a:r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6192688" cy="365125"/>
          </a:xfrm>
        </p:spPr>
        <p:txBody>
          <a:bodyPr/>
          <a:lstStyle/>
          <a:p>
            <a:r>
              <a:rPr lang="en-US" dirty="0" err="1" smtClean="0"/>
              <a:t>Sahin</a:t>
            </a:r>
            <a:r>
              <a:rPr lang="en-US" dirty="0" smtClean="0"/>
              <a:t> MK, Aker S, </a:t>
            </a:r>
            <a:r>
              <a:rPr lang="en-US" dirty="0" err="1" smtClean="0"/>
              <a:t>Arslan</a:t>
            </a:r>
            <a:r>
              <a:rPr lang="en-US" dirty="0" smtClean="0"/>
              <a:t> HN. J Community Health,2017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068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1400" dirty="0" smtClean="0">
                <a:effectLst/>
              </a:rPr>
              <a:t/>
            </a:r>
            <a:br>
              <a:rPr lang="tr-TR" sz="1400" dirty="0" smtClean="0">
                <a:effectLst/>
              </a:rPr>
            </a:br>
            <a:r>
              <a:rPr lang="tr-TR" sz="1400" dirty="0" smtClean="0">
                <a:effectLst/>
              </a:rPr>
              <a:t/>
            </a:r>
            <a:br>
              <a:rPr lang="tr-TR" sz="1400" dirty="0" smtClean="0">
                <a:effectLst/>
              </a:rPr>
            </a:br>
            <a:r>
              <a:rPr lang="tr-TR" sz="1400" dirty="0">
                <a:effectLst/>
              </a:rPr>
              <a:t/>
            </a:r>
            <a:br>
              <a:rPr lang="tr-TR" sz="1400" dirty="0">
                <a:effectLst/>
              </a:rPr>
            </a:br>
            <a:r>
              <a:rPr lang="tr-TR" sz="1400" dirty="0" smtClean="0">
                <a:effectLst/>
              </a:rPr>
              <a:t/>
            </a:r>
            <a:br>
              <a:rPr lang="tr-TR" sz="1400" dirty="0" smtClean="0">
                <a:effectLst/>
              </a:rPr>
            </a:br>
            <a:r>
              <a:rPr lang="tr-TR" sz="1400" dirty="0">
                <a:effectLst/>
              </a:rPr>
              <a:t/>
            </a:r>
            <a:br>
              <a:rPr lang="tr-TR" sz="1400" dirty="0">
                <a:effectLst/>
              </a:rPr>
            </a:br>
            <a:r>
              <a:rPr lang="tr-TR" sz="1400" dirty="0" smtClean="0">
                <a:effectLst/>
              </a:rPr>
              <a:t/>
            </a:r>
            <a:br>
              <a:rPr lang="tr-TR" sz="1400" dirty="0" smtClean="0">
                <a:effectLst/>
              </a:rPr>
            </a:br>
            <a:r>
              <a:rPr lang="tr-TR" sz="2400" b="1" dirty="0" smtClean="0">
                <a:effectLst/>
              </a:rPr>
              <a:t>KRK Taramalarında Bilgi, Tutum ve Uygulamalar</a:t>
            </a:r>
            <a:endParaRPr lang="en-US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AİLE HEKİMLERİNİN;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% 31.4 ü Ailesel KRK öyküsü olanları takip etmekte </a:t>
            </a:r>
          </a:p>
          <a:p>
            <a:r>
              <a:rPr lang="tr-TR" dirty="0" smtClean="0"/>
              <a:t>% 16.9 GGKT uygulamıyor</a:t>
            </a:r>
          </a:p>
          <a:p>
            <a:r>
              <a:rPr lang="tr-TR" dirty="0" smtClean="0"/>
              <a:t>% 30.7 2 yılda bir uygulamakta   </a:t>
            </a:r>
          </a:p>
          <a:p>
            <a:r>
              <a:rPr lang="tr-TR" dirty="0" smtClean="0"/>
              <a:t>% 2.7 si uygun hastaların % 50 sine </a:t>
            </a:r>
            <a:r>
              <a:rPr lang="tr-TR" dirty="0" err="1" smtClean="0"/>
              <a:t>kolonoskopi</a:t>
            </a:r>
            <a:r>
              <a:rPr lang="tr-TR" dirty="0" smtClean="0"/>
              <a:t> önermekte </a:t>
            </a:r>
          </a:p>
          <a:p>
            <a:r>
              <a:rPr lang="tr-TR" dirty="0" smtClean="0"/>
              <a:t>% 11.7 </a:t>
            </a:r>
            <a:r>
              <a:rPr lang="tr-TR" dirty="0" err="1" smtClean="0"/>
              <a:t>kolonoskopiyi</a:t>
            </a:r>
            <a:r>
              <a:rPr lang="tr-TR" dirty="0" smtClean="0"/>
              <a:t> 10 yılda bir önermekte  </a:t>
            </a:r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4644008" y="6093296"/>
            <a:ext cx="3568055" cy="365125"/>
          </a:xfrm>
        </p:spPr>
        <p:txBody>
          <a:bodyPr/>
          <a:lstStyle/>
          <a:p>
            <a:r>
              <a:rPr lang="en-US" dirty="0" err="1" smtClean="0"/>
              <a:t>Şahin</a:t>
            </a:r>
            <a:r>
              <a:rPr lang="en-US" dirty="0" smtClean="0"/>
              <a:t> MK, Aker S. J of Cancer Education.2016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62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2900" dirty="0" smtClean="0"/>
              <a:t>% 81.3 KRK taraması yaptığını bildirmiş- yaş  aralığını doğru bilenler </a:t>
            </a:r>
            <a:r>
              <a:rPr lang="tr-TR" sz="2900" dirty="0" smtClean="0">
                <a:solidFill>
                  <a:srgbClr val="FF0000"/>
                </a:solidFill>
              </a:rPr>
              <a:t>%47.3  </a:t>
            </a:r>
          </a:p>
          <a:p>
            <a:endParaRPr lang="tr-TR" sz="2900" dirty="0"/>
          </a:p>
          <a:p>
            <a:endParaRPr lang="tr-TR" sz="2900" dirty="0" smtClean="0"/>
          </a:p>
          <a:p>
            <a:r>
              <a:rPr lang="tr-TR" sz="2900" dirty="0" smtClean="0"/>
              <a:t>% 1.4 GGK testinin </a:t>
            </a:r>
            <a:r>
              <a:rPr lang="tr-TR" sz="2900" dirty="0" err="1" smtClean="0"/>
              <a:t>immünokimyasal</a:t>
            </a:r>
            <a:r>
              <a:rPr lang="tr-TR" sz="2900" dirty="0" smtClean="0"/>
              <a:t> olduğunu biliyor</a:t>
            </a:r>
          </a:p>
          <a:p>
            <a:endParaRPr lang="tr-TR" sz="2900" dirty="0" smtClean="0"/>
          </a:p>
          <a:p>
            <a:endParaRPr lang="tr-TR" sz="2900" dirty="0" smtClean="0"/>
          </a:p>
          <a:p>
            <a:r>
              <a:rPr lang="tr-TR" sz="2900" dirty="0" smtClean="0"/>
              <a:t>%31.4 Rehberleri takip ediyor - % 3.8 Rehberin adını biliyor</a:t>
            </a:r>
          </a:p>
          <a:p>
            <a:endParaRPr lang="tr-TR" sz="2900" dirty="0" smtClean="0"/>
          </a:p>
          <a:p>
            <a:endParaRPr lang="tr-TR" sz="2900" dirty="0"/>
          </a:p>
          <a:p>
            <a:r>
              <a:rPr lang="tr-TR" sz="2900" dirty="0" smtClean="0"/>
              <a:t>GGKT isteme, </a:t>
            </a:r>
            <a:r>
              <a:rPr lang="tr-TR" sz="2900" dirty="0" err="1" smtClean="0"/>
              <a:t>kolonoskopi</a:t>
            </a:r>
            <a:r>
              <a:rPr lang="tr-TR" sz="2900" dirty="0" smtClean="0"/>
              <a:t> önerme ve rehberleri uygulama ile  yaş, cinsiyet, çalışılan yıl ve hasta sayısı arasında istatistiksel olarak anlamlı fark bulunmamış  </a:t>
            </a:r>
            <a:r>
              <a:rPr lang="en-US" sz="2900" dirty="0" smtClean="0"/>
              <a:t>(</a:t>
            </a:r>
            <a:r>
              <a:rPr lang="en-US" sz="2900" i="1" dirty="0"/>
              <a:t>p</a:t>
            </a:r>
            <a:r>
              <a:rPr lang="en-US" sz="2900" dirty="0"/>
              <a:t> &gt; 0.05).</a:t>
            </a:r>
          </a:p>
          <a:p>
            <a:endParaRPr lang="tr-TR" sz="2900" dirty="0" smtClean="0"/>
          </a:p>
          <a:p>
            <a:endParaRPr lang="tr-TR" sz="2900" dirty="0"/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59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Toplumsal Farkındalık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BAŞKANLIK ETKİSİ  - RONALD REAGEN 1985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2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smtClean="0"/>
              <a:t>KRK Tanısı Alan Hastaların Koruyucu Hekimlik Açısından Durumları ve Tanı Sürecinin Değerlendirilmesi</a:t>
            </a:r>
            <a:endParaRPr lang="en-US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Ekim </a:t>
            </a:r>
            <a:r>
              <a:rPr lang="tr-TR" dirty="0"/>
              <a:t>2010 – Mayıs 2011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Son </a:t>
            </a:r>
            <a:r>
              <a:rPr lang="tr-TR" dirty="0"/>
              <a:t>bir yılda KRK tanısı alan 563 hasta 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Çalışmadaki </a:t>
            </a:r>
            <a:r>
              <a:rPr lang="tr-TR" dirty="0"/>
              <a:t>kolon ve rektum kanserinin oranı sırayla % 50,9 ve % 49’du. </a:t>
            </a:r>
            <a:endParaRPr lang="tr-TR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6324600" cy="365125"/>
          </a:xfrm>
        </p:spPr>
        <p:txBody>
          <a:bodyPr/>
          <a:lstStyle/>
          <a:p>
            <a:r>
              <a:rPr lang="tr-TR" dirty="0" err="1" smtClean="0"/>
              <a:t>Meftune</a:t>
            </a:r>
            <a:r>
              <a:rPr lang="tr-TR" dirty="0" smtClean="0"/>
              <a:t> Sav Aydınlı, </a:t>
            </a:r>
            <a:r>
              <a:rPr lang="it-IT" dirty="0" smtClean="0"/>
              <a:t>AH AD </a:t>
            </a:r>
            <a:r>
              <a:rPr lang="tr-TR" dirty="0" smtClean="0"/>
              <a:t>Tıpta </a:t>
            </a:r>
            <a:r>
              <a:rPr lang="it-IT" dirty="0" smtClean="0"/>
              <a:t>Uzmanlık Tezi,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61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İlk başvurulan sağlık birimi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Devlet Hastanesi		% 52.8</a:t>
            </a:r>
          </a:p>
          <a:p>
            <a:pPr lvl="1"/>
            <a:r>
              <a:rPr lang="tr-TR" dirty="0"/>
              <a:t>Özel Hastane/ Poliklinik	% 23.1</a:t>
            </a:r>
          </a:p>
          <a:p>
            <a:pPr lvl="1"/>
            <a:r>
              <a:rPr lang="tr-TR" dirty="0"/>
              <a:t>Üniversite Hastanesi	% 14.9</a:t>
            </a:r>
          </a:p>
          <a:p>
            <a:pPr lvl="1"/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ASM 			% 8.2</a:t>
            </a:r>
          </a:p>
          <a:p>
            <a:pPr lvl="1"/>
            <a:r>
              <a:rPr lang="tr-TR" dirty="0"/>
              <a:t>Muayenehane		% 0.9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3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199" y="6490926"/>
            <a:ext cx="2252289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DFC2A7E-F822-4438-B9F1-333B4CE3C368}" type="slidenum">
              <a:rPr lang="en-US" altLang="en-US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 altLang="en-US" smtClean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4819" y="611021"/>
            <a:ext cx="8460670" cy="9336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600" b="1" noProof="0" dirty="0" smtClean="0">
                <a:latin typeface="+mj-lt"/>
                <a:ea typeface="+mj-ea"/>
                <a:cs typeface="+mj-cs"/>
              </a:rPr>
              <a:t>SAĞLIK BAKIMI VE AİLE HEKİMİ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xmlns="" val="1824421493"/>
              </p:ext>
            </p:extLst>
          </p:nvPr>
        </p:nvGraphicFramePr>
        <p:xfrm>
          <a:off x="304800" y="1798637"/>
          <a:ext cx="7867600" cy="43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599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Başvurulan- Tanıdan İlk Şüphelenen Birim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Devlet Hastanesi	% 52.4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ASM			%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2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% 55,32  </a:t>
            </a:r>
            <a:r>
              <a:rPr lang="tr-TR" dirty="0"/>
              <a:t>hayatında en az bir kere GGK testi </a:t>
            </a:r>
            <a:r>
              <a:rPr lang="tr-TR" dirty="0" smtClean="0"/>
              <a:t>yaptırmış  </a:t>
            </a:r>
          </a:p>
          <a:p>
            <a:r>
              <a:rPr lang="tr-TR" dirty="0"/>
              <a:t>KRK taraması yaptırması gereken grup içinde tarama </a:t>
            </a:r>
            <a:r>
              <a:rPr lang="tr-TR" dirty="0" smtClean="0"/>
              <a:t>yaptırma </a:t>
            </a:r>
            <a:r>
              <a:rPr lang="tr-TR" dirty="0"/>
              <a:t>oranı </a:t>
            </a:r>
            <a:r>
              <a:rPr lang="tr-TR" dirty="0">
                <a:solidFill>
                  <a:srgbClr val="FF0000"/>
                </a:solidFill>
              </a:rPr>
              <a:t>% 3,5</a:t>
            </a:r>
            <a:r>
              <a:rPr lang="tr-TR" dirty="0"/>
              <a:t>’ti.  </a:t>
            </a:r>
            <a:r>
              <a:rPr lang="tr-TR" dirty="0" smtClean="0"/>
              <a:t>  </a:t>
            </a:r>
          </a:p>
          <a:p>
            <a:r>
              <a:rPr lang="tr-TR" dirty="0" smtClean="0"/>
              <a:t>KRK </a:t>
            </a:r>
            <a:r>
              <a:rPr lang="tr-TR" dirty="0"/>
              <a:t>taraması yaptıranların </a:t>
            </a:r>
            <a:r>
              <a:rPr lang="tr-TR" dirty="0">
                <a:solidFill>
                  <a:srgbClr val="FF0000"/>
                </a:solidFill>
              </a:rPr>
              <a:t>% 11,1’i ileri evre </a:t>
            </a:r>
            <a:r>
              <a:rPr lang="tr-TR" dirty="0"/>
              <a:t>olup, lenf </a:t>
            </a:r>
            <a:r>
              <a:rPr lang="tr-TR" dirty="0" err="1"/>
              <a:t>nodu</a:t>
            </a:r>
            <a:r>
              <a:rPr lang="tr-TR" dirty="0"/>
              <a:t> veya organ metastazına sahipken, bu oran tarama </a:t>
            </a:r>
            <a:r>
              <a:rPr lang="tr-TR" dirty="0">
                <a:solidFill>
                  <a:srgbClr val="FF0000"/>
                </a:solidFill>
              </a:rPr>
              <a:t>yaptırmayanlarda % </a:t>
            </a:r>
            <a:r>
              <a:rPr lang="tr-TR" dirty="0" smtClean="0">
                <a:solidFill>
                  <a:srgbClr val="FF0000"/>
                </a:solidFill>
              </a:rPr>
              <a:t>56,2</a:t>
            </a:r>
            <a:r>
              <a:rPr lang="tr-TR" dirty="0" smtClean="0"/>
              <a:t>  </a:t>
            </a:r>
            <a:endParaRPr lang="en-US" dirty="0"/>
          </a:p>
          <a:p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82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KRK KORUNMAYA YÖNELİK SAĞLIK İNANÇLARI</a:t>
            </a:r>
            <a:endParaRPr lang="en-US" sz="36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Bileşen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smtClean="0"/>
              <a:t>Algı</a:t>
            </a:r>
            <a:endParaRPr lang="en-US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</a:t>
            </a:r>
            <a:r>
              <a:rPr lang="tr-TR" dirty="0" smtClean="0">
                <a:sym typeface="Symbol"/>
              </a:rPr>
              <a:t> 40 yaş</a:t>
            </a:r>
          </a:p>
          <a:p>
            <a:r>
              <a:rPr lang="tr-TR" dirty="0" smtClean="0">
                <a:sym typeface="Symbol"/>
              </a:rPr>
              <a:t>Erkek cinsiyet</a:t>
            </a:r>
          </a:p>
          <a:p>
            <a:r>
              <a:rPr lang="tr-TR" dirty="0" smtClean="0">
                <a:sym typeface="Symbol"/>
              </a:rPr>
              <a:t>Lise ve üstü öğrenim</a:t>
            </a:r>
          </a:p>
          <a:p>
            <a:endParaRPr lang="tr-TR" dirty="0">
              <a:sym typeface="Symbol"/>
            </a:endParaRPr>
          </a:p>
          <a:p>
            <a:r>
              <a:rPr lang="tr-TR" dirty="0">
                <a:sym typeface="Symbol"/>
              </a:rPr>
              <a:t> </a:t>
            </a:r>
            <a:r>
              <a:rPr lang="tr-TR" dirty="0" smtClean="0">
                <a:sym typeface="Symbol"/>
              </a:rPr>
              <a:t>30 yaş</a:t>
            </a:r>
          </a:p>
          <a:p>
            <a:r>
              <a:rPr lang="tr-TR" dirty="0" smtClean="0">
                <a:sym typeface="Symbol"/>
              </a:rPr>
              <a:t>Kadın cinsiyet</a:t>
            </a:r>
          </a:p>
          <a:p>
            <a:r>
              <a:rPr lang="tr-TR" dirty="0" smtClean="0">
                <a:sym typeface="Symbol"/>
              </a:rPr>
              <a:t>Bekar olmak</a:t>
            </a:r>
          </a:p>
          <a:p>
            <a:r>
              <a:rPr lang="tr-TR" dirty="0">
                <a:sym typeface="Symbol"/>
              </a:rPr>
              <a:t>Lise ve üstü öğrenim</a:t>
            </a:r>
          </a:p>
          <a:p>
            <a:endParaRPr lang="en-US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tr-TR" dirty="0" smtClean="0"/>
              <a:t>Güven </a:t>
            </a:r>
          </a:p>
          <a:p>
            <a:r>
              <a:rPr lang="tr-TR" dirty="0" smtClean="0"/>
              <a:t>Ciddiyet</a:t>
            </a:r>
          </a:p>
          <a:p>
            <a:r>
              <a:rPr lang="tr-TR" dirty="0" smtClean="0"/>
              <a:t>Motivasyon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Engel </a:t>
            </a:r>
            <a:endParaRPr lang="en-US" dirty="0"/>
          </a:p>
        </p:txBody>
      </p:sp>
      <p:sp>
        <p:nvSpPr>
          <p:cNvPr id="7" name="Yukarı Ok 6"/>
          <p:cNvSpPr/>
          <p:nvPr/>
        </p:nvSpPr>
        <p:spPr>
          <a:xfrm>
            <a:off x="7308304" y="2348880"/>
            <a:ext cx="864096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Yukarı Ok 7"/>
          <p:cNvSpPr/>
          <p:nvPr/>
        </p:nvSpPr>
        <p:spPr>
          <a:xfrm>
            <a:off x="6876256" y="4293096"/>
            <a:ext cx="1440160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937171" cy="365125"/>
          </a:xfrm>
        </p:spPr>
        <p:txBody>
          <a:bodyPr/>
          <a:lstStyle/>
          <a:p>
            <a:r>
              <a:rPr lang="tr-TR" dirty="0" smtClean="0"/>
              <a:t>Dr. Mine Ceylan Doğan AH AD Tıpta Uzmanlık Tezi,2017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460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990600" y="838200"/>
            <a:ext cx="8001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err="1">
                <a:solidFill>
                  <a:schemeClr val="tx2"/>
                </a:solidFill>
                <a:cs typeface="Times New Roman" pitchFamily="18" charset="0"/>
              </a:rPr>
              <a:t>Kolorektal</a:t>
            </a:r>
            <a:r>
              <a:rPr lang="tr-TR" sz="2400" b="1" dirty="0">
                <a:solidFill>
                  <a:schemeClr val="tx2"/>
                </a:solidFill>
                <a:cs typeface="Times New Roman" pitchFamily="18" charset="0"/>
              </a:rPr>
              <a:t> kanser tarama teknikleri:</a:t>
            </a:r>
          </a:p>
          <a:p>
            <a:pPr>
              <a:spcBef>
                <a:spcPct val="50000"/>
              </a:spcBef>
            </a:pPr>
            <a:endParaRPr lang="tr-TR" sz="2400" dirty="0" smtClean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tr-TR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1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.     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Gaitada 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gizli 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an tayini</a:t>
            </a: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2.      </a:t>
            </a:r>
            <a:r>
              <a:rPr lang="tr-TR" sz="20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Fleksibl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sigmoidoskopi</a:t>
            </a:r>
            <a:endParaRPr lang="tr-TR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3.      </a:t>
            </a:r>
            <a:r>
              <a:rPr lang="tr-TR" sz="20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Kolonoskopi</a:t>
            </a:r>
            <a:endParaRPr lang="tr-TR" sz="20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4.      Çift kontrastl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</a:rPr>
              <a:t>ı</a:t>
            </a: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Baryumlu kolon </a:t>
            </a:r>
            <a:r>
              <a:rPr lang="tr-TR" sz="2000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grafisi</a:t>
            </a:r>
            <a:endParaRPr lang="tr-TR" sz="20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5.      CEA tayini</a:t>
            </a: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6.      Gaitada DNA tayini </a:t>
            </a: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7.      Virtual (sanal )</a:t>
            </a:r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kolonoskopi</a:t>
            </a:r>
            <a:endParaRPr lang="tr-TR" sz="20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8.      </a:t>
            </a:r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Fekal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mikrobiata</a:t>
            </a:r>
            <a:r>
              <a:rPr lang="tr-TR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taraması???</a:t>
            </a:r>
            <a:endParaRPr lang="tr-TR" sz="20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tr-TR" sz="2400" dirty="0"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KRK TARAMA- GGK</a:t>
            </a:r>
            <a:endParaRPr lang="tr-TR" dirty="0"/>
          </a:p>
        </p:txBody>
      </p:sp>
      <p:pic>
        <p:nvPicPr>
          <p:cNvPr id="1026" name="Picture 2" descr="C:\Users\user\Desktop\KRKTarama Ki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04655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9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34400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86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GGK Testinin Avantajları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altLang="en-US" dirty="0" smtClean="0"/>
          </a:p>
          <a:p>
            <a:r>
              <a:rPr lang="tr-TR" altLang="en-US" dirty="0" smtClean="0"/>
              <a:t>Daha ucuz </a:t>
            </a:r>
            <a:endParaRPr lang="en-US" altLang="en-US" dirty="0"/>
          </a:p>
          <a:p>
            <a:r>
              <a:rPr lang="tr-TR" altLang="en-US" dirty="0" smtClean="0"/>
              <a:t>Sağlık ekibinin her üyesi tarafından önerilebilir  </a:t>
            </a:r>
            <a:endParaRPr lang="en-US" altLang="en-US" dirty="0"/>
          </a:p>
          <a:p>
            <a:r>
              <a:rPr lang="tr-TR" altLang="en-US" dirty="0" smtClean="0"/>
              <a:t>Bağırsak hazırlığı gerektirmez  </a:t>
            </a:r>
            <a:endParaRPr lang="en-US" altLang="en-US" dirty="0"/>
          </a:p>
          <a:p>
            <a:r>
              <a:rPr lang="tr-TR" altLang="en-US" dirty="0" smtClean="0"/>
              <a:t>Evde yapılabilir  </a:t>
            </a:r>
            <a:endParaRPr lang="en-US" altLang="en-US" dirty="0"/>
          </a:p>
          <a:p>
            <a:r>
              <a:rPr lang="tr-TR" altLang="en-US" dirty="0" smtClean="0"/>
              <a:t>İşten izin alma ya da işlem sonrası dinlenme zamanı gerektirmez  </a:t>
            </a:r>
            <a:endParaRPr lang="en-US" altLang="en-US" dirty="0"/>
          </a:p>
          <a:p>
            <a:r>
              <a:rPr lang="tr-TR" altLang="en-US" dirty="0" err="1" smtClean="0"/>
              <a:t>İnvazif</a:t>
            </a:r>
            <a:r>
              <a:rPr lang="tr-TR" altLang="en-US" dirty="0" smtClean="0"/>
              <a:t> değildir. Ağrı, kanama, bağırsak </a:t>
            </a:r>
            <a:r>
              <a:rPr lang="tr-TR" altLang="en-US" dirty="0" err="1" smtClean="0"/>
              <a:t>perforasyonu</a:t>
            </a:r>
            <a:r>
              <a:rPr lang="tr-TR" altLang="en-US" dirty="0" smtClean="0"/>
              <a:t> gibi riskleri barındırmaz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2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Hastalar ve GGK Testi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altLang="en-US" dirty="0" smtClean="0"/>
          </a:p>
          <a:p>
            <a:r>
              <a:rPr lang="tr-TR" altLang="en-US" dirty="0" smtClean="0"/>
              <a:t>GGK ve </a:t>
            </a:r>
            <a:r>
              <a:rPr lang="tr-TR" altLang="en-US" dirty="0" err="1" smtClean="0"/>
              <a:t>Kolonoskopi</a:t>
            </a:r>
            <a:r>
              <a:rPr lang="tr-TR" altLang="en-US" dirty="0" smtClean="0"/>
              <a:t> hakkında detaylı bilgi verilen </a:t>
            </a:r>
            <a:r>
              <a:rPr lang="en-US" altLang="en-US" dirty="0" smtClean="0"/>
              <a:t>323 </a:t>
            </a:r>
            <a:r>
              <a:rPr lang="tr-TR" altLang="en-US" dirty="0" smtClean="0"/>
              <a:t>erişkin hastanın</a:t>
            </a:r>
            <a:r>
              <a:rPr lang="en-US" altLang="en-US" dirty="0" smtClean="0"/>
              <a:t>* </a:t>
            </a:r>
            <a:endParaRPr lang="en-US" altLang="en-US" dirty="0"/>
          </a:p>
          <a:p>
            <a:pPr lvl="2"/>
            <a:r>
              <a:rPr lang="tr-TR" altLang="en-US" sz="2000" dirty="0" smtClean="0">
                <a:solidFill>
                  <a:srgbClr val="FF0000"/>
                </a:solidFill>
              </a:rPr>
              <a:t>% </a:t>
            </a:r>
            <a:r>
              <a:rPr lang="en-US" altLang="en-US" sz="2000" dirty="0" smtClean="0">
                <a:solidFill>
                  <a:srgbClr val="FF0000"/>
                </a:solidFill>
              </a:rPr>
              <a:t>53</a:t>
            </a:r>
            <a:r>
              <a:rPr lang="tr-TR" altLang="en-US" sz="2000" dirty="0">
                <a:solidFill>
                  <a:srgbClr val="FF0000"/>
                </a:solidFill>
              </a:rPr>
              <a:t> </a:t>
            </a:r>
            <a:r>
              <a:rPr lang="tr-TR" altLang="en-US" sz="2000" dirty="0" smtClean="0">
                <a:solidFill>
                  <a:srgbClr val="FF0000"/>
                </a:solidFill>
              </a:rPr>
              <a:t>ü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  <a:r>
              <a:rPr lang="tr-TR" altLang="en-US" sz="2000" dirty="0" smtClean="0">
                <a:solidFill>
                  <a:srgbClr val="FF0000"/>
                </a:solidFill>
              </a:rPr>
              <a:t>GGKT tercih etmiş</a:t>
            </a:r>
            <a:endParaRPr lang="en-US" altLang="en-US" dirty="0"/>
          </a:p>
          <a:p>
            <a:pPr>
              <a:spcBef>
                <a:spcPts val="1200"/>
              </a:spcBef>
            </a:pPr>
            <a:endParaRPr lang="tr-TR" altLang="en-US" dirty="0" smtClean="0"/>
          </a:p>
          <a:p>
            <a:pPr>
              <a:spcBef>
                <a:spcPts val="1200"/>
              </a:spcBef>
            </a:pPr>
            <a:r>
              <a:rPr lang="tr-TR" altLang="en-US" dirty="0" smtClean="0"/>
              <a:t>ABD </a:t>
            </a:r>
            <a:r>
              <a:rPr lang="tr-TR" altLang="en-US" dirty="0" err="1" smtClean="0"/>
              <a:t>Teksas</a:t>
            </a:r>
            <a:r>
              <a:rPr lang="tr-TR" altLang="en-US" dirty="0" smtClean="0"/>
              <a:t>’ da 4 Sağlık Merkezinde </a:t>
            </a:r>
            <a:r>
              <a:rPr lang="en-US" altLang="en-US" dirty="0" smtClean="0"/>
              <a:t>212 </a:t>
            </a:r>
            <a:r>
              <a:rPr lang="tr-TR" altLang="en-US" dirty="0" smtClean="0"/>
              <a:t>hasta</a:t>
            </a:r>
            <a:r>
              <a:rPr lang="en-US" altLang="en-US" dirty="0" smtClean="0"/>
              <a:t>** </a:t>
            </a:r>
            <a:endParaRPr lang="en-US" altLang="en-US" dirty="0"/>
          </a:p>
          <a:p>
            <a:pPr lvl="2"/>
            <a:endParaRPr lang="tr-TR" altLang="en-US" sz="2000" dirty="0" smtClean="0"/>
          </a:p>
          <a:p>
            <a:pPr lvl="2"/>
            <a:r>
              <a:rPr lang="tr-TR" altLang="en-US" sz="2000" dirty="0" smtClean="0"/>
              <a:t>% </a:t>
            </a:r>
            <a:r>
              <a:rPr lang="en-US" altLang="en-US" sz="2000" dirty="0" smtClean="0"/>
              <a:t>37</a:t>
            </a:r>
            <a:r>
              <a:rPr lang="tr-TR" altLang="en-US" sz="2000" dirty="0" smtClean="0"/>
              <a:t> </a:t>
            </a:r>
            <a:r>
              <a:rPr lang="tr-TR" altLang="en-US" sz="2000" dirty="0" err="1" smtClean="0"/>
              <a:t>Kolonoskopi</a:t>
            </a:r>
            <a:endParaRPr lang="en-US" altLang="en-US" sz="2000" dirty="0"/>
          </a:p>
          <a:p>
            <a:pPr lvl="2"/>
            <a:r>
              <a:rPr lang="tr-TR" altLang="en-US" sz="2000" dirty="0" smtClean="0">
                <a:solidFill>
                  <a:srgbClr val="FF0000"/>
                </a:solidFill>
              </a:rPr>
              <a:t>% </a:t>
            </a:r>
            <a:r>
              <a:rPr lang="en-US" altLang="en-US" sz="2000" dirty="0" smtClean="0">
                <a:solidFill>
                  <a:srgbClr val="FF0000"/>
                </a:solidFill>
              </a:rPr>
              <a:t>31</a:t>
            </a:r>
            <a:r>
              <a:rPr lang="en-US" altLang="en-US" sz="2000" dirty="0">
                <a:solidFill>
                  <a:srgbClr val="FF0000"/>
                </a:solidFill>
              </a:rPr>
              <a:t>% </a:t>
            </a:r>
            <a:r>
              <a:rPr lang="tr-TR" altLang="en-US" sz="2000" dirty="0" smtClean="0">
                <a:solidFill>
                  <a:srgbClr val="FF0000"/>
                </a:solidFill>
              </a:rPr>
              <a:t>GGKT tercih etmiş </a:t>
            </a:r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8352928" cy="365125"/>
          </a:xfrm>
        </p:spPr>
        <p:txBody>
          <a:bodyPr/>
          <a:lstStyle/>
          <a:p>
            <a:r>
              <a:rPr lang="en-US" dirty="0" smtClean="0"/>
              <a:t>*Community-based Preferences for Stool Cards versus Colonoscopy in Colorectal Cancer Screening</a:t>
            </a:r>
            <a:endParaRPr lang="tr-TR" dirty="0" smtClean="0"/>
          </a:p>
          <a:p>
            <a:r>
              <a:rPr lang="en-US" altLang="en-US" dirty="0"/>
              <a:t>**</a:t>
            </a:r>
            <a:r>
              <a:rPr lang="en-US" altLang="en-US" dirty="0">
                <a:hlinkClick r:id="rId2"/>
              </a:rPr>
              <a:t>Preferences for colorectal cancer screening among racially/ethnically diverse primary care patients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685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344819" y="632793"/>
            <a:ext cx="8460670" cy="93360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altLang="en-US" dirty="0" smtClean="0"/>
              <a:t>GGKT Hasta tercihleri</a:t>
            </a:r>
            <a:endParaRPr lang="en-US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344819" y="1609942"/>
            <a:ext cx="8460669" cy="48423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altLang="en-US" smtClean="0"/>
              <a:t>ABD toplum sağlığı merkezlerine başvuran etnik farklılığı olan 997 hastanın değişik tarama önerileri aldıkları bir çalışmada</a:t>
            </a:r>
            <a:endParaRPr lang="en-US" alt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0" y="6618288"/>
            <a:ext cx="9144000" cy="20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en-US" sz="1050" smtClean="0">
                <a:hlinkClick r:id="rId2"/>
              </a:rPr>
              <a:t>Adherence to Colorectal Cancer Screening: A Randomized Clinical Trial of Competing Strategies</a:t>
            </a:r>
            <a:endParaRPr lang="en-US" sz="1050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109348"/>
              </p:ext>
            </p:extLst>
          </p:nvPr>
        </p:nvGraphicFramePr>
        <p:xfrm>
          <a:off x="413095" y="3876038"/>
          <a:ext cx="8317810" cy="2159001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4158905"/>
                <a:gridCol w="4158905"/>
              </a:tblGrid>
              <a:tr h="719667">
                <a:tc>
                  <a:txBody>
                    <a:bodyPr/>
                    <a:lstStyle/>
                    <a:p>
                      <a:pPr marL="0" lvl="0" indent="0" eaLnBrk="1" hangingPunct="1">
                        <a:buNone/>
                      </a:pPr>
                      <a:r>
                        <a:rPr lang="tr-TR" altLang="en-US" sz="2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Kolonoskopi</a:t>
                      </a:r>
                      <a:r>
                        <a:rPr lang="tr-TR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önerilen</a:t>
                      </a:r>
                      <a:r>
                        <a:rPr lang="en-US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n-US" sz="2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Yaptırma oranı </a:t>
                      </a:r>
                      <a:r>
                        <a:rPr lang="en-US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38% </a:t>
                      </a:r>
                    </a:p>
                  </a:txBody>
                  <a:tcPr anchor="ctr"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tr-TR" altLang="en-US" sz="2400" b="0" dirty="0" smtClean="0">
                          <a:solidFill>
                            <a:srgbClr val="FF0000"/>
                          </a:solidFill>
                        </a:rPr>
                        <a:t>GGKT önerilen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2400" b="0" dirty="0" smtClean="0">
                          <a:solidFill>
                            <a:srgbClr val="FF0000"/>
                          </a:solidFill>
                        </a:rPr>
                        <a:t>Yaptırma oranı </a:t>
                      </a:r>
                      <a:r>
                        <a:rPr lang="en-US" altLang="en-US" sz="2400" b="0" dirty="0" smtClean="0">
                          <a:solidFill>
                            <a:srgbClr val="FF0000"/>
                          </a:solidFill>
                        </a:rPr>
                        <a:t>67% </a:t>
                      </a:r>
                      <a:r>
                        <a:rPr lang="tr-TR" altLang="en-US" sz="24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altLang="en-US" sz="24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tr-TR" altLang="en-US" sz="24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Kolonoskopi</a:t>
                      </a:r>
                      <a:r>
                        <a:rPr lang="tr-TR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ya</a:t>
                      </a:r>
                      <a:r>
                        <a:rPr lang="tr-TR" altLang="en-US" sz="24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da GGKT</a:t>
                      </a:r>
                      <a:r>
                        <a:rPr lang="en-US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</a:t>
                      </a:r>
                      <a:endParaRPr lang="en-US" sz="24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Yaptırma oranı </a:t>
                      </a:r>
                      <a:r>
                        <a:rPr lang="en-US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69% </a:t>
                      </a:r>
                      <a:r>
                        <a:rPr lang="tr-TR" altLang="en-US" sz="2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altLang="en-US" sz="24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12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Rehberleri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Uluslararası</a:t>
            </a:r>
          </a:p>
          <a:p>
            <a:endParaRPr lang="tr-TR" dirty="0" smtClean="0"/>
          </a:p>
          <a:p>
            <a:r>
              <a:rPr lang="tr-TR" dirty="0" smtClean="0"/>
              <a:t>Ulusal rehberler / bölgesel programlar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07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143" t="14391" r="19286" b="22609"/>
          <a:stretch>
            <a:fillRect/>
          </a:stretch>
        </p:blipFill>
        <p:spPr bwMode="auto">
          <a:xfrm>
            <a:off x="1331640" y="548680"/>
            <a:ext cx="64087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Rehberlere uyumu etkileyen faktörler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Doktor tercihleri </a:t>
            </a:r>
          </a:p>
          <a:p>
            <a:endParaRPr lang="tr-TR" dirty="0" smtClean="0"/>
          </a:p>
          <a:p>
            <a:r>
              <a:rPr lang="tr-TR" dirty="0" smtClean="0"/>
              <a:t>Geleneksel inançlar</a:t>
            </a:r>
          </a:p>
          <a:p>
            <a:endParaRPr lang="tr-TR" dirty="0" smtClean="0"/>
          </a:p>
          <a:p>
            <a:r>
              <a:rPr lang="tr-TR" dirty="0" smtClean="0"/>
              <a:t>Var olan kaynaklar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97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89040"/>
          </a:xfrm>
        </p:spPr>
        <p:txBody>
          <a:bodyPr/>
          <a:lstStyle/>
          <a:p>
            <a:r>
              <a:rPr lang="tr-TR" dirty="0"/>
              <a:t>Aile hekimi KRK taramalarında anahtar rol oynamaktadır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365104"/>
            <a:ext cx="2247155" cy="24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497011" cy="365125"/>
          </a:xfrm>
        </p:spPr>
        <p:txBody>
          <a:bodyPr/>
          <a:lstStyle/>
          <a:p>
            <a:r>
              <a:rPr lang="tr-TR" dirty="0" err="1" smtClean="0"/>
              <a:t>Triantafilidis</a:t>
            </a:r>
            <a:r>
              <a:rPr lang="tr-TR" dirty="0" smtClean="0"/>
              <a:t> JK. EJGH,2017, </a:t>
            </a:r>
            <a:r>
              <a:rPr lang="tr-TR" dirty="0" err="1" smtClean="0"/>
              <a:t>Gikas</a:t>
            </a:r>
            <a:r>
              <a:rPr lang="tr-TR" dirty="0" smtClean="0"/>
              <a:t> </a:t>
            </a:r>
            <a:r>
              <a:rPr lang="tr-TR" dirty="0" err="1" smtClean="0"/>
              <a:t>A.Int</a:t>
            </a:r>
            <a:r>
              <a:rPr lang="tr-TR" dirty="0" smtClean="0"/>
              <a:t> J Gen </a:t>
            </a:r>
            <a:r>
              <a:rPr lang="tr-TR" dirty="0" err="1" smtClean="0"/>
              <a:t>Med</a:t>
            </a:r>
            <a:r>
              <a:rPr lang="tr-TR" dirty="0" smtClean="0"/>
              <a:t> 2014, </a:t>
            </a:r>
            <a:r>
              <a:rPr lang="tr-TR" dirty="0" err="1" smtClean="0"/>
              <a:t>Selby</a:t>
            </a:r>
            <a:r>
              <a:rPr lang="tr-TR" dirty="0" smtClean="0"/>
              <a:t> K BMJ Open 2016, </a:t>
            </a:r>
            <a:r>
              <a:rPr lang="tr-TR" dirty="0" err="1" smtClean="0"/>
              <a:t>Clouston</a:t>
            </a:r>
            <a:r>
              <a:rPr lang="tr-TR" dirty="0" smtClean="0"/>
              <a:t> K.BMC </a:t>
            </a:r>
            <a:r>
              <a:rPr lang="tr-TR" dirty="0" err="1" smtClean="0"/>
              <a:t>Cancer</a:t>
            </a:r>
            <a:r>
              <a:rPr lang="tr-TR" dirty="0" smtClean="0"/>
              <a:t> 2014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5388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TC BB Sağlık Kuruluşları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0936" t="30423" r="20035" b="17204"/>
          <a:stretch/>
        </p:blipFill>
        <p:spPr bwMode="auto">
          <a:xfrm>
            <a:off x="251520" y="1772816"/>
            <a:ext cx="8568952" cy="48965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8178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AİLE HEKİMİ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Destekleyici</a:t>
            </a:r>
          </a:p>
          <a:p>
            <a:r>
              <a:rPr lang="tr-TR" dirty="0" smtClean="0"/>
              <a:t>Bilgi Kaynağı</a:t>
            </a:r>
          </a:p>
          <a:p>
            <a:r>
              <a:rPr lang="tr-TR" dirty="0" smtClean="0"/>
              <a:t>Kolaylaştırıcı</a:t>
            </a:r>
          </a:p>
          <a:p>
            <a:r>
              <a:rPr lang="tr-TR" dirty="0" smtClean="0"/>
              <a:t>Bire bir etkileşim içinde</a:t>
            </a:r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334000" cy="365125"/>
          </a:xfrm>
        </p:spPr>
        <p:txBody>
          <a:bodyPr/>
          <a:lstStyle/>
          <a:p>
            <a:r>
              <a:rPr lang="en-US" dirty="0" smtClean="0"/>
              <a:t>Le V, Syed S. Patient prompting of their physician resulted in increased colon cancer screening referrals. World j </a:t>
            </a:r>
            <a:r>
              <a:rPr lang="en-US" dirty="0" err="1" smtClean="0"/>
              <a:t>Gastrointest</a:t>
            </a:r>
            <a:r>
              <a:rPr lang="en-US" dirty="0" smtClean="0"/>
              <a:t> </a:t>
            </a:r>
            <a:r>
              <a:rPr lang="en-US" dirty="0" err="1" smtClean="0"/>
              <a:t>Oncol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4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KRK Taramaları- Algılanan Engeller</a:t>
            </a:r>
            <a:br>
              <a:rPr lang="tr-TR" sz="3200" dirty="0" smtClean="0"/>
            </a:br>
            <a:r>
              <a:rPr lang="tr-TR" sz="3200" dirty="0" smtClean="0"/>
              <a:t>(Aile Hekimi)</a:t>
            </a:r>
            <a:endParaRPr lang="en-US" sz="32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4998873"/>
              </p:ext>
            </p:extLst>
          </p:nvPr>
        </p:nvGraphicFramePr>
        <p:xfrm>
          <a:off x="457200" y="1600200"/>
          <a:ext cx="8229600" cy="5039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Engeller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</a:t>
                      </a:r>
                      <a:r>
                        <a:rPr lang="tr-TR" dirty="0" smtClean="0">
                          <a:sym typeface="Symbol"/>
                        </a:rPr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</a:t>
                      </a:r>
                      <a:r>
                        <a:rPr lang="tr-TR" dirty="0" smtClean="0">
                          <a:sym typeface="Symbol"/>
                        </a:rPr>
                        <a:t> 2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</a:t>
                      </a:r>
                      <a:r>
                        <a:rPr lang="tr-TR" dirty="0" smtClean="0">
                          <a:sym typeface="Symbol"/>
                        </a:rPr>
                        <a:t> 3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Toplam oylar</a:t>
                      </a:r>
                    </a:p>
                    <a:p>
                      <a:r>
                        <a:rPr lang="tr-TR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Hastanın KRK taramalarına olan isteksizliği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501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229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83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813 (83)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Hastanın işlemden ya da sonucundan korkması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183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279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180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642 (65)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Sosyal güvence yokluğu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188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147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173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508 (52)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Zaman kısıtlılığı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204 (21)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Hastanın lojistik sorunları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193 (20)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İşlemi isteme ya da yerine getirmede geri ödeme yokluğu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38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136 (14)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724400" y="6356350"/>
            <a:ext cx="3962400" cy="365125"/>
          </a:xfrm>
        </p:spPr>
        <p:txBody>
          <a:bodyPr/>
          <a:lstStyle/>
          <a:p>
            <a:r>
              <a:rPr lang="en-US" dirty="0" err="1" smtClean="0"/>
              <a:t>Nodora</a:t>
            </a:r>
            <a:r>
              <a:rPr lang="en-US" dirty="0" smtClean="0"/>
              <a:t> JN. Cancer Cause Control,2011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1775297"/>
              </p:ext>
            </p:extLst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Engeller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Symbol"/>
                        </a:rPr>
                        <a:t></a:t>
                      </a:r>
                      <a:r>
                        <a:rPr lang="tr-TR" dirty="0" smtClean="0">
                          <a:sym typeface="Symbol"/>
                        </a:rPr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</a:t>
                      </a:r>
                      <a:r>
                        <a:rPr lang="tr-TR" dirty="0" smtClean="0">
                          <a:sym typeface="Symbol"/>
                        </a:rPr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</a:t>
                      </a:r>
                      <a:r>
                        <a:rPr lang="tr-TR" dirty="0" smtClean="0">
                          <a:sym typeface="Symbol"/>
                        </a:rPr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Toplam oylar</a:t>
                      </a:r>
                    </a:p>
                    <a:p>
                      <a:r>
                        <a:rPr lang="tr-TR" dirty="0" smtClean="0"/>
                        <a:t>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Tarama testlerinin az bulunması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109 (11)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Güncel rehberler hakkında bilgi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 (1)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715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KRK TARAMALARINI ATTIRMAK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Aile Hekiminin önermesi</a:t>
            </a:r>
          </a:p>
          <a:p>
            <a:r>
              <a:rPr lang="tr-TR" dirty="0" smtClean="0"/>
              <a:t>50- 59 yaş grubuna odaklanmak ve ilk GGK testini yapmalarını sağlamak </a:t>
            </a:r>
          </a:p>
          <a:p>
            <a:r>
              <a:rPr lang="tr-TR" dirty="0" smtClean="0"/>
              <a:t>Seçimleri ve karar aşamalarında bilgilendirmek</a:t>
            </a:r>
          </a:p>
          <a:p>
            <a:r>
              <a:rPr lang="tr-TR" dirty="0" smtClean="0"/>
              <a:t>Hastanın güçlendirilmesi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6248400" cy="365125"/>
          </a:xfrm>
        </p:spPr>
        <p:txBody>
          <a:bodyPr/>
          <a:lstStyle/>
          <a:p>
            <a:r>
              <a:rPr lang="en-US" dirty="0" err="1" smtClean="0"/>
              <a:t>Triantafilidis</a:t>
            </a:r>
            <a:r>
              <a:rPr lang="en-US" dirty="0" smtClean="0"/>
              <a:t> </a:t>
            </a:r>
            <a:r>
              <a:rPr lang="en-US" dirty="0" err="1" smtClean="0"/>
              <a:t>JK.Screening</a:t>
            </a:r>
            <a:r>
              <a:rPr lang="en-US" dirty="0" smtClean="0"/>
              <a:t> for CRC; the role of PCP.  EJGH,2017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3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 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ASK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ADVICE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ASSESS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ASSIST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ARRANGE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SOR</a:t>
            </a:r>
          </a:p>
          <a:p>
            <a:pPr marL="0" indent="0">
              <a:buNone/>
            </a:pPr>
            <a:r>
              <a:rPr lang="tr-TR" dirty="0" smtClean="0"/>
              <a:t>ÖNER</a:t>
            </a:r>
          </a:p>
          <a:p>
            <a:pPr marL="0" indent="0">
              <a:buNone/>
            </a:pPr>
            <a:r>
              <a:rPr lang="tr-TR" dirty="0" smtClean="0"/>
              <a:t>DEĞERLENDİR</a:t>
            </a:r>
          </a:p>
          <a:p>
            <a:pPr marL="0" indent="0">
              <a:buNone/>
            </a:pPr>
            <a:r>
              <a:rPr lang="tr-TR" dirty="0" smtClean="0"/>
              <a:t>YARDIMCI OL</a:t>
            </a:r>
          </a:p>
          <a:p>
            <a:pPr marL="0" indent="0">
              <a:buNone/>
            </a:pPr>
            <a:r>
              <a:rPr lang="tr-TR" dirty="0" smtClean="0"/>
              <a:t>AYARLA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6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İkna yolları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Riske odaklanmak yerine</a:t>
            </a:r>
          </a:p>
          <a:p>
            <a:pPr lvl="1"/>
            <a:r>
              <a:rPr lang="tr-TR" dirty="0" smtClean="0"/>
              <a:t>Erken tanının faydaları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Pişman olmamak</a:t>
            </a:r>
          </a:p>
          <a:p>
            <a:pPr lvl="1"/>
            <a:r>
              <a:rPr lang="tr-TR" dirty="0" smtClean="0"/>
              <a:t>Ağacı kesmektense dalı kırmak</a:t>
            </a:r>
          </a:p>
          <a:p>
            <a:endParaRPr lang="tr-TR" dirty="0"/>
          </a:p>
          <a:p>
            <a:r>
              <a:rPr lang="tr-TR" dirty="0" err="1" smtClean="0"/>
              <a:t>Kolonoskopiden</a:t>
            </a:r>
            <a:r>
              <a:rPr lang="tr-TR" dirty="0" smtClean="0"/>
              <a:t> korkanlar için</a:t>
            </a:r>
          </a:p>
          <a:p>
            <a:pPr lvl="1"/>
            <a:r>
              <a:rPr lang="tr-TR" dirty="0" smtClean="0"/>
              <a:t>Bağırsak temizliği daha sıkıntılı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1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Kişi hazır değil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Doğrudan </a:t>
            </a:r>
            <a:r>
              <a:rPr lang="tr-TR" dirty="0" err="1" smtClean="0"/>
              <a:t>iknaya</a:t>
            </a:r>
            <a:r>
              <a:rPr lang="tr-TR" dirty="0" smtClean="0"/>
              <a:t> çalışmak yerine</a:t>
            </a:r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Bir sonraki önerme içi tohum ekmek</a:t>
            </a:r>
          </a:p>
          <a:p>
            <a:pPr lvl="1"/>
            <a:r>
              <a:rPr lang="tr-TR" dirty="0" smtClean="0"/>
              <a:t>Tanıdıklarınızla görüşün</a:t>
            </a:r>
          </a:p>
          <a:p>
            <a:pPr lvl="1"/>
            <a:r>
              <a:rPr lang="tr-TR" dirty="0" smtClean="0"/>
              <a:t>Bir sonraki gelişte konuşalım</a:t>
            </a:r>
          </a:p>
          <a:p>
            <a:pPr lvl="1"/>
            <a:r>
              <a:rPr lang="tr-TR" dirty="0" smtClean="0"/>
              <a:t>Bana soracaklarınızı düşünün ve yazıp getirin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8484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 Testleri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Görünüşte sağlam olan kişilere </a:t>
            </a:r>
          </a:p>
          <a:p>
            <a:r>
              <a:rPr lang="tr-TR" dirty="0" smtClean="0"/>
              <a:t>Testler, muayeneler veya diğer yöntemler uygulanarak </a:t>
            </a:r>
          </a:p>
          <a:p>
            <a:r>
              <a:rPr lang="tr-TR" dirty="0" smtClean="0"/>
              <a:t>Henüz tanısı konulmamış, bilinmeyen hastalık veya bozuklukların yaklaşık olarak belirlenmesi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7049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Kişi hazır değil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KRK tarama önerisinin 2- 3 kez tekrarı</a:t>
            </a:r>
          </a:p>
          <a:p>
            <a:endParaRPr lang="tr-TR" dirty="0" smtClean="0"/>
          </a:p>
          <a:p>
            <a:r>
              <a:rPr lang="tr-TR" dirty="0" smtClean="0"/>
              <a:t>Karar aşamasına göre iletişim</a:t>
            </a:r>
          </a:p>
          <a:p>
            <a:endParaRPr lang="tr-TR" dirty="0" smtClean="0"/>
          </a:p>
          <a:p>
            <a:r>
              <a:rPr lang="tr-TR" dirty="0" err="1" smtClean="0"/>
              <a:t>Motivasyonel</a:t>
            </a:r>
            <a:r>
              <a:rPr lang="tr-TR" dirty="0" smtClean="0"/>
              <a:t> görüşme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21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Kişi kararsız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Dirençle birlikte hareket etmek</a:t>
            </a:r>
          </a:p>
          <a:p>
            <a:r>
              <a:rPr lang="tr-TR" dirty="0" smtClean="0"/>
              <a:t>Doğrudan tartışmaya girmemek</a:t>
            </a:r>
          </a:p>
          <a:p>
            <a:r>
              <a:rPr lang="tr-TR" dirty="0" smtClean="0"/>
              <a:t>Kişinin otonomisine saygılı davranmak</a:t>
            </a:r>
          </a:p>
          <a:p>
            <a:r>
              <a:rPr lang="tr-TR" dirty="0" smtClean="0"/>
              <a:t>Desteklemek</a:t>
            </a:r>
          </a:p>
          <a:p>
            <a:r>
              <a:rPr lang="tr-TR" dirty="0" smtClean="0"/>
              <a:t>Aynı mesajı zaman içinde tekrar etmek</a:t>
            </a:r>
          </a:p>
          <a:p>
            <a:r>
              <a:rPr lang="tr-TR" dirty="0" smtClean="0"/>
              <a:t>Karar aşamasına göre tarama mesajını hassasiyetle seçmek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3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USPSTF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KARARIN ORTAK VERİLMESİNİ DESTEKLEMEKTE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70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USPSTF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Olumlu/olumsuz yönlerin konuşulması- Ortak karar alınması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Hasta bilgi fazlasına uğramış hissedebilir</a:t>
            </a:r>
          </a:p>
          <a:p>
            <a:endParaRPr lang="tr-TR" dirty="0"/>
          </a:p>
          <a:p>
            <a:r>
              <a:rPr lang="tr-TR" dirty="0" smtClean="0"/>
              <a:t>Yetersiz bilgi 			Kararda gecikme </a:t>
            </a:r>
          </a:p>
          <a:p>
            <a:endParaRPr lang="tr-TR" dirty="0" smtClean="0"/>
          </a:p>
        </p:txBody>
      </p:sp>
      <p:sp>
        <p:nvSpPr>
          <p:cNvPr id="8" name="Aşağı Ok 7"/>
          <p:cNvSpPr/>
          <p:nvPr/>
        </p:nvSpPr>
        <p:spPr>
          <a:xfrm>
            <a:off x="3419872" y="2636912"/>
            <a:ext cx="838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şağı Ok 8"/>
          <p:cNvSpPr/>
          <p:nvPr/>
        </p:nvSpPr>
        <p:spPr>
          <a:xfrm flipH="1">
            <a:off x="3736879" y="4210804"/>
            <a:ext cx="182881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ağ Ok 9"/>
          <p:cNvSpPr/>
          <p:nvPr/>
        </p:nvSpPr>
        <p:spPr>
          <a:xfrm flipV="1">
            <a:off x="3092212" y="4797152"/>
            <a:ext cx="16764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25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KRK İLE İLİŞKİLİ SEMPTOMLAR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Rektal</a:t>
            </a:r>
            <a:r>
              <a:rPr lang="tr-TR" dirty="0" smtClean="0"/>
              <a:t> kanama</a:t>
            </a:r>
          </a:p>
          <a:p>
            <a:r>
              <a:rPr lang="tr-TR" dirty="0" smtClean="0"/>
              <a:t>Bağırsak alışkanlıklarında değişiklik</a:t>
            </a:r>
          </a:p>
          <a:p>
            <a:r>
              <a:rPr lang="tr-TR" dirty="0" smtClean="0"/>
              <a:t>İshal</a:t>
            </a:r>
          </a:p>
          <a:p>
            <a:r>
              <a:rPr lang="tr-TR" dirty="0" smtClean="0"/>
              <a:t>Kabızlık</a:t>
            </a:r>
          </a:p>
          <a:p>
            <a:r>
              <a:rPr lang="tr-TR" dirty="0" smtClean="0"/>
              <a:t>Karın ağrısı</a:t>
            </a:r>
          </a:p>
          <a:p>
            <a:r>
              <a:rPr lang="tr-TR" dirty="0" smtClean="0"/>
              <a:t>Anemi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00400"/>
            <a:ext cx="34480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4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41313"/>
            <a:ext cx="4391025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355976" y="6356350"/>
            <a:ext cx="3960440" cy="365125"/>
          </a:xfrm>
        </p:spPr>
        <p:txBody>
          <a:bodyPr/>
          <a:lstStyle/>
          <a:p>
            <a:r>
              <a:rPr lang="tr-TR" dirty="0" smtClean="0"/>
              <a:t>http://nccrt.org/tools/80-percent-by-2018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295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2018 yılında </a:t>
            </a:r>
            <a:br>
              <a:rPr lang="tr-TR" dirty="0" smtClean="0"/>
            </a:br>
            <a:r>
              <a:rPr lang="tr-TR" dirty="0" smtClean="0"/>
              <a:t>% 80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Hayat kurtarmak için </a:t>
            </a:r>
          </a:p>
          <a:p>
            <a:r>
              <a:rPr lang="tr-TR" dirty="0" smtClean="0"/>
              <a:t>Aile Hekimleri bir arada  çalışıyor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377B7A-79AE-4FF6-8220-95450D0D28F7}" type="slidenum">
              <a:rPr lang="tr-TR" smtClean="0"/>
              <a:pPr/>
              <a:t>76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>
          <a:xfrm>
            <a:off x="4572000" y="6356350"/>
            <a:ext cx="3744416" cy="365125"/>
          </a:xfrm>
        </p:spPr>
        <p:txBody>
          <a:bodyPr/>
          <a:lstStyle/>
          <a:p>
            <a:r>
              <a:rPr lang="tr-TR" dirty="0" smtClean="0"/>
              <a:t>ACS 2017 </a:t>
            </a:r>
            <a:r>
              <a:rPr lang="tr-TR" dirty="0" err="1" smtClean="0"/>
              <a:t>Communications</a:t>
            </a:r>
            <a:r>
              <a:rPr lang="tr-TR" dirty="0" smtClean="0"/>
              <a:t> </a:t>
            </a:r>
            <a:r>
              <a:rPr lang="tr-TR" dirty="0" err="1" smtClean="0"/>
              <a:t>Guidebook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Taramayı Attırmanın Yolları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3667849"/>
              </p:ext>
            </p:extLst>
          </p:nvPr>
        </p:nvGraphicFramePr>
        <p:xfrm>
          <a:off x="457200" y="1600200"/>
          <a:ext cx="8147249" cy="434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187"/>
                <a:gridCol w="1535712"/>
                <a:gridCol w="1629450"/>
                <a:gridCol w="1629450"/>
                <a:gridCol w="1629450"/>
              </a:tblGrid>
              <a:tr h="803858"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Taranacak</a:t>
                      </a:r>
                      <a:r>
                        <a:rPr lang="tr-TR" sz="1100" baseline="0" dirty="0" smtClean="0"/>
                        <a:t> </a:t>
                      </a:r>
                      <a:r>
                        <a:rPr lang="tr-TR" sz="1100" baseline="0" dirty="0" err="1" smtClean="0"/>
                        <a:t>populasyonu</a:t>
                      </a:r>
                      <a:r>
                        <a:rPr lang="tr-TR" sz="1100" baseline="0" dirty="0" smtClean="0"/>
                        <a:t> 2 katına çıkarmak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Kimler tarama dışı kaldı?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Taranmayanlara ulaşmak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Taranmayanların</a:t>
                      </a:r>
                      <a:r>
                        <a:rPr lang="tr-TR" sz="1100" baseline="0" dirty="0" smtClean="0"/>
                        <a:t> motivasyonu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Hedef </a:t>
                      </a:r>
                      <a:r>
                        <a:rPr lang="tr-TR" sz="1100" dirty="0" err="1" smtClean="0"/>
                        <a:t>populasyona</a:t>
                      </a:r>
                      <a:r>
                        <a:rPr lang="tr-TR" sz="1100" dirty="0" smtClean="0"/>
                        <a:t> ulaşma yolları</a:t>
                      </a:r>
                      <a:endParaRPr lang="tr-TR" sz="1100" dirty="0"/>
                    </a:p>
                  </a:txBody>
                  <a:tcPr/>
                </a:tc>
              </a:tr>
              <a:tr h="57712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Özellikleri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Tarama için etkili</a:t>
                      </a:r>
                      <a:r>
                        <a:rPr lang="tr-TR" sz="1100" baseline="0" dirty="0" smtClean="0"/>
                        <a:t> yollar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En önemli</a:t>
                      </a:r>
                      <a:r>
                        <a:rPr lang="tr-TR" sz="1100" baseline="0" dirty="0" smtClean="0"/>
                        <a:t> mesajlar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Mesajları</a:t>
                      </a:r>
                      <a:r>
                        <a:rPr lang="tr-TR" sz="1100" baseline="0" dirty="0" smtClean="0"/>
                        <a:t> düzenlemek</a:t>
                      </a:r>
                      <a:endParaRPr lang="tr-TR" sz="1100" dirty="0"/>
                    </a:p>
                  </a:txBody>
                  <a:tcPr/>
                </a:tc>
              </a:tr>
              <a:tr h="80385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Demografik</a:t>
                      </a:r>
                    </a:p>
                    <a:p>
                      <a:r>
                        <a:rPr lang="tr-TR" sz="1100" dirty="0" smtClean="0"/>
                        <a:t>Sosyal özellikler</a:t>
                      </a:r>
                      <a:endParaRPr lang="tr-TR" sz="11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Motivasyon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Öncelikli </a:t>
                      </a:r>
                      <a:r>
                        <a:rPr lang="tr-TR" sz="1100" dirty="0" err="1" smtClean="0"/>
                        <a:t>populasyon</a:t>
                      </a:r>
                      <a:r>
                        <a:rPr lang="tr-TR" sz="1100" dirty="0" smtClean="0"/>
                        <a:t> profilleri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Slaytları hazırlamak</a:t>
                      </a:r>
                      <a:endParaRPr lang="tr-TR" sz="1100" dirty="0"/>
                    </a:p>
                  </a:txBody>
                  <a:tcPr/>
                </a:tc>
              </a:tr>
              <a:tr h="2164234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Tarama önündeki engeller</a:t>
                      </a:r>
                      <a:endParaRPr lang="tr-TR" sz="1100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Mantıklı/Rasyonel mesajlar taranmayan </a:t>
                      </a:r>
                      <a:r>
                        <a:rPr lang="tr-TR" sz="1100" dirty="0" err="1" smtClean="0"/>
                        <a:t>populasyonda</a:t>
                      </a:r>
                      <a:r>
                        <a:rPr lang="tr-TR" sz="1100" dirty="0" smtClean="0"/>
                        <a:t> çok </a:t>
                      </a:r>
                      <a:r>
                        <a:rPr lang="tr-TR" sz="1100" smtClean="0"/>
                        <a:t>etkili değil</a:t>
                      </a:r>
                      <a:endParaRPr lang="tr-TR" sz="1100" dirty="0" smtClean="0"/>
                    </a:p>
                    <a:p>
                      <a:r>
                        <a:rPr lang="tr-TR" sz="1100" dirty="0" smtClean="0"/>
                        <a:t>Doğru mesaj</a:t>
                      </a:r>
                      <a:r>
                        <a:rPr lang="tr-TR" sz="1100" baseline="0" dirty="0" smtClean="0"/>
                        <a:t> vereni bulmak</a:t>
                      </a:r>
                    </a:p>
                    <a:p>
                      <a:r>
                        <a:rPr lang="tr-TR" sz="1100" baseline="0" dirty="0" smtClean="0"/>
                        <a:t>Başarılı mesajlar için anahtar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Sağlık</a:t>
                      </a:r>
                      <a:r>
                        <a:rPr lang="tr-TR" sz="1100" baseline="0" dirty="0" smtClean="0"/>
                        <a:t> güvencesi olan Erteleyenler/</a:t>
                      </a:r>
                      <a:r>
                        <a:rPr lang="tr-TR" sz="1100" baseline="0" dirty="0" err="1" smtClean="0"/>
                        <a:t>Rasyonalize</a:t>
                      </a:r>
                      <a:r>
                        <a:rPr lang="tr-TR" sz="1100" baseline="0" dirty="0" smtClean="0"/>
                        <a:t> edenler</a:t>
                      </a:r>
                    </a:p>
                    <a:p>
                      <a:r>
                        <a:rPr lang="tr-TR" sz="1100" baseline="0" dirty="0" smtClean="0"/>
                        <a:t>Maddi durumu  kötü olanlar</a:t>
                      </a:r>
                    </a:p>
                    <a:p>
                      <a:r>
                        <a:rPr lang="tr-TR" sz="1100" baseline="0" dirty="0" smtClean="0"/>
                        <a:t>Sağlık sigortası sorunu yaşayanlar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Medyayı kullanmak</a:t>
                      </a:r>
                      <a:endParaRPr lang="tr-T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Colon Cancer Communications Guidebook 2017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ltGray">
          <a:xfrm>
            <a:off x="0" y="228600"/>
            <a:ext cx="9144000" cy="1143000"/>
          </a:xfrm>
          <a:prstGeom prst="rect">
            <a:avLst/>
          </a:prstGeom>
          <a:solidFill>
            <a:schemeClr val="bg1"/>
          </a:solidFill>
        </p:spPr>
        <p:txBody>
          <a:bodyPr lIns="91440" tIns="45720" rIns="91440" bIns="45720" anchor="t"/>
          <a:lstStyle/>
          <a:p>
            <a:pPr marL="109538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800" noProof="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-105" charset="-128"/>
              <a:cs typeface="+mj-cs"/>
            </a:endParaRPr>
          </a:p>
          <a:p>
            <a:pPr marL="109538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  <a:cs typeface="+mj-cs"/>
              </a:rPr>
              <a:t>KONUŞULMAYAN KONU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828800"/>
            <a:ext cx="8229600" cy="366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70000"/>
              </a:spcBef>
              <a:defRPr/>
            </a:pPr>
            <a:endParaRPr lang="tr-TR" b="1" dirty="0" smtClean="0">
              <a:latin typeface="Arial" pitchFamily="34" charset="0"/>
              <a:ea typeface="ＭＳ Ｐゴシック" pitchFamily="-105" charset="-128"/>
            </a:endParaRPr>
          </a:p>
          <a:p>
            <a:pPr>
              <a:spcBef>
                <a:spcPct val="70000"/>
              </a:spcBef>
              <a:buFontTx/>
              <a:buBlip>
                <a:blip r:embed="rId2"/>
              </a:buBlip>
              <a:defRPr/>
            </a:pPr>
            <a:endParaRPr lang="tr-TR" b="1" dirty="0">
              <a:latin typeface="Arial" pitchFamily="34" charset="0"/>
              <a:ea typeface="ＭＳ Ｐゴシック" pitchFamily="-105" charset="-128"/>
            </a:endParaRPr>
          </a:p>
          <a:p>
            <a:pPr>
              <a:spcBef>
                <a:spcPct val="70000"/>
              </a:spcBef>
              <a:buFontTx/>
              <a:buBlip>
                <a:blip r:embed="rId2"/>
              </a:buBlip>
              <a:defRPr/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 Rahatsızlık verici bir konu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-105" charset="-128"/>
            </a:endParaRPr>
          </a:p>
          <a:p>
            <a:pPr>
              <a:spcBef>
                <a:spcPct val="70000"/>
              </a:spcBef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 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Risklerin farkında değiller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-105" charset="-128"/>
            </a:endParaRPr>
          </a:p>
          <a:p>
            <a:pPr>
              <a:spcBef>
                <a:spcPct val="70000"/>
              </a:spcBef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  </a:t>
            </a:r>
            <a:r>
              <a:rPr lang="tr-TR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Dr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 kontrollerinden kaçınıyorlar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-105" charset="-128"/>
            </a:endParaRPr>
          </a:p>
          <a:p>
            <a:pPr>
              <a:spcBef>
                <a:spcPct val="70000"/>
              </a:spcBef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 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Testlerden korkuyorlar</a:t>
            </a:r>
          </a:p>
          <a:p>
            <a:pPr>
              <a:spcBef>
                <a:spcPct val="70000"/>
              </a:spcBef>
              <a:buFontTx/>
              <a:buBlip>
                <a:blip r:embed="rId2"/>
              </a:buBlip>
              <a:defRPr/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«Erkek» hastalığı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-105" charset="-128"/>
            </a:endParaRPr>
          </a:p>
          <a:p>
            <a:pPr>
              <a:spcBef>
                <a:spcPct val="70000"/>
              </a:spcBef>
              <a:buFontTx/>
              <a:buBlip>
                <a:blip r:embed="rId2"/>
              </a:buBlip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  </a:t>
            </a:r>
            <a:r>
              <a:rPr lang="tr-TR" dirty="0" smtClean="0">
                <a:solidFill>
                  <a:schemeClr val="bg1">
                    <a:lumMod val="50000"/>
                  </a:schemeClr>
                </a:solidFill>
                <a:ea typeface="ＭＳ Ｐゴシック" pitchFamily="-105" charset="-128"/>
              </a:rPr>
              <a:t>Semptom yoksa sorun da yok</a:t>
            </a:r>
            <a:endParaRPr lang="en-US" dirty="0">
              <a:solidFill>
                <a:schemeClr val="bg1">
                  <a:lumMod val="50000"/>
                </a:schemeClr>
              </a:solidFill>
              <a:ea typeface="ＭＳ Ｐゴシック" pitchFamily="-105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invGray">
          <a:xfrm>
            <a:off x="0" y="1219200"/>
            <a:ext cx="6096000" cy="430887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>
              <a:lnSpc>
                <a:spcPct val="110000"/>
              </a:lnSpc>
              <a:spcBef>
                <a:spcPct val="50000"/>
              </a:spcBef>
              <a:buClr>
                <a:schemeClr val="bg2"/>
              </a:buClr>
              <a:buSzPct val="85000"/>
              <a:buFont typeface="Monotype Sorts" pitchFamily="-112" charset="2"/>
              <a:buNone/>
            </a:pPr>
            <a:r>
              <a:rPr lang="tr-TR" altLang="en-US" sz="2000" b="1" i="1" dirty="0" smtClean="0"/>
              <a:t>Utanmak ya da korkmak hayatınıza değer mi?  </a:t>
            </a:r>
            <a:endParaRPr lang="en-US" altLang="en-US" sz="20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661609"/>
            <a:ext cx="41338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36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9200" y="990600"/>
            <a:ext cx="79248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05" charset="-128"/>
                <a:cs typeface="+mj-cs"/>
              </a:rPr>
              <a:t>Kadınları</a:t>
            </a:r>
            <a:r>
              <a:rPr kumimoji="0" lang="tr-TR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05" charset="-128"/>
                <a:cs typeface="+mj-cs"/>
              </a:rPr>
              <a:t> da ilgilendirir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05" charset="-128"/>
                <a:cs typeface="+mj-cs"/>
              </a:rPr>
              <a:t>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05" charset="-128"/>
                <a:cs typeface="+mj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-105" charset="-128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 pitchFamily="-105" charset="-128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30480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Erkeklerle aynı oranda kanser tanısı alıyorlar </a:t>
            </a:r>
            <a:endParaRPr kumimoji="0" lang="en-US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Tarama oranları düşük  </a:t>
            </a:r>
            <a:endParaRPr kumimoji="0" lang="en-US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Kadın doktor</a:t>
            </a:r>
            <a:r>
              <a:rPr kumimoji="0" lang="tr-TR" alt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tercih edebiliyorlar </a:t>
            </a:r>
            <a:r>
              <a:rPr kumimoji="0" lang="tr-T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15" descr="http://www.myriadtests.com/i/woma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48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62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Tarama Testlerinin Özellikleri 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Latent</a:t>
            </a:r>
            <a:r>
              <a:rPr lang="tr-TR" dirty="0" smtClean="0"/>
              <a:t> veya erken </a:t>
            </a:r>
            <a:r>
              <a:rPr lang="tr-TR" dirty="0" err="1" smtClean="0"/>
              <a:t>semptomatik</a:t>
            </a:r>
            <a:r>
              <a:rPr lang="tr-TR" dirty="0" smtClean="0"/>
              <a:t>  dönem</a:t>
            </a:r>
          </a:p>
          <a:p>
            <a:r>
              <a:rPr lang="tr-TR" dirty="0" smtClean="0"/>
              <a:t>Klinik seyri bilinmeli</a:t>
            </a:r>
          </a:p>
          <a:p>
            <a:r>
              <a:rPr lang="tr-TR" dirty="0" smtClean="0"/>
              <a:t>Uygun tedavi  </a:t>
            </a:r>
          </a:p>
          <a:p>
            <a:r>
              <a:rPr lang="tr-TR" dirty="0" smtClean="0"/>
              <a:t>Alt yapı  </a:t>
            </a:r>
          </a:p>
          <a:p>
            <a:r>
              <a:rPr lang="tr-TR" dirty="0" smtClean="0"/>
              <a:t> Toplum kabul etmeli</a:t>
            </a:r>
          </a:p>
          <a:p>
            <a:r>
              <a:rPr lang="tr-TR" dirty="0" smtClean="0"/>
              <a:t>Kolay uygulanabilir</a:t>
            </a:r>
          </a:p>
          <a:p>
            <a:r>
              <a:rPr lang="tr-TR" dirty="0" smtClean="0"/>
              <a:t>Seçiciliği ve hassasiyeti yüksek olmalı</a:t>
            </a:r>
          </a:p>
          <a:p>
            <a:r>
              <a:rPr lang="tr-TR" dirty="0" smtClean="0"/>
              <a:t>Süreklilik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Hekimi Ne Yapabilir-1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Doktor önerisi tarama yaptırmada en etkili faktör  - Gücünüzün farkında olun 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3528392" cy="365125"/>
          </a:xfrm>
        </p:spPr>
        <p:txBody>
          <a:bodyPr/>
          <a:lstStyle/>
          <a:p>
            <a:r>
              <a:rPr lang="en-US" dirty="0" smtClean="0"/>
              <a:t>80%by2018 PCP Working together to save lives, ACS 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647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Hekimi Ne Yapabilir-2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Kliniğinizde KRK Tarama oranlarınızı bulun- Gerçekten düşündüğünüz kadar yüksek mi?  </a:t>
            </a:r>
          </a:p>
          <a:p>
            <a:endParaRPr lang="tr-TR" dirty="0" smtClean="0"/>
          </a:p>
          <a:p>
            <a:r>
              <a:rPr lang="tr-TR" dirty="0" smtClean="0"/>
              <a:t>Oranları arttırmaya yönelik hedefler koyun </a:t>
            </a:r>
          </a:p>
          <a:p>
            <a:endParaRPr lang="tr-TR" dirty="0" smtClean="0"/>
          </a:p>
          <a:p>
            <a:r>
              <a:rPr lang="tr-TR" dirty="0" smtClean="0"/>
              <a:t>Bu hedeflere ulaşmış meslektaşlarınızla görüşün   </a:t>
            </a:r>
          </a:p>
          <a:p>
            <a:endParaRPr lang="tr-TR" dirty="0" smtClean="0"/>
          </a:p>
          <a:p>
            <a:r>
              <a:rPr lang="tr-TR" dirty="0" smtClean="0"/>
              <a:t>Tarama oranlarının ölçümü hakkında personelinizi bilgilendirin.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321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Hekimi Ne Yapabilir-3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Kanıta dayalı sistemler kurun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Daha çok tarama sizin daha fazla yorulmanıza neden olmasın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Hatırlatma uyarıları ayarlayın </a:t>
            </a:r>
          </a:p>
          <a:p>
            <a:pPr lvl="1"/>
            <a:r>
              <a:rPr lang="tr-TR" dirty="0" smtClean="0"/>
              <a:t>Personelinizi kullanın</a:t>
            </a:r>
          </a:p>
          <a:p>
            <a:pPr lvl="1"/>
            <a:r>
              <a:rPr lang="tr-TR" dirty="0" smtClean="0"/>
              <a:t>Protokolleriniz hazır olsun- Size başvuran tüm </a:t>
            </a:r>
            <a:r>
              <a:rPr lang="tr-TR" dirty="0" err="1" smtClean="0"/>
              <a:t>populasyon</a:t>
            </a:r>
            <a:r>
              <a:rPr lang="tr-TR" dirty="0" smtClean="0"/>
              <a:t> için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408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 Hekimi Ne Yapabilir-4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KRK tarama seçeneklerini bilin </a:t>
            </a:r>
          </a:p>
          <a:p>
            <a:endParaRPr lang="tr-TR" dirty="0" smtClean="0"/>
          </a:p>
          <a:p>
            <a:r>
              <a:rPr lang="tr-TR" dirty="0" smtClean="0"/>
              <a:t>Hastaları alacakları yol hakkında bilgilendirin- Seçenekleri sunun</a:t>
            </a:r>
          </a:p>
          <a:p>
            <a:endParaRPr lang="tr-TR" dirty="0" smtClean="0"/>
          </a:p>
          <a:p>
            <a:r>
              <a:rPr lang="tr-TR" dirty="0" smtClean="0"/>
              <a:t>Karar aşamasında yanlarında olun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957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3600" dirty="0" smtClean="0">
                <a:cs typeface="ヒラギノ角ゴ Pro W3"/>
              </a:rPr>
              <a:t>Taramanın Zararları</a:t>
            </a:r>
            <a:endParaRPr lang="en-US" altLang="en-US" sz="3600" dirty="0" smtClean="0">
              <a:cs typeface="ヒラギノ角ゴ Pro W3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628775"/>
            <a:ext cx="7772400" cy="4467225"/>
          </a:xfrm>
        </p:spPr>
        <p:txBody>
          <a:bodyPr>
            <a:normAutofit/>
          </a:bodyPr>
          <a:lstStyle/>
          <a:p>
            <a:r>
              <a:rPr lang="tr-TR" altLang="en-US" dirty="0" smtClean="0">
                <a:cs typeface="ヒラギノ角ゴ Pro W3"/>
              </a:rPr>
              <a:t>KRK taramasının zararlarını irdeleyen yüksek kalitede çalışma yok</a:t>
            </a:r>
            <a:endParaRPr lang="en-US" altLang="en-US" dirty="0" smtClean="0">
              <a:cs typeface="ヒラギノ角ゴ Pro W3"/>
            </a:endParaRPr>
          </a:p>
          <a:p>
            <a:pPr>
              <a:lnSpc>
                <a:spcPct val="150000"/>
              </a:lnSpc>
            </a:pPr>
            <a:r>
              <a:rPr lang="tr-TR" altLang="en-US" dirty="0" smtClean="0">
                <a:cs typeface="ヒラギノ角ゴ Pro W3"/>
              </a:rPr>
              <a:t>Taramanın olası zararları:</a:t>
            </a:r>
            <a:endParaRPr lang="en-US" altLang="en-US" dirty="0" smtClean="0">
              <a:cs typeface="ヒラギノ角ゴ Pro W3"/>
            </a:endParaRPr>
          </a:p>
          <a:p>
            <a:pPr lvl="1">
              <a:lnSpc>
                <a:spcPct val="150000"/>
              </a:lnSpc>
            </a:pPr>
            <a:r>
              <a:rPr lang="tr-TR" altLang="en-US" sz="2000" dirty="0" smtClean="0"/>
              <a:t>Ölüm</a:t>
            </a:r>
            <a:endParaRPr lang="en-US" altLang="en-US" sz="2000" dirty="0" smtClean="0"/>
          </a:p>
          <a:p>
            <a:pPr lvl="1">
              <a:lnSpc>
                <a:spcPct val="150000"/>
              </a:lnSpc>
            </a:pPr>
            <a:r>
              <a:rPr lang="tr-TR" altLang="en-US" sz="2000" dirty="0" err="1" smtClean="0"/>
              <a:t>Perforasyon</a:t>
            </a:r>
            <a:endParaRPr lang="en-US" altLang="en-US" sz="2000" dirty="0" smtClean="0"/>
          </a:p>
          <a:p>
            <a:pPr lvl="1">
              <a:lnSpc>
                <a:spcPct val="150000"/>
              </a:lnSpc>
            </a:pPr>
            <a:r>
              <a:rPr lang="tr-TR" altLang="en-US" sz="2000" dirty="0" smtClean="0"/>
              <a:t>Kanama </a:t>
            </a:r>
            <a:endParaRPr lang="en-US" altLang="en-US" sz="2000" dirty="0" smtClean="0"/>
          </a:p>
          <a:p>
            <a:pPr lvl="1">
              <a:lnSpc>
                <a:spcPct val="150000"/>
              </a:lnSpc>
            </a:pPr>
            <a:r>
              <a:rPr lang="tr-TR" altLang="en-US" sz="2000" dirty="0" smtClean="0"/>
              <a:t>Yalancı pozitif- Yalancı negatif sonuçlar</a:t>
            </a:r>
            <a:endParaRPr lang="en-US" altLang="en-US" sz="2000" dirty="0" smtClean="0"/>
          </a:p>
          <a:p>
            <a:pPr lvl="1">
              <a:lnSpc>
                <a:spcPct val="150000"/>
              </a:lnSpc>
            </a:pPr>
            <a:r>
              <a:rPr lang="tr-TR" altLang="en-US" sz="2000" dirty="0" smtClean="0"/>
              <a:t>Aşırı tanı</a:t>
            </a:r>
            <a:r>
              <a:rPr lang="en-US" altLang="en-US" sz="2000" dirty="0" smtClean="0"/>
              <a:t>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492F9-C037-45E4-935C-5AEC70E2DDC6}" type="slidenum">
              <a:rPr lang="en-US" altLang="en-US" smtClean="0">
                <a:ea typeface="ヒラギノ角ゴ Pro W3"/>
                <a:cs typeface="ヒラギノ角ゴ Pro W3"/>
              </a:rPr>
              <a:pPr/>
              <a:t>84</a:t>
            </a:fld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199" y="6490926"/>
            <a:ext cx="2252289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DFC2A7E-F822-4438-B9F1-333B4CE3C368}" type="slidenum">
              <a:rPr lang="en-US" altLang="en-US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>
                <a:defRPr/>
              </a:pPr>
              <a:t>85</a:t>
            </a:fld>
            <a:endParaRPr lang="en-US" altLang="en-US" smtClean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4819" y="611021"/>
            <a:ext cx="8460670" cy="9336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Taramada Kişisel Engeller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xmlns="" val="3675088852"/>
              </p:ext>
            </p:extLst>
          </p:nvPr>
        </p:nvGraphicFramePr>
        <p:xfrm>
          <a:off x="304800" y="1798637"/>
          <a:ext cx="6400800" cy="43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2"/>
          <p:cNvSpPr/>
          <p:nvPr/>
        </p:nvSpPr>
        <p:spPr>
          <a:xfrm>
            <a:off x="6781800" y="1957388"/>
            <a:ext cx="369887" cy="1090612"/>
          </a:xfrm>
          <a:prstGeom prst="rightBrace">
            <a:avLst>
              <a:gd name="adj1" fmla="val 8333"/>
              <a:gd name="adj2" fmla="val 88109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7227887" y="1600200"/>
            <a:ext cx="1839913" cy="1323975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50-64 yaş ve İspanyol Kökenlilerde </a:t>
            </a:r>
            <a:r>
              <a:rPr lang="en-US" sz="2000" dirty="0" smtClean="0">
                <a:solidFill>
                  <a:prstClr val="black"/>
                </a:solidFill>
              </a:rPr>
              <a:t>#1 </a:t>
            </a:r>
            <a:r>
              <a:rPr lang="tr-TR" sz="2000" dirty="0" smtClean="0">
                <a:solidFill>
                  <a:prstClr val="black"/>
                </a:solidFill>
              </a:rPr>
              <a:t>sebep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ight Brace 15"/>
          <p:cNvSpPr/>
          <p:nvPr/>
        </p:nvSpPr>
        <p:spPr>
          <a:xfrm>
            <a:off x="6781800" y="3429000"/>
            <a:ext cx="374650" cy="1025525"/>
          </a:xfrm>
          <a:prstGeom prst="rightBrace">
            <a:avLst>
              <a:gd name="adj1" fmla="val 8333"/>
              <a:gd name="adj2" fmla="val 87056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16"/>
          <p:cNvSpPr/>
          <p:nvPr/>
        </p:nvSpPr>
        <p:spPr>
          <a:xfrm>
            <a:off x="7239000" y="4038600"/>
            <a:ext cx="1828800" cy="9906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65</a:t>
            </a:r>
            <a:r>
              <a:rPr lang="en-US" sz="2000" dirty="0" smtClean="0">
                <a:solidFill>
                  <a:prstClr val="black"/>
                </a:solidFill>
              </a:rPr>
              <a:t>+</a:t>
            </a:r>
            <a:r>
              <a:rPr lang="tr-TR" sz="2000" dirty="0" smtClean="0">
                <a:solidFill>
                  <a:prstClr val="black"/>
                </a:solidFill>
              </a:rPr>
              <a:t> yaş grubunda </a:t>
            </a:r>
            <a:r>
              <a:rPr lang="en-US" sz="2000" dirty="0">
                <a:solidFill>
                  <a:prstClr val="black"/>
                </a:solidFill>
              </a:rPr>
              <a:t>#1</a:t>
            </a:r>
            <a:r>
              <a:rPr lang="tr-TR" sz="2000" dirty="0">
                <a:solidFill>
                  <a:prstClr val="black"/>
                </a:solidFill>
              </a:rPr>
              <a:t> sebep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Rounded Rectangle 17"/>
          <p:cNvSpPr/>
          <p:nvPr/>
        </p:nvSpPr>
        <p:spPr>
          <a:xfrm>
            <a:off x="7227887" y="3009900"/>
            <a:ext cx="1839913" cy="800100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Sigortası olmayanların yaklaşık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½ </a:t>
            </a:r>
          </a:p>
        </p:txBody>
      </p:sp>
      <p:pic>
        <p:nvPicPr>
          <p:cNvPr id="10" name="Picture 5" descr="http://www.acsbrand.org/acs/assets/asset/3/CH1297_JPG_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85"/>
          <a:stretch/>
        </p:blipFill>
        <p:spPr bwMode="auto">
          <a:xfrm>
            <a:off x="7467600" y="5131019"/>
            <a:ext cx="1676400" cy="172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51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199" y="6490926"/>
            <a:ext cx="2252289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0DFC2A7E-F822-4438-B9F1-333B4CE3C368}" type="slidenum">
              <a:rPr lang="en-US" altLang="en-US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>
                <a:defRPr/>
              </a:pPr>
              <a:t>86</a:t>
            </a:fld>
            <a:endParaRPr lang="en-US" altLang="en-US" dirty="0" smtClean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4819" y="611021"/>
            <a:ext cx="8460670" cy="9336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600" b="1" dirty="0"/>
              <a:t>Taramada Kişisel </a:t>
            </a:r>
            <a:r>
              <a:rPr lang="tr-TR" sz="3600" b="1" dirty="0" smtClean="0"/>
              <a:t>Engeller</a:t>
            </a:r>
            <a:endParaRPr lang="en-US" sz="3600" dirty="0"/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xmlns="" val="1487928627"/>
              </p:ext>
            </p:extLst>
          </p:nvPr>
        </p:nvGraphicFramePr>
        <p:xfrm>
          <a:off x="304801" y="1752600"/>
          <a:ext cx="6400799" cy="434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8"/>
          <p:cNvSpPr/>
          <p:nvPr/>
        </p:nvSpPr>
        <p:spPr>
          <a:xfrm>
            <a:off x="6781800" y="3352799"/>
            <a:ext cx="374650" cy="1143000"/>
          </a:xfrm>
          <a:prstGeom prst="rightBrace">
            <a:avLst>
              <a:gd name="adj1" fmla="val 8333"/>
              <a:gd name="adj2" fmla="val 52262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ounded Rectangle 20"/>
          <p:cNvSpPr/>
          <p:nvPr/>
        </p:nvSpPr>
        <p:spPr>
          <a:xfrm>
            <a:off x="7239000" y="2819399"/>
            <a:ext cx="1828800" cy="220980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000" dirty="0" smtClean="0">
                <a:solidFill>
                  <a:prstClr val="black"/>
                </a:solidFill>
              </a:rPr>
              <a:t>Zenci/Afrika Amerikalılar </a:t>
            </a:r>
            <a:r>
              <a:rPr lang="en-US" sz="2000" dirty="0">
                <a:solidFill>
                  <a:prstClr val="black"/>
                </a:solidFill>
              </a:rPr>
              <a:t>#1 </a:t>
            </a:r>
            <a:r>
              <a:rPr lang="tr-TR" sz="2000" dirty="0" smtClean="0">
                <a:solidFill>
                  <a:prstClr val="black"/>
                </a:solidFill>
              </a:rPr>
              <a:t>sebep,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tr-TR" sz="2000" dirty="0" smtClean="0">
                <a:solidFill>
                  <a:prstClr val="black"/>
                </a:solidFill>
              </a:rPr>
              <a:t>İspanyol kökenlilerde </a:t>
            </a:r>
            <a:r>
              <a:rPr lang="en-US" sz="2000" dirty="0">
                <a:solidFill>
                  <a:prstClr val="black"/>
                </a:solidFill>
              </a:rPr>
              <a:t>#</a:t>
            </a:r>
            <a:r>
              <a:rPr lang="en-US" sz="2000" dirty="0" smtClean="0">
                <a:solidFill>
                  <a:prstClr val="black"/>
                </a:solidFill>
              </a:rPr>
              <a:t>3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7" name="Picture 5" descr="http://www.acsbrand.org/acs/assets/asset/3/CH1297_JPG_7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85"/>
          <a:stretch/>
        </p:blipFill>
        <p:spPr bwMode="auto">
          <a:xfrm>
            <a:off x="7467600" y="5131019"/>
            <a:ext cx="1676400" cy="172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2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819" y="666595"/>
            <a:ext cx="8460670" cy="9336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b="1" smtClean="0"/>
              <a:t>Birinci Basamağın Önemi  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4819" y="1752600"/>
            <a:ext cx="8460669" cy="46046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mtClean="0"/>
          </a:p>
          <a:p>
            <a:r>
              <a:rPr lang="tr-TR" smtClean="0"/>
              <a:t>Tarama temelleri değişmedi:  </a:t>
            </a:r>
          </a:p>
          <a:p>
            <a:pPr marL="0" indent="0">
              <a:buFont typeface="Arial" pitchFamily="34" charset="0"/>
              <a:buNone/>
            </a:pPr>
            <a:endParaRPr lang="en-US" smtClean="0"/>
          </a:p>
          <a:p>
            <a:pPr lvl="1"/>
            <a:r>
              <a:rPr lang="tr-TR" sz="2800" smtClean="0"/>
              <a:t>Sosyal güvence olması tarama oranlarını attırmakta</a:t>
            </a:r>
          </a:p>
          <a:p>
            <a:pPr lvl="1"/>
            <a:r>
              <a:rPr lang="tr-TR" sz="2800" smtClean="0"/>
              <a:t>Herkesin bir aile hekimi olmalı  </a:t>
            </a:r>
            <a:endParaRPr lang="en-US" sz="2800" smtClean="0"/>
          </a:p>
          <a:p>
            <a:pPr lvl="1"/>
            <a:r>
              <a:rPr lang="tr-TR" sz="2800" smtClean="0"/>
              <a:t>Taramanın esas belirleyicisi </a:t>
            </a:r>
            <a:r>
              <a:rPr lang="tr-TR" sz="2800" smtClean="0">
                <a:solidFill>
                  <a:srgbClr val="FF0000"/>
                </a:solidFill>
              </a:rPr>
              <a:t>Aile hekiminin önerip/ önermemesi </a:t>
            </a:r>
            <a:r>
              <a:rPr lang="tr-TR" sz="2800" smtClean="0"/>
              <a:t> </a:t>
            </a:r>
            <a:endParaRPr lang="en-US" sz="2800" smtClean="0"/>
          </a:p>
          <a:p>
            <a:pPr marL="0" indent="0">
              <a:buFont typeface="Arial" pitchFamily="34" charset="0"/>
              <a:buNone/>
            </a:pPr>
            <a:r>
              <a:rPr lang="en-US" smtClean="0">
                <a:solidFill>
                  <a:prstClr val="black"/>
                </a:soli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tr-TR" b="1" smtClean="0">
                <a:solidFill>
                  <a:prstClr val="black"/>
                </a:solidFill>
              </a:rPr>
              <a:t> </a:t>
            </a:r>
            <a:endParaRPr lang="en-US" b="1" smtClean="0">
              <a:solidFill>
                <a:prstClr val="black"/>
              </a:solidFill>
            </a:endParaRPr>
          </a:p>
          <a:p>
            <a:pPr lvl="1"/>
            <a:endParaRPr lang="en-US" sz="280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195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819" y="611021"/>
            <a:ext cx="8460670" cy="933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b="1" smtClean="0"/>
              <a:t>Birinci Basamakta Sorunlar</a:t>
            </a: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4819" y="1544626"/>
            <a:ext cx="8460669" cy="48126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İş yükü fazlalığı</a:t>
            </a:r>
            <a:endParaRPr lang="en-US" dirty="0" smtClean="0"/>
          </a:p>
          <a:p>
            <a:r>
              <a:rPr lang="tr-TR" dirty="0" smtClean="0"/>
              <a:t>Koruyucu sağlık hizmet yükü</a:t>
            </a:r>
            <a:endParaRPr lang="en-US" dirty="0" smtClean="0"/>
          </a:p>
          <a:p>
            <a:r>
              <a:rPr lang="tr-TR" dirty="0" smtClean="0"/>
              <a:t>EHK (EMR) var ancak tarama programları için her zaman yardımcı olmamakta  </a:t>
            </a:r>
            <a:endParaRPr lang="en-US" b="1" dirty="0"/>
          </a:p>
        </p:txBody>
      </p:sp>
      <p:pic>
        <p:nvPicPr>
          <p:cNvPr id="4" name="Picture 3" descr="C:\Users\Jessicabrownorr\Desktop\doctor on phon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233975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2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4819" y="632793"/>
            <a:ext cx="8460670" cy="9336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Ödeme Önemli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44819" y="1609942"/>
            <a:ext cx="8460669" cy="4842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r>
              <a:rPr lang="tr-TR" dirty="0" smtClean="0"/>
              <a:t>Ödeme sistemini değişmesi gerekli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    - </a:t>
            </a:r>
            <a:r>
              <a:rPr lang="tr-TR" sz="2800" dirty="0" smtClean="0"/>
              <a:t>Vaka yönetimi başına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   -  </a:t>
            </a:r>
            <a:r>
              <a:rPr lang="tr-TR" sz="2800" dirty="0" smtClean="0"/>
              <a:t>Performansa göre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   -  </a:t>
            </a:r>
            <a:r>
              <a:rPr lang="tr-TR" sz="2800" dirty="0" smtClean="0"/>
              <a:t>Hizmetin koordinasyonuna bağlı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   -  </a:t>
            </a:r>
            <a:r>
              <a:rPr lang="tr-TR" sz="2800" dirty="0" smtClean="0"/>
              <a:t>Bütçeden BB ayrılan payın arttırılması  </a:t>
            </a:r>
            <a:endParaRPr lang="en-US" sz="2800" dirty="0" smtClean="0"/>
          </a:p>
        </p:txBody>
      </p:sp>
      <p:pic>
        <p:nvPicPr>
          <p:cNvPr id="4" name="Picture 2" descr="C:\Users\crystalgarrick\AppData\Local\Microsoft\Windows\Temporary Internet Files\Content.IE5\R987ZZXF\MP900305770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32344" y="4713890"/>
            <a:ext cx="1611656" cy="21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31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Toplum katılımı yüksek olmalıdır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Hastalığın bilinmesi</a:t>
            </a:r>
          </a:p>
          <a:p>
            <a:r>
              <a:rPr lang="tr-TR" dirty="0" smtClean="0"/>
              <a:t>Sağlığa zararının kabulü</a:t>
            </a:r>
          </a:p>
          <a:p>
            <a:r>
              <a:rPr lang="tr-TR" dirty="0" smtClean="0"/>
              <a:t>Kişinin kabulü  </a:t>
            </a:r>
          </a:p>
          <a:p>
            <a:r>
              <a:rPr lang="tr-TR" dirty="0" smtClean="0"/>
              <a:t>Taramaya ve sonuçlarına olan  inanç</a:t>
            </a:r>
          </a:p>
          <a:p>
            <a:r>
              <a:rPr lang="tr-TR" dirty="0" smtClean="0"/>
              <a:t>Hedef grup  </a:t>
            </a:r>
          </a:p>
          <a:p>
            <a:r>
              <a:rPr lang="tr-TR" dirty="0" smtClean="0"/>
              <a:t>Sağlık personelinin tutumu </a:t>
            </a:r>
          </a:p>
          <a:p>
            <a:r>
              <a:rPr lang="tr-TR" dirty="0" smtClean="0"/>
              <a:t>Tarama programlarının maliyeti</a:t>
            </a: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4788024" y="6356350"/>
            <a:ext cx="3600400" cy="365125"/>
          </a:xfrm>
        </p:spPr>
        <p:txBody>
          <a:bodyPr/>
          <a:lstStyle/>
          <a:p>
            <a:r>
              <a:rPr lang="tr-TR" dirty="0" smtClean="0"/>
              <a:t>Türkiye Kanser Kontrol Programı 2013-2018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194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4819" y="800100"/>
            <a:ext cx="8460670" cy="14668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400" dirty="0" smtClean="0"/>
              <a:t>BİRİNCİ BASAMAKTA </a:t>
            </a:r>
          </a:p>
          <a:p>
            <a:r>
              <a:rPr lang="tr-TR" sz="2400" dirty="0" smtClean="0"/>
              <a:t>KRK TARAMA ORANLARINI ARTTIRMAK</a:t>
            </a:r>
            <a:endParaRPr lang="en-US" sz="240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44819" y="2514600"/>
            <a:ext cx="8460669" cy="39377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Doktorun adanmışlığı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Taramaya yönelik politika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Ekip çalışması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Tarama oranlarını ölçmek ve bildirmek için bir program yapmak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latin typeface="+mn-lt"/>
              </a:rPr>
              <a:t>Taramayı arttırmaya yönelik elektronik hasta kayıt sistemi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5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44819" y="332657"/>
            <a:ext cx="8460670" cy="172819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dirty="0" smtClean="0"/>
              <a:t>BİRİNCİ BASAMAKTA </a:t>
            </a:r>
          </a:p>
          <a:p>
            <a:r>
              <a:rPr lang="tr-TR" dirty="0" smtClean="0"/>
              <a:t>KRK TARAMA ORANLARINI ARTTIRMAK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44819" y="1609942"/>
            <a:ext cx="8460669" cy="4842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endParaRPr lang="tr-TR" dirty="0" smtClean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endParaRPr lang="tr-TR" dirty="0" smtClean="0">
              <a:solidFill>
                <a:srgbClr val="FF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tr-TR" dirty="0" smtClean="0">
                <a:solidFill>
                  <a:srgbClr val="FF0000"/>
                </a:solidFill>
                <a:latin typeface="+mn-lt"/>
              </a:rPr>
              <a:t>GGK ve </a:t>
            </a:r>
            <a:r>
              <a:rPr lang="tr-TR" dirty="0" err="1" smtClean="0">
                <a:solidFill>
                  <a:srgbClr val="FF0000"/>
                </a:solidFill>
                <a:latin typeface="+mn-lt"/>
              </a:rPr>
              <a:t>Kolonoskopi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 taramalarına yönelik önerileri sürekli olarak vermek  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tr-TR" dirty="0" smtClean="0">
                <a:latin typeface="+mn-lt"/>
              </a:rPr>
              <a:t>Hastanın yönlendirilmesi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Arial" pitchFamily="34" charset="0"/>
              <a:buAutoNum type="arabicPeriod" startAt="6"/>
            </a:pPr>
            <a:r>
              <a:rPr lang="tr-TR" dirty="0" smtClean="0">
                <a:latin typeface="+mn-lt"/>
              </a:rPr>
              <a:t>Genel Cerrah/ Gastroenterologlarla işbirliği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Arial" pitchFamily="34" charset="0"/>
              <a:buAutoNum type="arabicPeriod" startAt="6"/>
            </a:pPr>
            <a:r>
              <a:rPr lang="tr-TR" dirty="0" smtClean="0">
                <a:latin typeface="+mn-lt"/>
              </a:rPr>
              <a:t>Tıp alanındaki birliklerin mesajları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Arial" pitchFamily="34" charset="0"/>
              <a:buAutoNum type="arabicPeriod" startAt="6"/>
            </a:pPr>
            <a:r>
              <a:rPr lang="en-US" dirty="0" smtClean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Tarama oranlarını arttırmaya yönelik sürekli adanmışlık  </a:t>
            </a:r>
            <a:endParaRPr lang="en-US" dirty="0" smtClean="0">
              <a:latin typeface="+mn-lt"/>
            </a:endParaRP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10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 İYİ TEST?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YAPILMIŞ OLANDIR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97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50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3384</TotalTime>
  <Words>2313</Words>
  <Application>Microsoft Office PowerPoint</Application>
  <PresentationFormat>Ekran Gösterisi (4:3)</PresentationFormat>
  <Paragraphs>718</Paragraphs>
  <Slides>93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93</vt:i4>
      </vt:variant>
    </vt:vector>
  </HeadingPairs>
  <TitlesOfParts>
    <vt:vector size="94" baseType="lpstr">
      <vt:lpstr>Üst Düzey</vt:lpstr>
      <vt:lpstr>AİLE HEKİMİ GÖZÜYLE KOLOREKTAL KANSER TARAMALARI</vt:lpstr>
      <vt:lpstr>Slayt 2</vt:lpstr>
      <vt:lpstr>Slayt 3</vt:lpstr>
      <vt:lpstr>Slayt 4</vt:lpstr>
      <vt:lpstr>Slayt 5</vt:lpstr>
      <vt:lpstr>Slayt 6</vt:lpstr>
      <vt:lpstr>Tarama Testleri</vt:lpstr>
      <vt:lpstr>Tarama Testlerinin Özellikleri </vt:lpstr>
      <vt:lpstr>Toplum katılımı yüksek olmalıdır</vt:lpstr>
      <vt:lpstr>Slayt 10</vt:lpstr>
      <vt:lpstr>TÜRKİYE KANSER KONTROL PROGRAMI</vt:lpstr>
      <vt:lpstr>SB KANSER TARAMALARI</vt:lpstr>
      <vt:lpstr>KOLON KANSERİ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Tüm Yaş Gruplarındaki Erkeklerde En Sık Görülen Bazı Kanserlerin Bu Grup İçindeki Yüzde Dağılımları (Türkiye Birleşik Veri Tabanı, 2014) </vt:lpstr>
      <vt:lpstr>Tüm Yaş Gruplarındaki Kadınlarda En Sık Görülen Bazı Kanserlerin Bu Grup İçindeki Yüzde Dağılımları  (Türkiye Birleşik Veri Tabanı, 2014)</vt:lpstr>
      <vt:lpstr>50-69 Yaş Gruplarındaki Erkeklerde En Sık Görülen Bazı Kanserlerin Bu Grup İçindeki Yüzde Dağılımları (Türkiye Birleşik Veri Tabanı, 2014) </vt:lpstr>
      <vt:lpstr>50-69 Yaş Gruplarındaki Kadınlarda En Sık Görülen Bazı Kanserlerin Bu Grup İçindeki Yüzde Dağılımları  (Türkiye Birleşik Veri Tabanı, 2014) </vt:lpstr>
      <vt:lpstr>Kolorektal Kanserin Erkeklerde ve Kadınlarda Yaşa Özel Hızları  (Türkiye Birleşik Veri Tabanı, 2014) </vt:lpstr>
      <vt:lpstr>Slayt 27</vt:lpstr>
      <vt:lpstr>Tarama Yapma </vt:lpstr>
      <vt:lpstr>AĞIR KOMORBİDİTELERİ OLAN HASTALARI TARAMA</vt:lpstr>
      <vt:lpstr>Akış Şeması</vt:lpstr>
      <vt:lpstr>Slayt 31</vt:lpstr>
      <vt:lpstr>Tarama Akış Şeması</vt:lpstr>
      <vt:lpstr>İşleyiş</vt:lpstr>
      <vt:lpstr>Avrupa Birliği KRK Tarama Programları</vt:lpstr>
      <vt:lpstr>Slayt 35</vt:lpstr>
      <vt:lpstr>Slayt 36</vt:lpstr>
      <vt:lpstr>Kanada - ABD Rehberleri Karşılaştırması </vt:lpstr>
      <vt:lpstr>Hasta Taramaya Uygun mu?</vt:lpstr>
      <vt:lpstr>Slayt 39</vt:lpstr>
      <vt:lpstr>KRK TARAMA ÖNERİLERİNİ DEĞİŞTİRMEYEN RİSK FAKTÖRLERİ</vt:lpstr>
      <vt:lpstr>Slayt 41</vt:lpstr>
      <vt:lpstr>KRK Tarama Rehberlerine uyum- Aile Hekimleri</vt:lpstr>
      <vt:lpstr>AH Taramalara Uyumu</vt:lpstr>
      <vt:lpstr>Tarama Engelleri </vt:lpstr>
      <vt:lpstr>      KRK Taramalarında Bilgi, Tutum ve Uygulamalar</vt:lpstr>
      <vt:lpstr>Slayt 46</vt:lpstr>
      <vt:lpstr>Toplumsal Farkındalık</vt:lpstr>
      <vt:lpstr>KRK Tanısı Alan Hastaların Koruyucu Hekimlik Açısından Durumları ve Tanı Sürecinin Değerlendirilmesi</vt:lpstr>
      <vt:lpstr>Slayt 49</vt:lpstr>
      <vt:lpstr>Başvurulan- Tanıdan İlk Şüphelenen Birim</vt:lpstr>
      <vt:lpstr>Slayt 51</vt:lpstr>
      <vt:lpstr>KRK KORUNMAYA YÖNELİK SAĞLIK İNANÇLARI</vt:lpstr>
      <vt:lpstr>Slayt 53</vt:lpstr>
      <vt:lpstr>KRK TARAMA- GGK</vt:lpstr>
      <vt:lpstr>Slayt 55</vt:lpstr>
      <vt:lpstr>GGK Testinin Avantajları</vt:lpstr>
      <vt:lpstr>Hastalar ve GGK Testi</vt:lpstr>
      <vt:lpstr>Slayt 58</vt:lpstr>
      <vt:lpstr>Tarama Rehberleri</vt:lpstr>
      <vt:lpstr>Rehberlere uyumu etkileyen faktörler</vt:lpstr>
      <vt:lpstr>Aile hekimi KRK taramalarında anahtar rol oynamaktadır</vt:lpstr>
      <vt:lpstr>TC BB Sağlık Kuruluşları</vt:lpstr>
      <vt:lpstr>AİLE HEKİMİ</vt:lpstr>
      <vt:lpstr>KRK Taramaları- Algılanan Engeller (Aile Hekimi)</vt:lpstr>
      <vt:lpstr>Slayt 65</vt:lpstr>
      <vt:lpstr>KRK TARAMALARINI ATTIRMAK</vt:lpstr>
      <vt:lpstr>5 A</vt:lpstr>
      <vt:lpstr>İkna yolları</vt:lpstr>
      <vt:lpstr>Kişi hazır değil</vt:lpstr>
      <vt:lpstr>Kişi hazır değil</vt:lpstr>
      <vt:lpstr>Kişi kararsız</vt:lpstr>
      <vt:lpstr>USPSTF</vt:lpstr>
      <vt:lpstr>USPSTF</vt:lpstr>
      <vt:lpstr>KRK İLE İLİŞKİLİ SEMPTOMLAR</vt:lpstr>
      <vt:lpstr>Slayt 75</vt:lpstr>
      <vt:lpstr>2018 yılında  % 80</vt:lpstr>
      <vt:lpstr>Taramayı Attırmanın Yolları</vt:lpstr>
      <vt:lpstr>Slayt 78</vt:lpstr>
      <vt:lpstr>Slayt 79</vt:lpstr>
      <vt:lpstr>Aile Hekimi Ne Yapabilir-1</vt:lpstr>
      <vt:lpstr>Aile Hekimi Ne Yapabilir-2</vt:lpstr>
      <vt:lpstr>Aile Hekimi Ne Yapabilir-3</vt:lpstr>
      <vt:lpstr>Aile Hekimi Ne Yapabilir-4</vt:lpstr>
      <vt:lpstr>Taramanın Zararları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EN İYİ TEST?</vt:lpstr>
      <vt:lpstr>Slayt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CRC</dc:title>
  <dc:creator>user</dc:creator>
  <cp:lastModifiedBy>user</cp:lastModifiedBy>
  <cp:revision>240</cp:revision>
  <dcterms:created xsi:type="dcterms:W3CDTF">2017-10-12T07:36:14Z</dcterms:created>
  <dcterms:modified xsi:type="dcterms:W3CDTF">2018-09-03T12:43:17Z</dcterms:modified>
</cp:coreProperties>
</file>