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15"/>
  </p:notesMasterIdLst>
  <p:sldIdLst>
    <p:sldId id="256" r:id="rId2"/>
    <p:sldId id="367" r:id="rId3"/>
    <p:sldId id="317" r:id="rId4"/>
    <p:sldId id="357" r:id="rId5"/>
    <p:sldId id="351" r:id="rId6"/>
    <p:sldId id="387" r:id="rId7"/>
    <p:sldId id="373" r:id="rId8"/>
    <p:sldId id="374" r:id="rId9"/>
    <p:sldId id="377" r:id="rId10"/>
    <p:sldId id="378" r:id="rId11"/>
    <p:sldId id="379" r:id="rId12"/>
    <p:sldId id="380" r:id="rId13"/>
    <p:sldId id="395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40" autoAdjust="0"/>
    <p:restoredTop sz="90929"/>
  </p:normalViewPr>
  <p:slideViewPr>
    <p:cSldViewPr>
      <p:cViewPr varScale="1">
        <p:scale>
          <a:sx n="84" d="100"/>
          <a:sy n="84" d="100"/>
        </p:scale>
        <p:origin x="145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4A64419-A1EB-4EEC-8EBD-95D24C931953}" type="datetimeFigureOut">
              <a:rPr lang="tr-TR"/>
              <a:pPr>
                <a:defRPr/>
              </a:pPr>
              <a:t>28.02.2017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7D57E263-18AD-43CD-8F22-8C992864FB4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4923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1366344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4814643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0386759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842423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718053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5777225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072508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5762263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677900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305625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2118440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808857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550C3321-0695-4F75-9761-D7460E39FC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C0D3A5-32DA-43F8-840D-487DE50036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C0D3A5-32DA-43F8-840D-487DE50036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F9C0D3A5-32DA-43F8-840D-487DE50036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F9C0D3A5-32DA-43F8-840D-487DE50036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C0D3A5-32DA-43F8-840D-487DE50036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C0D3A5-32DA-43F8-840D-487DE50036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F9C0D3A5-32DA-43F8-840D-487DE50036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C0D3A5-32DA-43F8-840D-487DE50036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F9C0D3A5-32DA-43F8-840D-487DE50036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F9C0D3A5-32DA-43F8-840D-487DE50036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9C0D3A5-32DA-43F8-840D-487DE50036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5400" smtClean="0">
                <a:latin typeface="Arial Black" pitchFamily="34" charset="0"/>
              </a:rPr>
              <a:t>Kanatlılarda Üreme</a:t>
            </a:r>
            <a:r>
              <a:rPr lang="en-US" sz="5400" smtClean="0">
                <a:latin typeface="Arial Black" pitchFamily="34" charset="0"/>
              </a:rPr>
              <a:t> </a:t>
            </a:r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Monotype Sorts"/>
              <a:buNone/>
            </a:pPr>
            <a:endParaRPr lang="en-US" dirty="0" smtClean="0"/>
          </a:p>
          <a:p>
            <a:pPr>
              <a:buFont typeface="Monotype Sorts"/>
              <a:buNone/>
            </a:pPr>
            <a:r>
              <a:rPr lang="tr-TR" dirty="0" err="1" smtClean="0"/>
              <a:t>Prof.Dr</a:t>
            </a:r>
            <a:r>
              <a:rPr lang="tr-TR" dirty="0" smtClean="0"/>
              <a:t>.Çiğdem ALTINSAAT</a:t>
            </a:r>
          </a:p>
          <a:p>
            <a:pPr>
              <a:buFont typeface="Monotype Sorts"/>
              <a:buNone/>
            </a:pPr>
            <a:r>
              <a:rPr lang="tr-TR" dirty="0" smtClean="0"/>
              <a:t>12.12.2016</a:t>
            </a: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55776" y="1500174"/>
            <a:ext cx="5256584" cy="515939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Monotype Sorts"/>
              <a:buNone/>
            </a:pPr>
            <a:r>
              <a:rPr lang="tr-TR" sz="2400" dirty="0" smtClean="0">
                <a:latin typeface="Tahoma" pitchFamily="34" charset="0"/>
              </a:rPr>
              <a:t>• </a:t>
            </a:r>
            <a:r>
              <a:rPr lang="tr-TR" sz="2400" dirty="0" err="1" smtClean="0">
                <a:latin typeface="Tahoma" pitchFamily="34" charset="0"/>
              </a:rPr>
              <a:t>Hipotalamus</a:t>
            </a:r>
            <a:r>
              <a:rPr lang="tr-TR" sz="2400" dirty="0" smtClean="0">
                <a:latin typeface="Tahoma" pitchFamily="34" charset="0"/>
              </a:rPr>
              <a:t> merkezi sinir sistemi ile hipofiz bezi arasındaki ilişkinin ana noktasıdır.</a:t>
            </a:r>
          </a:p>
          <a:p>
            <a:pPr>
              <a:lnSpc>
                <a:spcPct val="80000"/>
              </a:lnSpc>
              <a:buFont typeface="Monotype Sorts"/>
              <a:buNone/>
            </a:pPr>
            <a:r>
              <a:rPr lang="tr-TR" sz="2400" dirty="0" smtClean="0">
                <a:latin typeface="Tahoma" pitchFamily="34" charset="0"/>
              </a:rPr>
              <a:t>– Hipofiz bezi  cinsiyet hormonları östrojen ve testosteron </a:t>
            </a:r>
            <a:r>
              <a:rPr lang="tr-TR" sz="2400" dirty="0" err="1" smtClean="0">
                <a:latin typeface="Tahoma" pitchFamily="34" charset="0"/>
              </a:rPr>
              <a:t>salınımını</a:t>
            </a:r>
            <a:r>
              <a:rPr lang="tr-TR" sz="2400" dirty="0" smtClean="0">
                <a:latin typeface="Tahoma" pitchFamily="34" charset="0"/>
              </a:rPr>
              <a:t> </a:t>
            </a:r>
            <a:r>
              <a:rPr lang="tr-TR" sz="2400" dirty="0" err="1" smtClean="0">
                <a:latin typeface="Tahoma" pitchFamily="34" charset="0"/>
              </a:rPr>
              <a:t>kontroleder</a:t>
            </a:r>
            <a:r>
              <a:rPr lang="tr-TR" sz="2400" dirty="0" smtClean="0">
                <a:latin typeface="Tahoma" pitchFamily="34" charset="0"/>
              </a:rPr>
              <a:t>.</a:t>
            </a:r>
          </a:p>
          <a:p>
            <a:pPr>
              <a:lnSpc>
                <a:spcPct val="80000"/>
              </a:lnSpc>
              <a:buFont typeface="Monotype Sorts"/>
              <a:buNone/>
            </a:pPr>
            <a:r>
              <a:rPr lang="tr-TR" sz="2400" dirty="0" smtClean="0">
                <a:latin typeface="Tahoma" pitchFamily="34" charset="0"/>
              </a:rPr>
              <a:t>– </a:t>
            </a:r>
            <a:r>
              <a:rPr lang="tr-TR" sz="2400" dirty="0" err="1" smtClean="0">
                <a:latin typeface="Tahoma" pitchFamily="34" charset="0"/>
              </a:rPr>
              <a:t>Fotoperiod</a:t>
            </a:r>
            <a:r>
              <a:rPr lang="tr-TR" sz="2400" dirty="0" smtClean="0">
                <a:latin typeface="Tahoma" pitchFamily="34" charset="0"/>
              </a:rPr>
              <a:t> ve çevre ısısı </a:t>
            </a:r>
            <a:r>
              <a:rPr lang="tr-TR" sz="2400" dirty="0" err="1" smtClean="0">
                <a:latin typeface="Tahoma" pitchFamily="34" charset="0"/>
              </a:rPr>
              <a:t>hipotalamusta</a:t>
            </a:r>
            <a:r>
              <a:rPr lang="tr-TR" sz="2400" dirty="0" smtClean="0">
                <a:latin typeface="Tahoma" pitchFamily="34" charset="0"/>
              </a:rPr>
              <a:t> </a:t>
            </a:r>
          </a:p>
          <a:p>
            <a:pPr>
              <a:lnSpc>
                <a:spcPct val="80000"/>
              </a:lnSpc>
              <a:buFont typeface="Monotype Sorts"/>
              <a:buNone/>
            </a:pPr>
            <a:r>
              <a:rPr lang="tr-TR" sz="2400" dirty="0" smtClean="0">
                <a:latin typeface="Tahoma" pitchFamily="34" charset="0"/>
              </a:rPr>
              <a:t>Uyarım yaratır.</a:t>
            </a:r>
          </a:p>
          <a:p>
            <a:pPr>
              <a:lnSpc>
                <a:spcPct val="80000"/>
              </a:lnSpc>
              <a:buNone/>
            </a:pPr>
            <a:r>
              <a:rPr lang="tr-TR" sz="2400" dirty="0" smtClean="0">
                <a:latin typeface="Tahoma" pitchFamily="34" charset="0"/>
              </a:rPr>
              <a:t>• Gün ışığı süresi uzadığında, </a:t>
            </a:r>
            <a:r>
              <a:rPr lang="tr-TR" sz="2400" dirty="0" err="1" smtClean="0">
                <a:latin typeface="Tahoma" pitchFamily="34" charset="0"/>
              </a:rPr>
              <a:t>hipotalamusta</a:t>
            </a:r>
            <a:r>
              <a:rPr lang="tr-TR" sz="2400" dirty="0" smtClean="0">
                <a:latin typeface="Tahoma" pitchFamily="34" charset="0"/>
              </a:rPr>
              <a:t> bir uyarım yaratır ve </a:t>
            </a:r>
            <a:r>
              <a:rPr lang="tr-TR" sz="2400" dirty="0" err="1" smtClean="0">
                <a:latin typeface="Tahoma" pitchFamily="34" charset="0"/>
              </a:rPr>
              <a:t>gonadotropin</a:t>
            </a:r>
            <a:r>
              <a:rPr lang="tr-TR" sz="2400" dirty="0" smtClean="0">
                <a:latin typeface="Tahoma" pitchFamily="34" charset="0"/>
              </a:rPr>
              <a:t> salgılatıcı hormon</a:t>
            </a:r>
          </a:p>
          <a:p>
            <a:pPr>
              <a:lnSpc>
                <a:spcPct val="80000"/>
              </a:lnSpc>
              <a:buFont typeface="Monotype Sorts"/>
              <a:buNone/>
            </a:pPr>
            <a:r>
              <a:rPr lang="tr-TR" sz="2400" dirty="0" smtClean="0">
                <a:latin typeface="Tahoma" pitchFamily="34" charset="0"/>
              </a:rPr>
              <a:t>(</a:t>
            </a:r>
            <a:r>
              <a:rPr lang="tr-TR" sz="2400" dirty="0" err="1" smtClean="0">
                <a:latin typeface="Tahoma" pitchFamily="34" charset="0"/>
              </a:rPr>
              <a:t>GnRH</a:t>
            </a:r>
            <a:r>
              <a:rPr lang="tr-TR" sz="2400" dirty="0" smtClean="0">
                <a:latin typeface="Tahoma" pitchFamily="34" charset="0"/>
              </a:rPr>
              <a:t>) salgılanır.</a:t>
            </a:r>
          </a:p>
          <a:p>
            <a:pPr>
              <a:lnSpc>
                <a:spcPct val="80000"/>
              </a:lnSpc>
              <a:buNone/>
            </a:pPr>
            <a:r>
              <a:rPr lang="tr-TR" sz="2400" dirty="0" smtClean="0">
                <a:latin typeface="Tahoma" pitchFamily="34" charset="0"/>
              </a:rPr>
              <a:t>• </a:t>
            </a:r>
            <a:r>
              <a:rPr lang="tr-TR" sz="2400" dirty="0" err="1" smtClean="0">
                <a:latin typeface="Tahoma" pitchFamily="34" charset="0"/>
              </a:rPr>
              <a:t>GnRH</a:t>
            </a:r>
            <a:r>
              <a:rPr lang="tr-TR" sz="2400" dirty="0" smtClean="0">
                <a:latin typeface="Tahoma" pitchFamily="34" charset="0"/>
              </a:rPr>
              <a:t>, ön hipofizi uyararak </a:t>
            </a:r>
            <a:r>
              <a:rPr lang="tr-TR" sz="2400" dirty="0" err="1" smtClean="0">
                <a:latin typeface="Tahoma" pitchFamily="34" charset="0"/>
              </a:rPr>
              <a:t>follikül</a:t>
            </a:r>
            <a:r>
              <a:rPr lang="tr-TR" sz="2400" dirty="0" smtClean="0">
                <a:latin typeface="Tahoma" pitchFamily="34" charset="0"/>
              </a:rPr>
              <a:t>-salgılatıcı hormon (FSH) ile </a:t>
            </a:r>
          </a:p>
          <a:p>
            <a:pPr>
              <a:lnSpc>
                <a:spcPct val="80000"/>
              </a:lnSpc>
              <a:buNone/>
            </a:pPr>
            <a:r>
              <a:rPr lang="tr-TR" sz="2400" dirty="0" err="1" smtClean="0">
                <a:latin typeface="Tahoma" pitchFamily="34" charset="0"/>
              </a:rPr>
              <a:t>luteinleştirici</a:t>
            </a:r>
            <a:r>
              <a:rPr lang="tr-TR" sz="2400" dirty="0" smtClean="0">
                <a:latin typeface="Tahoma" pitchFamily="34" charset="0"/>
              </a:rPr>
              <a:t>  hormon(LH) </a:t>
            </a:r>
            <a:r>
              <a:rPr lang="tr-TR" sz="2400" dirty="0" err="1" smtClean="0">
                <a:latin typeface="Tahoma" pitchFamily="34" charset="0"/>
              </a:rPr>
              <a:t>salınınmasını</a:t>
            </a:r>
            <a:r>
              <a:rPr lang="tr-TR" sz="2400" dirty="0" smtClean="0">
                <a:latin typeface="Tahoma" pitchFamily="34" charset="0"/>
              </a:rPr>
              <a:t> uyarır.</a:t>
            </a:r>
          </a:p>
          <a:p>
            <a:pPr>
              <a:lnSpc>
                <a:spcPct val="80000"/>
              </a:lnSpc>
            </a:pPr>
            <a:endParaRPr lang="tr-TR" sz="2400" dirty="0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87824" y="2060848"/>
            <a:ext cx="5688632" cy="4572032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tr-TR" sz="2400" dirty="0" smtClean="0">
                <a:latin typeface="Tahoma" pitchFamily="34" charset="0"/>
              </a:rPr>
              <a:t>• </a:t>
            </a:r>
            <a:r>
              <a:rPr lang="tr-TR" sz="2800" dirty="0" smtClean="0">
                <a:latin typeface="Tahoma" pitchFamily="34" charset="0"/>
              </a:rPr>
              <a:t>FSH testislerde sperm üretimini uyarır. </a:t>
            </a:r>
          </a:p>
          <a:p>
            <a:pPr>
              <a:lnSpc>
                <a:spcPct val="80000"/>
              </a:lnSpc>
              <a:buNone/>
            </a:pPr>
            <a:r>
              <a:rPr lang="tr-TR" sz="2800" dirty="0" smtClean="0">
                <a:latin typeface="Tahoma" pitchFamily="34" charset="0"/>
              </a:rPr>
              <a:t>• LH testislerde testisteki hücrelerde testosteron yapılıp salınmasını sağlar.</a:t>
            </a:r>
          </a:p>
          <a:p>
            <a:pPr>
              <a:lnSpc>
                <a:spcPct val="80000"/>
              </a:lnSpc>
              <a:buNone/>
            </a:pPr>
            <a:r>
              <a:rPr lang="tr-TR" sz="2800" dirty="0" smtClean="0">
                <a:latin typeface="Tahoma" pitchFamily="34" charset="0"/>
              </a:rPr>
              <a:t>• Ön hipofiz  testosteron </a:t>
            </a:r>
            <a:r>
              <a:rPr lang="tr-TR" sz="2800" dirty="0" err="1" smtClean="0">
                <a:latin typeface="Tahoma" pitchFamily="34" charset="0"/>
              </a:rPr>
              <a:t>salınımını</a:t>
            </a:r>
            <a:r>
              <a:rPr lang="tr-TR" sz="2800" dirty="0" smtClean="0">
                <a:latin typeface="Tahoma" pitchFamily="34" charset="0"/>
              </a:rPr>
              <a:t> sürekli olarak izler ve  hormon yapımını negatif geri bildirim mekanizması ile düzenler.</a:t>
            </a:r>
          </a:p>
          <a:p>
            <a:pPr>
              <a:lnSpc>
                <a:spcPct val="80000"/>
              </a:lnSpc>
              <a:buFont typeface="Monotype Sorts"/>
              <a:buNone/>
            </a:pPr>
            <a:r>
              <a:rPr lang="tr-TR" sz="2800" dirty="0" smtClean="0">
                <a:latin typeface="Tahoma" pitchFamily="34" charset="0"/>
              </a:rPr>
              <a:t>• Testosteron çiftleşme davranışını uyarır ve ikincil cinsiyet karakterlerinin gelişiminden sorumludur.</a:t>
            </a:r>
          </a:p>
          <a:p>
            <a:pPr>
              <a:lnSpc>
                <a:spcPct val="80000"/>
              </a:lnSpc>
            </a:pPr>
            <a:endParaRPr lang="tr-TR" sz="2400" dirty="0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95736" y="2071677"/>
            <a:ext cx="4248472" cy="4643471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Çiftleşme </a:t>
            </a:r>
            <a:r>
              <a:rPr lang="tr-TR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klokal</a:t>
            </a:r>
            <a:r>
              <a:rPr lang="tr-T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temas şeklindedir.</a:t>
            </a:r>
          </a:p>
          <a:p>
            <a:pPr>
              <a:lnSpc>
                <a:spcPct val="80000"/>
              </a:lnSpc>
            </a:pPr>
            <a:endParaRPr lang="tr-TR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80000"/>
              </a:lnSpc>
            </a:pPr>
            <a:r>
              <a:rPr lang="tr-T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• Birkaç iri kanatlı türünde </a:t>
            </a:r>
          </a:p>
          <a:p>
            <a:pPr>
              <a:lnSpc>
                <a:spcPct val="80000"/>
              </a:lnSpc>
            </a:pPr>
            <a:r>
              <a:rPr lang="tr-T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örn: ördek ve deve kuşunda aslında </a:t>
            </a:r>
            <a:r>
              <a:rPr lang="tr-TR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klokanın</a:t>
            </a:r>
            <a:r>
              <a:rPr lang="tr-T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genişlemiş sonlanması olan </a:t>
            </a:r>
            <a:r>
              <a:rPr lang="tr-TR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eksternal</a:t>
            </a:r>
            <a:r>
              <a:rPr lang="tr-T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bir çiftleşme organı bulunur. </a:t>
            </a:r>
            <a:endParaRPr lang="tr-TR" sz="2800" dirty="0" smtClean="0"/>
          </a:p>
        </p:txBody>
      </p:sp>
      <p:pic>
        <p:nvPicPr>
          <p:cNvPr id="686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1916832"/>
            <a:ext cx="3203575" cy="219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411760" y="2564904"/>
            <a:ext cx="6400800" cy="1771650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+mn-lt"/>
              </a:rPr>
              <a:t/>
            </a:r>
            <a:br>
              <a:rPr lang="en-US" sz="1800" dirty="0" smtClean="0">
                <a:latin typeface="+mn-lt"/>
              </a:rPr>
            </a:br>
            <a:r>
              <a:rPr lang="tr-TR" sz="1800" u="sng" dirty="0" smtClean="0">
                <a:latin typeface="+mn-lt"/>
              </a:rPr>
              <a:t>Kaynaklar</a:t>
            </a:r>
          </a:p>
          <a:p>
            <a:r>
              <a:rPr lang="tr-TR" dirty="0" err="1" smtClean="0"/>
              <a:t>Sturkie’s</a:t>
            </a:r>
            <a:r>
              <a:rPr lang="tr-TR" dirty="0" smtClean="0"/>
              <a:t> </a:t>
            </a:r>
            <a:r>
              <a:rPr lang="tr-TR" dirty="0" err="1" smtClean="0"/>
              <a:t>Avian</a:t>
            </a:r>
            <a:r>
              <a:rPr lang="tr-TR" dirty="0" smtClean="0"/>
              <a:t> </a:t>
            </a:r>
            <a:r>
              <a:rPr lang="tr-TR" dirty="0" err="1" smtClean="0"/>
              <a:t>Physiology</a:t>
            </a:r>
            <a:r>
              <a:rPr lang="tr-TR" dirty="0" smtClean="0"/>
              <a:t> 5th </a:t>
            </a:r>
            <a:r>
              <a:rPr lang="tr-TR" dirty="0" err="1" smtClean="0"/>
              <a:t>edition</a:t>
            </a:r>
            <a:r>
              <a:rPr lang="tr-TR" dirty="0" smtClean="0"/>
              <a:t> </a:t>
            </a:r>
          </a:p>
          <a:p>
            <a:r>
              <a:rPr lang="tr-TR" dirty="0" smtClean="0"/>
              <a:t>Fizyoloji Ders Kitabı Ahmet NOYAN, 8. Baskı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35696" y="404664"/>
            <a:ext cx="6172200" cy="1894362"/>
          </a:xfrm>
        </p:spPr>
        <p:txBody>
          <a:bodyPr/>
          <a:lstStyle/>
          <a:p>
            <a:r>
              <a:rPr lang="tr-TR" sz="3600" b="1" dirty="0" smtClean="0">
                <a:latin typeface="Arial Black" pitchFamily="34" charset="0"/>
              </a:rPr>
              <a:t>ÜREME HORMONLARI VE ETKİLERİ</a:t>
            </a:r>
            <a:r>
              <a:rPr lang="tr-TR" sz="3600" dirty="0" smtClean="0">
                <a:latin typeface="Arial Black" pitchFamily="34" charset="0"/>
              </a:rPr>
              <a:t> </a:t>
            </a:r>
          </a:p>
        </p:txBody>
      </p:sp>
      <p:sp>
        <p:nvSpPr>
          <p:cNvPr id="614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79712" y="2564904"/>
            <a:ext cx="6478488" cy="381001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Clr>
                <a:schemeClr val="accent1"/>
              </a:buClr>
              <a:buFontTx/>
              <a:buChar char="•"/>
            </a:pPr>
            <a:r>
              <a:rPr kumimoji="0" lang="tr-TR" sz="2400" dirty="0" smtClean="0">
                <a:latin typeface="Tahoma" pitchFamily="34" charset="0"/>
              </a:rPr>
              <a:t>Organizmada üreme ile ilgili hormonlar başlıca üç merkezde üretilir ve salgılanırlar. Bunlar sırasıyla; </a:t>
            </a:r>
          </a:p>
          <a:p>
            <a:pPr>
              <a:lnSpc>
                <a:spcPct val="90000"/>
              </a:lnSpc>
              <a:buClr>
                <a:schemeClr val="accent1"/>
              </a:buClr>
              <a:buFontTx/>
              <a:buChar char="•"/>
            </a:pPr>
            <a:r>
              <a:rPr kumimoji="0" lang="tr-TR" sz="2400" dirty="0" smtClean="0">
                <a:latin typeface="Tahoma" pitchFamily="34" charset="0"/>
              </a:rPr>
              <a:t>Beyinde yer alan </a:t>
            </a:r>
            <a:r>
              <a:rPr kumimoji="0" lang="tr-TR" sz="2400" b="1" i="1" dirty="0" err="1" smtClean="0">
                <a:latin typeface="Tahoma" pitchFamily="34" charset="0"/>
              </a:rPr>
              <a:t>hipotalamus</a:t>
            </a:r>
            <a:r>
              <a:rPr kumimoji="0" lang="tr-TR" sz="2400" b="1" i="1" dirty="0" smtClean="0">
                <a:latin typeface="Tahoma" pitchFamily="34" charset="0"/>
              </a:rPr>
              <a:t>, </a:t>
            </a:r>
            <a:r>
              <a:rPr kumimoji="0" lang="tr-TR" sz="2400" dirty="0" smtClean="0">
                <a:latin typeface="Tahoma" pitchFamily="34" charset="0"/>
              </a:rPr>
              <a:t> </a:t>
            </a:r>
            <a:r>
              <a:rPr kumimoji="0" lang="tr-TR" sz="2400" dirty="0" err="1" smtClean="0">
                <a:latin typeface="Tahoma" pitchFamily="34" charset="0"/>
              </a:rPr>
              <a:t>hipotalamusa</a:t>
            </a:r>
            <a:r>
              <a:rPr kumimoji="0" lang="tr-TR" sz="2400" dirty="0" smtClean="0">
                <a:latin typeface="Tahoma" pitchFamily="34" charset="0"/>
              </a:rPr>
              <a:t> bir sapla bağlı bulunan </a:t>
            </a:r>
            <a:r>
              <a:rPr kumimoji="0" lang="tr-TR" sz="2400" b="1" i="1" dirty="0" smtClean="0">
                <a:latin typeface="Tahoma" pitchFamily="34" charset="0"/>
              </a:rPr>
              <a:t>Hipofiz </a:t>
            </a:r>
            <a:r>
              <a:rPr kumimoji="0" lang="tr-TR" sz="2400" dirty="0" smtClean="0">
                <a:latin typeface="Tahoma" pitchFamily="34" charset="0"/>
              </a:rPr>
              <a:t>(</a:t>
            </a:r>
            <a:r>
              <a:rPr kumimoji="0" lang="tr-TR" sz="2400" dirty="0" err="1" smtClean="0">
                <a:latin typeface="Tahoma" pitchFamily="34" charset="0"/>
              </a:rPr>
              <a:t>pituiter</a:t>
            </a:r>
            <a:r>
              <a:rPr kumimoji="0" lang="tr-TR" sz="2400" dirty="0" smtClean="0">
                <a:latin typeface="Tahoma" pitchFamily="34" charset="0"/>
              </a:rPr>
              <a:t> bez)</a:t>
            </a:r>
            <a:r>
              <a:rPr kumimoji="0" lang="tr-TR" sz="2400" b="1" i="1" dirty="0" smtClean="0">
                <a:latin typeface="Tahoma" pitchFamily="34" charset="0"/>
              </a:rPr>
              <a:t> </a:t>
            </a:r>
            <a:r>
              <a:rPr kumimoji="0" lang="tr-TR" sz="2400" dirty="0" smtClean="0">
                <a:latin typeface="Tahoma" pitchFamily="34" charset="0"/>
              </a:rPr>
              <a:t>ve  </a:t>
            </a:r>
            <a:r>
              <a:rPr kumimoji="0" lang="tr-TR" sz="2400" b="1" i="1" dirty="0" err="1" smtClean="0">
                <a:latin typeface="Tahoma" pitchFamily="34" charset="0"/>
              </a:rPr>
              <a:t>gonadlardır</a:t>
            </a:r>
            <a:r>
              <a:rPr kumimoji="0" lang="tr-TR" sz="2400" b="1" i="1" dirty="0" smtClean="0">
                <a:latin typeface="Tahoma" pitchFamily="34" charset="0"/>
              </a:rPr>
              <a:t> </a:t>
            </a:r>
            <a:r>
              <a:rPr kumimoji="0" lang="tr-TR" sz="2400" dirty="0" smtClean="0">
                <a:latin typeface="Tahoma" pitchFamily="34" charset="0"/>
              </a:rPr>
              <a:t>yani </a:t>
            </a:r>
            <a:r>
              <a:rPr kumimoji="0" lang="tr-TR" sz="2400" dirty="0" err="1" smtClean="0">
                <a:latin typeface="Tahoma" pitchFamily="34" charset="0"/>
              </a:rPr>
              <a:t>ovaryumlar</a:t>
            </a:r>
            <a:r>
              <a:rPr kumimoji="0" lang="tr-TR" sz="2400" dirty="0" smtClean="0">
                <a:latin typeface="Tahoma" pitchFamily="34" charset="0"/>
              </a:rPr>
              <a:t> ve testisler. </a:t>
            </a:r>
            <a:endParaRPr kumimoji="0" lang="tr-TR" sz="2400" b="1" i="1" dirty="0" smtClean="0">
              <a:latin typeface="Tahoma" pitchFamily="34" charset="0"/>
            </a:endParaRPr>
          </a:p>
          <a:p>
            <a:pPr>
              <a:lnSpc>
                <a:spcPct val="90000"/>
              </a:lnSpc>
              <a:buClr>
                <a:schemeClr val="accent1"/>
              </a:buClr>
              <a:buFontTx/>
              <a:buChar char="•"/>
            </a:pPr>
            <a:r>
              <a:rPr kumimoji="0" lang="tr-TR" sz="2400" b="1" i="1" dirty="0" smtClean="0">
                <a:latin typeface="Tahoma" pitchFamily="34" charset="0"/>
              </a:rPr>
              <a:t>Hipofizin ön lobu</a:t>
            </a:r>
            <a:r>
              <a:rPr kumimoji="0" lang="tr-TR" sz="2400" dirty="0" smtClean="0">
                <a:latin typeface="Tahoma" pitchFamily="34" charset="0"/>
              </a:rPr>
              <a:t>, bezsel yapıda olduğundan dolayı hormonları doğrudan salgılar ve gerekli uyarıları kan yoluyla alır. </a:t>
            </a:r>
          </a:p>
          <a:p>
            <a:pPr>
              <a:lnSpc>
                <a:spcPct val="90000"/>
              </a:lnSpc>
              <a:buClr>
                <a:schemeClr val="accent1"/>
              </a:buClr>
              <a:buFontTx/>
              <a:buChar char="•"/>
            </a:pPr>
            <a:r>
              <a:rPr kumimoji="0" lang="tr-TR" sz="2400" b="1" i="1" dirty="0" smtClean="0">
                <a:latin typeface="Tahoma" pitchFamily="34" charset="0"/>
              </a:rPr>
              <a:t>Arka lob </a:t>
            </a:r>
            <a:r>
              <a:rPr kumimoji="0" lang="tr-TR" sz="2400" dirty="0" smtClean="0">
                <a:latin typeface="Tahoma" pitchFamily="34" charset="0"/>
              </a:rPr>
              <a:t>ise doğrudan salgı yapmayıp </a:t>
            </a:r>
            <a:r>
              <a:rPr kumimoji="0" lang="tr-TR" sz="2400" dirty="0" err="1" smtClean="0">
                <a:latin typeface="Tahoma" pitchFamily="34" charset="0"/>
              </a:rPr>
              <a:t>hipotalamustaki</a:t>
            </a:r>
            <a:r>
              <a:rPr kumimoji="0" lang="tr-TR" sz="2400" dirty="0" smtClean="0">
                <a:latin typeface="Tahoma" pitchFamily="34" charset="0"/>
              </a:rPr>
              <a:t> </a:t>
            </a:r>
            <a:r>
              <a:rPr kumimoji="0" lang="tr-TR" sz="2400" dirty="0" err="1" smtClean="0">
                <a:latin typeface="Tahoma" pitchFamily="34" charset="0"/>
              </a:rPr>
              <a:t>nörosekretorik</a:t>
            </a:r>
            <a:r>
              <a:rPr kumimoji="0" lang="tr-TR" sz="2400" dirty="0" smtClean="0">
                <a:latin typeface="Tahoma" pitchFamily="34" charset="0"/>
              </a:rPr>
              <a:t> hücrelerin salgıladığı hormonları depolar. </a:t>
            </a:r>
            <a:endParaRPr kumimoji="0" lang="en-US" sz="2400" dirty="0" smtClean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79712" y="0"/>
            <a:ext cx="6172200" cy="1894362"/>
          </a:xfrm>
        </p:spPr>
        <p:txBody>
          <a:bodyPr/>
          <a:lstStyle/>
          <a:p>
            <a:r>
              <a:rPr lang="tr-TR" b="1" dirty="0" smtClean="0">
                <a:latin typeface="Arial Black" pitchFamily="34" charset="0"/>
              </a:rPr>
              <a:t>Kanatlı Hayvanlarda Üreme Organları </a:t>
            </a:r>
            <a:endParaRPr lang="tr-TR" dirty="0" smtClean="0">
              <a:latin typeface="Arial Black" pitchFamily="34" charset="0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688" y="1916832"/>
            <a:ext cx="6944320" cy="5725244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/>
              <a:buNone/>
            </a:pPr>
            <a:r>
              <a:rPr lang="tr-TR" sz="2800" b="1" i="1" dirty="0" smtClean="0">
                <a:latin typeface="Tahoma" pitchFamily="34" charset="0"/>
              </a:rPr>
              <a:t>Dişi üreme organları</a:t>
            </a:r>
          </a:p>
          <a:p>
            <a:pPr>
              <a:lnSpc>
                <a:spcPct val="80000"/>
              </a:lnSpc>
              <a:buFont typeface="Monotype Sorts"/>
              <a:buNone/>
            </a:pPr>
            <a:endParaRPr lang="tr-TR" sz="2800" b="0" dirty="0" smtClean="0">
              <a:latin typeface="Tahoma" pitchFamily="34" charset="0"/>
            </a:endParaRPr>
          </a:p>
          <a:p>
            <a:pPr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v"/>
            </a:pPr>
            <a:r>
              <a:rPr lang="tr-TR" sz="2800" b="0" i="1" dirty="0" smtClean="0">
                <a:latin typeface="Tahoma" pitchFamily="34" charset="0"/>
              </a:rPr>
              <a:t> </a:t>
            </a:r>
            <a:r>
              <a:rPr lang="tr-TR" sz="2800" b="0" dirty="0" smtClean="0">
                <a:latin typeface="Tahoma" pitchFamily="34" charset="0"/>
              </a:rPr>
              <a:t>Kanatlı hayvanların büyük çoğunluğunda sağ </a:t>
            </a:r>
            <a:r>
              <a:rPr lang="tr-TR" sz="2800" b="0" dirty="0" err="1" smtClean="0">
                <a:latin typeface="Tahoma" pitchFamily="34" charset="0"/>
              </a:rPr>
              <a:t>ovaryum</a:t>
            </a:r>
            <a:r>
              <a:rPr lang="tr-TR" sz="2800" b="0" dirty="0" smtClean="0">
                <a:latin typeface="Tahoma" pitchFamily="34" charset="0"/>
              </a:rPr>
              <a:t> ve ona bağlı kanal sistemi körelmiş durumdadır. </a:t>
            </a:r>
          </a:p>
          <a:p>
            <a:pPr>
              <a:lnSpc>
                <a:spcPct val="80000"/>
              </a:lnSpc>
              <a:buClr>
                <a:schemeClr val="folHlink"/>
              </a:buClr>
            </a:pPr>
            <a:endParaRPr lang="tr-TR" sz="2800" b="0" dirty="0" smtClean="0">
              <a:latin typeface="Tahoma" pitchFamily="34" charset="0"/>
            </a:endParaRPr>
          </a:p>
          <a:p>
            <a:pPr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v"/>
            </a:pPr>
            <a:r>
              <a:rPr lang="tr-TR" sz="2800" b="0" dirty="0" smtClean="0">
                <a:latin typeface="Tahoma" pitchFamily="34" charset="0"/>
              </a:rPr>
              <a:t>Sadece sol </a:t>
            </a:r>
            <a:r>
              <a:rPr lang="tr-TR" sz="2800" b="0" dirty="0" err="1" smtClean="0">
                <a:latin typeface="Tahoma" pitchFamily="34" charset="0"/>
              </a:rPr>
              <a:t>ovaryum</a:t>
            </a:r>
            <a:r>
              <a:rPr lang="tr-TR" sz="2800" b="0" dirty="0" smtClean="0">
                <a:latin typeface="Tahoma" pitchFamily="34" charset="0"/>
              </a:rPr>
              <a:t> ve ona bağlı kanal sistemi faaliyet gösterir.</a:t>
            </a:r>
          </a:p>
          <a:p>
            <a:pPr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v"/>
            </a:pPr>
            <a:endParaRPr kumimoji="0" lang="en-US" sz="2800" dirty="0" smtClean="0">
              <a:latin typeface="Helvetic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332656"/>
            <a:ext cx="8356600" cy="1143000"/>
          </a:xfrm>
        </p:spPr>
        <p:txBody>
          <a:bodyPr/>
          <a:lstStyle/>
          <a:p>
            <a:r>
              <a:rPr lang="tr-TR" b="1" i="1" dirty="0" smtClean="0">
                <a:latin typeface="Arial Black" pitchFamily="34" charset="0"/>
              </a:rPr>
              <a:t>Kanatlılarda Üreme kanal sistemi; </a:t>
            </a:r>
            <a:endParaRPr kumimoji="0" lang="en-US" dirty="0" smtClean="0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5655" y="1484784"/>
            <a:ext cx="4996583" cy="5073179"/>
          </a:xfrm>
        </p:spPr>
        <p:txBody>
          <a:bodyPr/>
          <a:lstStyle/>
          <a:p>
            <a:r>
              <a:rPr lang="tr-TR" sz="2400" dirty="0" smtClean="0">
                <a:latin typeface="Tahoma" pitchFamily="34" charset="0"/>
              </a:rPr>
              <a:t>Yumurta kanalı beş ayrı bölgeye ayrılır.</a:t>
            </a:r>
          </a:p>
          <a:p>
            <a:pPr lvl="1" algn="l">
              <a:buClr>
                <a:srgbClr val="008000"/>
              </a:buClr>
              <a:buFont typeface="Wingdings" pitchFamily="2" charset="2"/>
              <a:buChar char="v"/>
            </a:pPr>
            <a:r>
              <a:rPr lang="tr-TR" sz="2000" dirty="0" smtClean="0">
                <a:latin typeface="Tahoma" pitchFamily="34" charset="0"/>
              </a:rPr>
              <a:t>Serbest bırakılan yumurtayı yakalayan </a:t>
            </a:r>
            <a:r>
              <a:rPr lang="tr-TR" sz="2000" dirty="0" err="1" smtClean="0">
                <a:latin typeface="Tahoma" pitchFamily="34" charset="0"/>
              </a:rPr>
              <a:t>yumurtakanalı</a:t>
            </a:r>
            <a:r>
              <a:rPr lang="tr-TR" sz="2000" dirty="0" smtClean="0">
                <a:latin typeface="Tahoma" pitchFamily="34" charset="0"/>
              </a:rPr>
              <a:t> ağzı (</a:t>
            </a:r>
            <a:r>
              <a:rPr lang="tr-TR" sz="2000" dirty="0" err="1" smtClean="0">
                <a:latin typeface="Tahoma" pitchFamily="34" charset="0"/>
              </a:rPr>
              <a:t>infundibulum</a:t>
            </a:r>
            <a:r>
              <a:rPr lang="tr-TR" sz="2000" dirty="0" smtClean="0">
                <a:latin typeface="Tahoma" pitchFamily="34" charset="0"/>
              </a:rPr>
              <a:t>).</a:t>
            </a:r>
          </a:p>
          <a:p>
            <a:pPr lvl="1">
              <a:buClr>
                <a:srgbClr val="008000"/>
              </a:buClr>
              <a:buFont typeface="Wingdings" pitchFamily="2" charset="2"/>
              <a:buChar char="v"/>
            </a:pPr>
            <a:r>
              <a:rPr lang="tr-TR" sz="2000" dirty="0" smtClean="0">
                <a:latin typeface="Tahoma" pitchFamily="34" charset="0"/>
              </a:rPr>
              <a:t>Yumurta akının salgılandığı </a:t>
            </a:r>
            <a:r>
              <a:rPr lang="tr-TR" sz="2000" dirty="0" err="1" smtClean="0">
                <a:latin typeface="Tahoma" pitchFamily="34" charset="0"/>
              </a:rPr>
              <a:t>magnum</a:t>
            </a:r>
            <a:r>
              <a:rPr lang="tr-TR" sz="2000" dirty="0" smtClean="0">
                <a:latin typeface="Tahoma" pitchFamily="34" charset="0"/>
              </a:rPr>
              <a:t>.</a:t>
            </a:r>
          </a:p>
          <a:p>
            <a:pPr lvl="1" algn="l">
              <a:buClr>
                <a:srgbClr val="008000"/>
              </a:buClr>
              <a:buFont typeface="Wingdings" pitchFamily="2" charset="2"/>
              <a:buChar char="v"/>
            </a:pPr>
            <a:r>
              <a:rPr lang="tr-TR" sz="2000" dirty="0" smtClean="0">
                <a:latin typeface="Tahoma" pitchFamily="34" charset="0"/>
              </a:rPr>
              <a:t>Kabuk altı zarlarının salgılandığı </a:t>
            </a:r>
            <a:r>
              <a:rPr lang="tr-TR" sz="2000" dirty="0" err="1" smtClean="0">
                <a:latin typeface="Tahoma" pitchFamily="34" charset="0"/>
              </a:rPr>
              <a:t>istmus</a:t>
            </a:r>
            <a:r>
              <a:rPr lang="tr-TR" sz="2000" dirty="0" smtClean="0">
                <a:latin typeface="Tahoma" pitchFamily="34" charset="0"/>
              </a:rPr>
              <a:t>.</a:t>
            </a:r>
          </a:p>
          <a:p>
            <a:pPr lvl="1" algn="l">
              <a:buClr>
                <a:srgbClr val="008000"/>
              </a:buClr>
              <a:buFont typeface="Wingdings" pitchFamily="2" charset="2"/>
              <a:buChar char="v"/>
            </a:pPr>
            <a:r>
              <a:rPr lang="tr-TR" sz="2000" dirty="0" smtClean="0">
                <a:latin typeface="Tahoma" pitchFamily="34" charset="0"/>
              </a:rPr>
              <a:t>Yumurta kabuğunun oluştuğu (yumurta kabuğu bezi) </a:t>
            </a:r>
            <a:r>
              <a:rPr lang="tr-TR" sz="2000" dirty="0" err="1" smtClean="0">
                <a:latin typeface="Tahoma" pitchFamily="34" charset="0"/>
              </a:rPr>
              <a:t>uterus</a:t>
            </a:r>
            <a:r>
              <a:rPr lang="tr-TR" sz="2000" dirty="0" smtClean="0">
                <a:latin typeface="Tahoma" pitchFamily="34" charset="0"/>
              </a:rPr>
              <a:t>.</a:t>
            </a:r>
          </a:p>
          <a:p>
            <a:pPr lvl="1" algn="l">
              <a:buClr>
                <a:srgbClr val="008000"/>
              </a:buClr>
              <a:buFont typeface="Wingdings" pitchFamily="2" charset="2"/>
              <a:buChar char="v"/>
            </a:pPr>
            <a:r>
              <a:rPr lang="tr-TR" sz="2000" dirty="0" err="1" smtClean="0">
                <a:latin typeface="Tahoma" pitchFamily="34" charset="0"/>
              </a:rPr>
              <a:t>vagina</a:t>
            </a:r>
            <a:r>
              <a:rPr lang="tr-TR" sz="2000" dirty="0" smtClean="0">
                <a:latin typeface="Tahoma" pitchFamily="34" charset="0"/>
              </a:rPr>
              <a:t>.</a:t>
            </a:r>
          </a:p>
          <a:p>
            <a:pPr lvl="1" algn="l">
              <a:buClr>
                <a:srgbClr val="008000"/>
              </a:buClr>
              <a:buFont typeface="Wingdings" pitchFamily="2" charset="2"/>
              <a:buChar char="v"/>
            </a:pPr>
            <a:r>
              <a:rPr lang="tr-TR" sz="2000" dirty="0" err="1" smtClean="0">
                <a:latin typeface="Tahoma" pitchFamily="34" charset="0"/>
              </a:rPr>
              <a:t>Kloaka</a:t>
            </a:r>
            <a:endParaRPr lang="tr-TR" sz="2000" dirty="0" smtClean="0">
              <a:latin typeface="Tahoma" pitchFamily="34" charset="0"/>
            </a:endParaRPr>
          </a:p>
          <a:p>
            <a:pPr>
              <a:buClr>
                <a:srgbClr val="008000"/>
              </a:buClr>
              <a:buFont typeface="Wingdings" pitchFamily="2" charset="2"/>
              <a:buChar char="v"/>
            </a:pPr>
            <a:endParaRPr lang="tr-TR" sz="1600" dirty="0" smtClean="0">
              <a:latin typeface="Tahoma" pitchFamily="34" charset="0"/>
            </a:endParaRPr>
          </a:p>
          <a:p>
            <a:pPr>
              <a:buFont typeface="Monotype Sorts"/>
              <a:buNone/>
            </a:pPr>
            <a:endParaRPr lang="en-US" dirty="0" smtClean="0">
              <a:latin typeface="Tahoma" pitchFamily="34" charset="0"/>
            </a:endParaRPr>
          </a:p>
        </p:txBody>
      </p:sp>
      <p:pic>
        <p:nvPicPr>
          <p:cNvPr id="16387" name="6 Resi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50" y="1785938"/>
            <a:ext cx="2303463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12 Metin kutusu"/>
          <p:cNvSpPr txBox="1">
            <a:spLocks noChangeArrowheads="1"/>
          </p:cNvSpPr>
          <p:nvPr/>
        </p:nvSpPr>
        <p:spPr bwMode="auto">
          <a:xfrm>
            <a:off x="4286250" y="5500688"/>
            <a:ext cx="48577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tr-TR" u="sng" dirty="0" smtClean="0">
                <a:latin typeface="Tahoma" pitchFamily="34" charset="0"/>
                <a:cs typeface="Tahoma" pitchFamily="34" charset="0"/>
              </a:rPr>
              <a:t>Tavukta </a:t>
            </a:r>
            <a:r>
              <a:rPr lang="tr-TR" u="sng" dirty="0" err="1" smtClean="0">
                <a:latin typeface="Tahoma" pitchFamily="34" charset="0"/>
                <a:cs typeface="Tahoma" pitchFamily="34" charset="0"/>
              </a:rPr>
              <a:t>ovaryum</a:t>
            </a:r>
            <a:r>
              <a:rPr lang="tr-TR" u="sng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r-TR" u="sng" dirty="0">
                <a:latin typeface="Tahoma" pitchFamily="34" charset="0"/>
                <a:cs typeface="Tahoma" pitchFamily="34" charset="0"/>
              </a:rPr>
              <a:t>ve yumurta kanalı</a:t>
            </a:r>
            <a:endParaRPr lang="tr-TR" dirty="0">
              <a:latin typeface="Tahoma" pitchFamily="34" charset="0"/>
              <a:cs typeface="Tahoma" pitchFamily="34" charset="0"/>
            </a:endParaRPr>
          </a:p>
          <a:p>
            <a:pPr eaLnBrk="0" hangingPunct="0"/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260648"/>
            <a:ext cx="6172200" cy="553594"/>
          </a:xfrm>
        </p:spPr>
        <p:txBody>
          <a:bodyPr/>
          <a:lstStyle/>
          <a:p>
            <a:r>
              <a:rPr lang="tr-TR" dirty="0" err="1" smtClean="0">
                <a:latin typeface="Arial Black" pitchFamily="34" charset="0"/>
              </a:rPr>
              <a:t>Ovaryum</a:t>
            </a:r>
            <a:endParaRPr lang="tr-TR" dirty="0" smtClean="0">
              <a:latin typeface="Arial Black" pitchFamily="34" charset="0"/>
            </a:endParaRP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672" y="1412776"/>
            <a:ext cx="4104456" cy="4968875"/>
          </a:xfrm>
        </p:spPr>
        <p:txBody>
          <a:bodyPr>
            <a:normAutofit fontScale="92500"/>
          </a:bodyPr>
          <a:lstStyle/>
          <a:p>
            <a:pPr>
              <a:buClr>
                <a:schemeClr val="accent1"/>
              </a:buClr>
              <a:buFont typeface="Wingdings" pitchFamily="2" charset="2"/>
              <a:buChar char="v"/>
            </a:pPr>
            <a:r>
              <a:rPr lang="tr-TR" sz="2800" dirty="0" smtClean="0">
                <a:latin typeface="Tahoma" pitchFamily="34" charset="0"/>
              </a:rPr>
              <a:t>Memelilerden </a:t>
            </a:r>
          </a:p>
          <a:p>
            <a:pPr>
              <a:buClr>
                <a:schemeClr val="accent1"/>
              </a:buClr>
            </a:pPr>
            <a:r>
              <a:rPr lang="tr-TR" sz="2800" dirty="0" smtClean="0">
                <a:latin typeface="Tahoma" pitchFamily="34" charset="0"/>
              </a:rPr>
              <a:t>farklı bir yapısı vardır. </a:t>
            </a:r>
          </a:p>
          <a:p>
            <a:pPr>
              <a:buClr>
                <a:schemeClr val="accent1"/>
              </a:buClr>
              <a:buFont typeface="Wingdings" pitchFamily="2" charset="2"/>
              <a:buChar char="v"/>
            </a:pPr>
            <a:r>
              <a:rPr lang="tr-TR" sz="2800" dirty="0" smtClean="0">
                <a:latin typeface="Tahoma" pitchFamily="34" charset="0"/>
              </a:rPr>
              <a:t>Başlıca iki ana loptan oluşur.</a:t>
            </a:r>
          </a:p>
          <a:p>
            <a:pPr>
              <a:buClr>
                <a:schemeClr val="accent1"/>
              </a:buClr>
              <a:buFont typeface="Wingdings" pitchFamily="2" charset="2"/>
              <a:buChar char="v"/>
            </a:pPr>
            <a:endParaRPr lang="tr-TR" sz="2800" dirty="0" smtClean="0">
              <a:latin typeface="Tahoma" pitchFamily="34" charset="0"/>
            </a:endParaRPr>
          </a:p>
          <a:p>
            <a:pPr>
              <a:buClr>
                <a:schemeClr val="accent1"/>
              </a:buClr>
              <a:buFont typeface="Wingdings" pitchFamily="2" charset="2"/>
              <a:buChar char="v"/>
            </a:pPr>
            <a:r>
              <a:rPr lang="tr-TR" sz="2800" dirty="0" smtClean="0">
                <a:latin typeface="Tahoma" pitchFamily="34" charset="0"/>
              </a:rPr>
              <a:t>Her bir lobun üzerinde çok sayıda bulunan </a:t>
            </a:r>
            <a:r>
              <a:rPr lang="tr-TR" sz="2800" dirty="0" err="1" smtClean="0">
                <a:latin typeface="Tahoma" pitchFamily="34" charset="0"/>
              </a:rPr>
              <a:t>foliküller</a:t>
            </a:r>
            <a:r>
              <a:rPr lang="tr-TR" sz="2800" dirty="0" smtClean="0">
                <a:latin typeface="Tahoma" pitchFamily="34" charset="0"/>
              </a:rPr>
              <a:t> bir bağ doku ile bulundukları loba bağlanmışlardır.</a:t>
            </a:r>
          </a:p>
          <a:p>
            <a:endParaRPr lang="tr-TR" sz="2800" dirty="0" smtClean="0">
              <a:latin typeface="Tahoma" pitchFamily="34" charset="0"/>
            </a:endParaRPr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44888" y="0"/>
            <a:ext cx="3599112" cy="2780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3789040"/>
            <a:ext cx="3055693" cy="2915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87824" y="0"/>
            <a:ext cx="6156176" cy="1124744"/>
          </a:xfrm>
        </p:spPr>
        <p:txBody>
          <a:bodyPr/>
          <a:lstStyle/>
          <a:p>
            <a:r>
              <a:rPr lang="tr-TR" dirty="0" smtClean="0">
                <a:latin typeface="Tahoma" pitchFamily="34" charset="0"/>
              </a:rPr>
              <a:t>ALBUMEN:YUMURTA AKI </a:t>
            </a:r>
            <a:br>
              <a:rPr lang="tr-TR" dirty="0" smtClean="0">
                <a:latin typeface="Tahoma" pitchFamily="34" charset="0"/>
              </a:rPr>
            </a:br>
            <a:endParaRPr lang="tr-TR" dirty="0" smtClean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512" y="1052736"/>
            <a:ext cx="5221163" cy="6130693"/>
          </a:xfrm>
        </p:spPr>
        <p:txBody>
          <a:bodyPr/>
          <a:lstStyle/>
          <a:p>
            <a:pPr marL="984250">
              <a:lnSpc>
                <a:spcPct val="80000"/>
              </a:lnSpc>
              <a:buNone/>
            </a:pPr>
            <a:r>
              <a:rPr lang="tr-TR" sz="2400" dirty="0" smtClean="0">
                <a:latin typeface="Tahoma" pitchFamily="34" charset="0"/>
              </a:rPr>
              <a:t>– %90 Su ve %10 protein</a:t>
            </a:r>
          </a:p>
          <a:p>
            <a:pPr marL="984250">
              <a:lnSpc>
                <a:spcPct val="80000"/>
              </a:lnSpc>
              <a:buFont typeface="Monotype Sorts"/>
              <a:buNone/>
            </a:pPr>
            <a:r>
              <a:rPr lang="tr-TR" sz="2400" dirty="0" smtClean="0">
                <a:latin typeface="Tahoma" pitchFamily="34" charset="0"/>
              </a:rPr>
              <a:t>– </a:t>
            </a:r>
            <a:r>
              <a:rPr lang="tr-TR" sz="2400" dirty="0" err="1" smtClean="0">
                <a:latin typeface="Tahoma" pitchFamily="34" charset="0"/>
              </a:rPr>
              <a:t>embryoya</a:t>
            </a:r>
            <a:r>
              <a:rPr lang="tr-TR" sz="2400" dirty="0" smtClean="0">
                <a:latin typeface="Tahoma" pitchFamily="34" charset="0"/>
              </a:rPr>
              <a:t> su sağlar, aynı zamanda</a:t>
            </a:r>
          </a:p>
          <a:p>
            <a:pPr marL="984250">
              <a:lnSpc>
                <a:spcPct val="80000"/>
              </a:lnSpc>
              <a:buNone/>
            </a:pPr>
            <a:r>
              <a:rPr lang="tr-TR" sz="2400" dirty="0" err="1" smtClean="0">
                <a:latin typeface="Tahoma" pitchFamily="34" charset="0"/>
              </a:rPr>
              <a:t>embryoyu</a:t>
            </a:r>
            <a:r>
              <a:rPr lang="tr-TR" sz="2400" dirty="0" smtClean="0">
                <a:latin typeface="Tahoma" pitchFamily="34" charset="0"/>
              </a:rPr>
              <a:t> darbelere karşı korur.</a:t>
            </a:r>
          </a:p>
          <a:p>
            <a:pPr marL="984250">
              <a:lnSpc>
                <a:spcPct val="80000"/>
              </a:lnSpc>
              <a:buFont typeface="Monotype Sorts"/>
              <a:buNone/>
            </a:pPr>
            <a:r>
              <a:rPr lang="tr-TR" sz="2400" dirty="0" smtClean="0">
                <a:latin typeface="Tahoma" pitchFamily="34" charset="0"/>
              </a:rPr>
              <a:t>–</a:t>
            </a:r>
            <a:r>
              <a:rPr lang="tr-TR" sz="2400" dirty="0" err="1" smtClean="0">
                <a:latin typeface="Tahoma" pitchFamily="34" charset="0"/>
              </a:rPr>
              <a:t>embryoyu</a:t>
            </a:r>
            <a:r>
              <a:rPr lang="tr-TR" sz="2400" dirty="0" smtClean="0">
                <a:latin typeface="Tahoma" pitchFamily="34" charset="0"/>
              </a:rPr>
              <a:t> ani ısı değişikliklerine karşı korur.</a:t>
            </a:r>
          </a:p>
          <a:p>
            <a:pPr marL="984250">
              <a:lnSpc>
                <a:spcPct val="80000"/>
              </a:lnSpc>
              <a:buFont typeface="Monotype Sorts"/>
              <a:buNone/>
            </a:pPr>
            <a:r>
              <a:rPr lang="tr-TR" sz="2400" dirty="0" smtClean="0">
                <a:latin typeface="Tahoma" pitchFamily="34" charset="0"/>
              </a:rPr>
              <a:t>• KABUK ZARLARI</a:t>
            </a:r>
          </a:p>
          <a:p>
            <a:pPr marL="984250">
              <a:lnSpc>
                <a:spcPct val="80000"/>
              </a:lnSpc>
              <a:buFont typeface="Monotype Sorts"/>
              <a:buNone/>
            </a:pPr>
            <a:r>
              <a:rPr lang="tr-TR" sz="2400" dirty="0" smtClean="0">
                <a:latin typeface="Tahoma" pitchFamily="34" charset="0"/>
              </a:rPr>
              <a:t>– Kabuğa yapışık iki iç zar vardır.</a:t>
            </a:r>
          </a:p>
          <a:p>
            <a:pPr marL="984250">
              <a:lnSpc>
                <a:spcPct val="80000"/>
              </a:lnSpc>
              <a:buFont typeface="Monotype Sorts"/>
              <a:buNone/>
            </a:pPr>
            <a:r>
              <a:rPr lang="tr-TR" sz="2400" dirty="0" smtClean="0">
                <a:latin typeface="Tahoma" pitchFamily="34" charset="0"/>
              </a:rPr>
              <a:t>	İç ve dış</a:t>
            </a:r>
          </a:p>
          <a:p>
            <a:pPr marL="984250">
              <a:lnSpc>
                <a:spcPct val="80000"/>
              </a:lnSpc>
              <a:buFont typeface="Monotype Sorts"/>
              <a:buNone/>
            </a:pPr>
            <a:r>
              <a:rPr lang="tr-TR" sz="2400" dirty="0" smtClean="0">
                <a:latin typeface="Tahoma" pitchFamily="34" charset="0"/>
              </a:rPr>
              <a:t>– Yumurtayı bakterilerin girişine karşı korur.</a:t>
            </a:r>
          </a:p>
          <a:p>
            <a:pPr marL="984250">
              <a:lnSpc>
                <a:spcPct val="80000"/>
              </a:lnSpc>
              <a:buNone/>
            </a:pPr>
            <a:r>
              <a:rPr lang="tr-TR" sz="2400" dirty="0" smtClean="0">
                <a:latin typeface="Tahoma" pitchFamily="34" charset="0"/>
              </a:rPr>
              <a:t>– Hızlı gelişebilecek buharlaşmaya karşı  korur.</a:t>
            </a:r>
          </a:p>
          <a:p>
            <a:pPr>
              <a:lnSpc>
                <a:spcPct val="80000"/>
              </a:lnSpc>
              <a:buFont typeface="Monotype Sorts"/>
              <a:buNone/>
            </a:pPr>
            <a:endParaRPr lang="tr-TR" sz="2400" dirty="0" smtClean="0">
              <a:latin typeface="Tahoma" pitchFamily="34" charset="0"/>
            </a:endParaRPr>
          </a:p>
          <a:p>
            <a:pPr>
              <a:lnSpc>
                <a:spcPct val="80000"/>
              </a:lnSpc>
            </a:pPr>
            <a:endParaRPr lang="tr-TR" sz="2400" dirty="0" smtClean="0">
              <a:latin typeface="Tahoma" pitchFamily="34" charset="0"/>
            </a:endParaRPr>
          </a:p>
        </p:txBody>
      </p:sp>
      <p:pic>
        <p:nvPicPr>
          <p:cNvPr id="829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290" y="2492896"/>
            <a:ext cx="3214710" cy="3228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1840" y="0"/>
            <a:ext cx="5740152" cy="980728"/>
          </a:xfrm>
        </p:spPr>
        <p:txBody>
          <a:bodyPr/>
          <a:lstStyle/>
          <a:p>
            <a:r>
              <a:rPr lang="tr-TR" dirty="0" smtClean="0">
                <a:latin typeface="Arial Black" pitchFamily="34" charset="0"/>
              </a:rPr>
              <a:t>Erkek Üreme</a:t>
            </a:r>
          </a:p>
        </p:txBody>
      </p:sp>
      <p:pic>
        <p:nvPicPr>
          <p:cNvPr id="53250" name="Picture 4"/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572132" y="2214554"/>
            <a:ext cx="3286116" cy="4465642"/>
          </a:xfrm>
        </p:spPr>
      </p:pic>
      <p:sp>
        <p:nvSpPr>
          <p:cNvPr id="53251" name="Text Box 5"/>
          <p:cNvSpPr txBox="1">
            <a:spLocks noChangeArrowheads="1"/>
          </p:cNvSpPr>
          <p:nvPr/>
        </p:nvSpPr>
        <p:spPr bwMode="auto">
          <a:xfrm>
            <a:off x="1763688" y="1196752"/>
            <a:ext cx="3887043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dirty="0">
                <a:latin typeface="Tahoma" pitchFamily="34" charset="0"/>
              </a:rPr>
              <a:t>Testisler </a:t>
            </a:r>
            <a:r>
              <a:rPr lang="tr-TR" dirty="0" err="1">
                <a:latin typeface="Tahoma" pitchFamily="34" charset="0"/>
              </a:rPr>
              <a:t>fasülye</a:t>
            </a:r>
            <a:r>
              <a:rPr lang="tr-TR" dirty="0">
                <a:latin typeface="Tahoma" pitchFamily="34" charset="0"/>
              </a:rPr>
              <a:t> biçimindedir ve gövdenin </a:t>
            </a:r>
            <a:r>
              <a:rPr lang="tr-TR" dirty="0" err="1">
                <a:latin typeface="Tahoma" pitchFamily="34" charset="0"/>
              </a:rPr>
              <a:t>dorsalinde</a:t>
            </a:r>
            <a:r>
              <a:rPr lang="tr-TR" dirty="0">
                <a:latin typeface="Tahoma" pitchFamily="34" charset="0"/>
              </a:rPr>
              <a:t> arka duvara bağlanmıştır.</a:t>
            </a:r>
          </a:p>
          <a:p>
            <a:r>
              <a:rPr lang="tr-TR" dirty="0">
                <a:latin typeface="Tahoma" pitchFamily="34" charset="0"/>
              </a:rPr>
              <a:t>böbreklerin </a:t>
            </a:r>
            <a:r>
              <a:rPr lang="tr-TR" dirty="0" err="1">
                <a:latin typeface="Tahoma" pitchFamily="34" charset="0"/>
              </a:rPr>
              <a:t>anterior</a:t>
            </a:r>
            <a:r>
              <a:rPr lang="tr-TR" dirty="0">
                <a:latin typeface="Tahoma" pitchFamily="34" charset="0"/>
              </a:rPr>
              <a:t> ucuna yapışık halde bulunur.</a:t>
            </a:r>
          </a:p>
          <a:p>
            <a:endParaRPr lang="tr-TR" dirty="0">
              <a:latin typeface="Tahoma" pitchFamily="34" charset="0"/>
            </a:endParaRPr>
          </a:p>
          <a:p>
            <a:r>
              <a:rPr lang="tr-TR" dirty="0">
                <a:latin typeface="Tahoma" pitchFamily="34" charset="0"/>
              </a:rPr>
              <a:t>• Testisler üreme mevsimi dışında birkaç mm boyundadır.</a:t>
            </a:r>
          </a:p>
          <a:p>
            <a:pPr>
              <a:buFontTx/>
              <a:buChar char="•"/>
            </a:pPr>
            <a:r>
              <a:rPr lang="tr-TR" dirty="0">
                <a:latin typeface="Tahoma" pitchFamily="34" charset="0"/>
              </a:rPr>
              <a:t>Üreme mevsiminde boyutları 400-500 kat artar.</a:t>
            </a:r>
          </a:p>
          <a:p>
            <a:r>
              <a:rPr lang="tr-TR" dirty="0" smtClean="0">
                <a:latin typeface="Tahoma" pitchFamily="34" charset="0"/>
              </a:rPr>
              <a:t>•</a:t>
            </a:r>
            <a:endParaRPr lang="tr-TR" dirty="0">
              <a:latin typeface="Tahoma" pitchFamily="34" charset="0"/>
            </a:endParaRPr>
          </a:p>
          <a:p>
            <a:pPr>
              <a:spcBef>
                <a:spcPct val="50000"/>
              </a:spcBef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63888" y="0"/>
            <a:ext cx="5380112" cy="1052736"/>
          </a:xfrm>
        </p:spPr>
        <p:txBody>
          <a:bodyPr/>
          <a:lstStyle/>
          <a:p>
            <a:r>
              <a:rPr lang="tr-TR" dirty="0" smtClean="0">
                <a:latin typeface="Arial Black" pitchFamily="34" charset="0"/>
              </a:rPr>
              <a:t>Erkek Üreme</a:t>
            </a:r>
            <a:endParaRPr lang="tr-TR" dirty="0" smtClean="0"/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67744" y="1124744"/>
            <a:ext cx="3312368" cy="609617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400" dirty="0" smtClean="0">
                <a:latin typeface="Tahoma" pitchFamily="34" charset="0"/>
              </a:rPr>
              <a:t>• </a:t>
            </a:r>
            <a:r>
              <a:rPr lang="tr-TR" sz="2400" dirty="0" err="1" smtClean="0">
                <a:latin typeface="Tahoma" pitchFamily="34" charset="0"/>
              </a:rPr>
              <a:t>Spermatozoonların</a:t>
            </a:r>
            <a:r>
              <a:rPr lang="tr-TR" sz="2400" dirty="0" smtClean="0">
                <a:latin typeface="Tahoma" pitchFamily="34" charset="0"/>
              </a:rPr>
              <a:t> üretildiği </a:t>
            </a:r>
            <a:r>
              <a:rPr lang="tr-TR" sz="2400" dirty="0" err="1" smtClean="0">
                <a:latin typeface="Tahoma" pitchFamily="34" charset="0"/>
              </a:rPr>
              <a:t>seminifer</a:t>
            </a:r>
            <a:r>
              <a:rPr lang="tr-TR" sz="2400" dirty="0" smtClean="0">
                <a:latin typeface="Tahoma" pitchFamily="34" charset="0"/>
              </a:rPr>
              <a:t> </a:t>
            </a:r>
            <a:r>
              <a:rPr lang="tr-TR" sz="2400" dirty="0" err="1" smtClean="0">
                <a:latin typeface="Tahoma" pitchFamily="34" charset="0"/>
              </a:rPr>
              <a:t>tubuller</a:t>
            </a:r>
            <a:r>
              <a:rPr lang="tr-TR" sz="2400" dirty="0" smtClean="0">
                <a:latin typeface="Tahoma" pitchFamily="34" charset="0"/>
              </a:rPr>
              <a:t> testisin içindedir.</a:t>
            </a:r>
          </a:p>
          <a:p>
            <a:pPr>
              <a:lnSpc>
                <a:spcPct val="80000"/>
              </a:lnSpc>
            </a:pPr>
            <a:r>
              <a:rPr lang="tr-TR" sz="2400" dirty="0" smtClean="0">
                <a:latin typeface="Tahoma" pitchFamily="34" charset="0"/>
              </a:rPr>
              <a:t>• </a:t>
            </a:r>
            <a:r>
              <a:rPr lang="tr-TR" sz="2400" dirty="0" err="1" smtClean="0">
                <a:latin typeface="Tahoma" pitchFamily="34" charset="0"/>
              </a:rPr>
              <a:t>Tubullerde</a:t>
            </a:r>
            <a:r>
              <a:rPr lang="tr-TR" sz="2400" dirty="0" smtClean="0">
                <a:latin typeface="Tahoma" pitchFamily="34" charset="0"/>
              </a:rPr>
              <a:t> bulunan </a:t>
            </a:r>
            <a:r>
              <a:rPr lang="tr-TR" sz="2400" dirty="0" err="1" smtClean="0">
                <a:latin typeface="Tahoma" pitchFamily="34" charset="0"/>
              </a:rPr>
              <a:t>germinal</a:t>
            </a:r>
            <a:r>
              <a:rPr lang="tr-TR" sz="2400" dirty="0" smtClean="0">
                <a:latin typeface="Tahoma" pitchFamily="34" charset="0"/>
              </a:rPr>
              <a:t> </a:t>
            </a:r>
            <a:r>
              <a:rPr lang="tr-TR" sz="2400" dirty="0" err="1" smtClean="0">
                <a:latin typeface="Tahoma" pitchFamily="34" charset="0"/>
              </a:rPr>
              <a:t>epitelde</a:t>
            </a:r>
            <a:r>
              <a:rPr lang="tr-TR" sz="2400" dirty="0" smtClean="0">
                <a:latin typeface="Tahoma" pitchFamily="34" charset="0"/>
              </a:rPr>
              <a:t> hem sperm üretilir hem de cinsiyet hormonları salınır. </a:t>
            </a:r>
          </a:p>
          <a:p>
            <a:pPr>
              <a:lnSpc>
                <a:spcPct val="80000"/>
              </a:lnSpc>
            </a:pPr>
            <a:r>
              <a:rPr lang="tr-TR" sz="2400" dirty="0" smtClean="0">
                <a:latin typeface="Tahoma" pitchFamily="34" charset="0"/>
              </a:rPr>
              <a:t>• </a:t>
            </a:r>
            <a:r>
              <a:rPr lang="tr-TR" sz="2400" dirty="0" err="1" smtClean="0">
                <a:latin typeface="Tahoma" pitchFamily="34" charset="0"/>
              </a:rPr>
              <a:t>Seminal</a:t>
            </a:r>
            <a:r>
              <a:rPr lang="tr-TR" sz="2400" dirty="0" smtClean="0">
                <a:latin typeface="Tahoma" pitchFamily="34" charset="0"/>
              </a:rPr>
              <a:t> </a:t>
            </a:r>
            <a:r>
              <a:rPr lang="tr-TR" sz="2400" dirty="0" err="1" smtClean="0">
                <a:latin typeface="Tahoma" pitchFamily="34" charset="0"/>
              </a:rPr>
              <a:t>vesiküllerde</a:t>
            </a:r>
            <a:r>
              <a:rPr lang="tr-TR" sz="2400" dirty="0" smtClean="0">
                <a:latin typeface="Tahoma" pitchFamily="34" charset="0"/>
              </a:rPr>
              <a:t> ise sperm depo yeridir.</a:t>
            </a:r>
          </a:p>
        </p:txBody>
      </p:sp>
      <p:pic>
        <p:nvPicPr>
          <p:cNvPr id="5529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196753"/>
            <a:ext cx="2954040" cy="4969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59832" y="476672"/>
            <a:ext cx="5596136" cy="792088"/>
          </a:xfrm>
        </p:spPr>
        <p:txBody>
          <a:bodyPr/>
          <a:lstStyle/>
          <a:p>
            <a:r>
              <a:rPr lang="tr-TR" dirty="0" smtClean="0">
                <a:latin typeface="Arial Black" pitchFamily="34" charset="0"/>
              </a:rPr>
              <a:t>Erkek Üreme</a:t>
            </a:r>
            <a:endParaRPr lang="tr-TR" dirty="0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39752" y="1412776"/>
            <a:ext cx="3925670" cy="5157192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  <a:buFont typeface="Monotype Sorts"/>
              <a:buNone/>
            </a:pPr>
            <a:r>
              <a:rPr lang="tr-TR" sz="2400" dirty="0" err="1" smtClean="0">
                <a:latin typeface="Tahoma" pitchFamily="34" charset="0"/>
              </a:rPr>
              <a:t>Spermatozoonların</a:t>
            </a:r>
            <a:r>
              <a:rPr lang="tr-TR" sz="2400" dirty="0" smtClean="0">
                <a:latin typeface="Tahoma" pitchFamily="34" charset="0"/>
              </a:rPr>
              <a:t> sayısı</a:t>
            </a:r>
          </a:p>
          <a:p>
            <a:pPr>
              <a:lnSpc>
                <a:spcPct val="80000"/>
              </a:lnSpc>
              <a:buFont typeface="Monotype Sorts"/>
              <a:buNone/>
            </a:pPr>
            <a:r>
              <a:rPr lang="tr-TR" sz="2400" dirty="0" smtClean="0">
                <a:latin typeface="Tahoma" pitchFamily="34" charset="0"/>
              </a:rPr>
              <a:t>Bir tek </a:t>
            </a:r>
            <a:r>
              <a:rPr lang="tr-TR" sz="2400" dirty="0" err="1" smtClean="0">
                <a:latin typeface="Tahoma" pitchFamily="34" charset="0"/>
              </a:rPr>
              <a:t>ejakulasyonda</a:t>
            </a:r>
            <a:r>
              <a:rPr lang="tr-TR" sz="2400" dirty="0" smtClean="0">
                <a:latin typeface="Tahoma" pitchFamily="34" charset="0"/>
              </a:rPr>
              <a:t> 1.7</a:t>
            </a:r>
          </a:p>
          <a:p>
            <a:pPr>
              <a:lnSpc>
                <a:spcPct val="80000"/>
              </a:lnSpc>
              <a:buFont typeface="Monotype Sorts"/>
              <a:buNone/>
            </a:pPr>
            <a:r>
              <a:rPr lang="tr-TR" sz="2400" dirty="0" smtClean="0">
                <a:latin typeface="Tahoma" pitchFamily="34" charset="0"/>
              </a:rPr>
              <a:t>– 3.5 milyar kadardır. </a:t>
            </a:r>
            <a:r>
              <a:rPr lang="tr-TR" sz="2400" dirty="0" err="1" smtClean="0">
                <a:latin typeface="Tahoma" pitchFamily="34" charset="0"/>
              </a:rPr>
              <a:t>Hatt</a:t>
            </a:r>
            <a:r>
              <a:rPr lang="tr-TR" sz="2400" dirty="0" smtClean="0">
                <a:latin typeface="Tahoma" pitchFamily="34" charset="0"/>
              </a:rPr>
              <a:t> 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tr-TR" sz="2400" dirty="0" smtClean="0">
                <a:latin typeface="Tahoma" pitchFamily="34" charset="0"/>
              </a:rPr>
              <a:t>H</a:t>
            </a:r>
            <a:r>
              <a:rPr lang="tr-TR" sz="2400" smtClean="0">
                <a:latin typeface="Tahoma" pitchFamily="34" charset="0"/>
              </a:rPr>
              <a:t>orozlarda </a:t>
            </a:r>
            <a:r>
              <a:rPr lang="tr-TR" sz="2400" dirty="0" smtClean="0">
                <a:latin typeface="Tahoma" pitchFamily="34" charset="0"/>
              </a:rPr>
              <a:t>8 milyar kadar  saptanmıştır.</a:t>
            </a:r>
          </a:p>
          <a:p>
            <a:pPr>
              <a:lnSpc>
                <a:spcPct val="80000"/>
              </a:lnSpc>
              <a:buFont typeface="Monotype Sorts"/>
              <a:buNone/>
            </a:pPr>
            <a:r>
              <a:rPr lang="tr-TR" sz="2400" dirty="0" smtClean="0">
                <a:latin typeface="Tahoma" pitchFamily="34" charset="0"/>
              </a:rPr>
              <a:t>• Dişilerde çiftleşme sonrası, sperm </a:t>
            </a:r>
            <a:r>
              <a:rPr lang="tr-TR" sz="2400" dirty="0" err="1" smtClean="0">
                <a:latin typeface="Tahoma" pitchFamily="34" charset="0"/>
              </a:rPr>
              <a:t>vaginal</a:t>
            </a:r>
            <a:r>
              <a:rPr lang="tr-TR" sz="2400" dirty="0" smtClean="0">
                <a:latin typeface="Tahoma" pitchFamily="34" charset="0"/>
              </a:rPr>
              <a:t> kesede (</a:t>
            </a:r>
            <a:r>
              <a:rPr lang="tr-TR" sz="2400" dirty="0" err="1" smtClean="0">
                <a:latin typeface="Tahoma" pitchFamily="34" charset="0"/>
              </a:rPr>
              <a:t>uterovaginal</a:t>
            </a:r>
            <a:r>
              <a:rPr lang="tr-TR" sz="2400" dirty="0" smtClean="0">
                <a:latin typeface="Tahoma" pitchFamily="34" charset="0"/>
              </a:rPr>
              <a:t> bez) depolanır.</a:t>
            </a:r>
          </a:p>
          <a:p>
            <a:pPr>
              <a:lnSpc>
                <a:spcPct val="80000"/>
              </a:lnSpc>
              <a:buNone/>
            </a:pPr>
            <a:r>
              <a:rPr lang="tr-TR" sz="2400" dirty="0" smtClean="0">
                <a:latin typeface="Tahoma" pitchFamily="34" charset="0"/>
              </a:rPr>
              <a:t>• </a:t>
            </a:r>
            <a:r>
              <a:rPr lang="tr-TR" sz="2400" dirty="0" err="1" smtClean="0">
                <a:latin typeface="Tahoma" pitchFamily="34" charset="0"/>
              </a:rPr>
              <a:t>Spermatozoonlar</a:t>
            </a:r>
            <a:r>
              <a:rPr lang="tr-TR" sz="2400" dirty="0" smtClean="0">
                <a:latin typeface="Tahoma" pitchFamily="34" charset="0"/>
              </a:rPr>
              <a:t> </a:t>
            </a:r>
            <a:r>
              <a:rPr lang="tr-TR" sz="2400" dirty="0" err="1" smtClean="0">
                <a:latin typeface="Tahoma" pitchFamily="34" charset="0"/>
              </a:rPr>
              <a:t>ovidukta</a:t>
            </a:r>
            <a:r>
              <a:rPr lang="tr-TR" sz="2400" dirty="0" smtClean="0">
                <a:latin typeface="Tahoma" pitchFamily="34" charset="0"/>
              </a:rPr>
              <a:t> doğru seyahat ederler.</a:t>
            </a:r>
          </a:p>
          <a:p>
            <a:pPr>
              <a:lnSpc>
                <a:spcPct val="80000"/>
              </a:lnSpc>
              <a:buFont typeface="Monotype Sorts"/>
              <a:buNone/>
            </a:pPr>
            <a:r>
              <a:rPr lang="tr-TR" sz="2400" dirty="0" smtClean="0">
                <a:latin typeface="Tahoma" pitchFamily="34" charset="0"/>
              </a:rPr>
              <a:t>• Ortalama olarak, çiftleşmeden sonra döllenme 20-72 saat sonra gerçekleşir.</a:t>
            </a:r>
          </a:p>
          <a:p>
            <a:pPr>
              <a:lnSpc>
                <a:spcPct val="80000"/>
              </a:lnSpc>
              <a:buFont typeface="Monotype Sorts"/>
              <a:buNone/>
            </a:pPr>
            <a:endParaRPr lang="tr-TR" sz="2400" dirty="0" smtClean="0">
              <a:latin typeface="Tahoma" pitchFamily="34" charset="0"/>
            </a:endParaRPr>
          </a:p>
        </p:txBody>
      </p:sp>
      <p:pic>
        <p:nvPicPr>
          <p:cNvPr id="624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22437" y="260648"/>
            <a:ext cx="2621563" cy="2194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1046</TotalTime>
  <Words>496</Words>
  <Application>Microsoft Office PowerPoint</Application>
  <PresentationFormat>Ekran Gösterisi (4:3)</PresentationFormat>
  <Paragraphs>78</Paragraphs>
  <Slides>13</Slides>
  <Notes>12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10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24" baseType="lpstr">
      <vt:lpstr>Arial</vt:lpstr>
      <vt:lpstr>Arial Black</vt:lpstr>
      <vt:lpstr>Calibri</vt:lpstr>
      <vt:lpstr>Century Schoolbook</vt:lpstr>
      <vt:lpstr>Helvetica</vt:lpstr>
      <vt:lpstr>Monotype Sorts</vt:lpstr>
      <vt:lpstr>Tahoma</vt:lpstr>
      <vt:lpstr>Times New Roman</vt:lpstr>
      <vt:lpstr>Wingdings</vt:lpstr>
      <vt:lpstr>Wingdings 2</vt:lpstr>
      <vt:lpstr>Cumba</vt:lpstr>
      <vt:lpstr>Kanatlılarda Üreme </vt:lpstr>
      <vt:lpstr>ÜREME HORMONLARI VE ETKİLERİ </vt:lpstr>
      <vt:lpstr>Kanatlı Hayvanlarda Üreme Organları </vt:lpstr>
      <vt:lpstr>Kanatlılarda Üreme kanal sistemi; </vt:lpstr>
      <vt:lpstr>Ovaryum</vt:lpstr>
      <vt:lpstr>ALBUMEN:YUMURTA AKI  </vt:lpstr>
      <vt:lpstr>Erkek Üreme</vt:lpstr>
      <vt:lpstr>Erkek Üreme</vt:lpstr>
      <vt:lpstr>Erkek Üreme</vt:lpstr>
      <vt:lpstr>PowerPoint Sunusu</vt:lpstr>
      <vt:lpstr>PowerPoint Sunusu</vt:lpstr>
      <vt:lpstr>PowerPoint Sunusu</vt:lpstr>
      <vt:lpstr>PowerPoint Sunusu</vt:lpstr>
    </vt:vector>
  </TitlesOfParts>
  <Company>Animal Sciences, Purdue Univ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Physiology</dc:title>
  <dc:creator>Dale M. Forsyth</dc:creator>
  <cp:lastModifiedBy>fizyoloji</cp:lastModifiedBy>
  <cp:revision>107</cp:revision>
  <dcterms:created xsi:type="dcterms:W3CDTF">2001-02-02T20:05:02Z</dcterms:created>
  <dcterms:modified xsi:type="dcterms:W3CDTF">2017-02-28T11:35:54Z</dcterms:modified>
</cp:coreProperties>
</file>