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5742" autoAdjust="0"/>
  </p:normalViewPr>
  <p:slideViewPr>
    <p:cSldViewPr snapToGrid="0">
      <p:cViewPr varScale="1">
        <p:scale>
          <a:sx n="93" d="100"/>
          <a:sy n="93" d="100"/>
        </p:scale>
        <p:origin x="456" y="90"/>
      </p:cViewPr>
      <p:guideLst/>
    </p:cSldViewPr>
  </p:slideViewPr>
  <p:outlineViewPr>
    <p:cViewPr>
      <p:scale>
        <a:sx n="33" d="100"/>
        <a:sy n="33" d="100"/>
      </p:scale>
      <p:origin x="0" y="-485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BCA315-FD2B-41D3-91AB-42705F4680F3}" type="datetimeFigureOut">
              <a:rPr lang="tr-TR" smtClean="0"/>
              <a:t>11.02.2020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B95750-F2C5-45B4-87F9-10A7ABBC17D6}" type="slidenum">
              <a:rPr lang="tr-TR" smtClean="0"/>
              <a:t>‹#›</a:t>
            </a:fld>
            <a:endParaRPr lang="tr-TR"/>
          </a:p>
        </p:txBody>
      </p:sp>
    </p:spTree>
    <p:extLst>
      <p:ext uri="{BB962C8B-B14F-4D97-AF65-F5344CB8AC3E}">
        <p14:creationId xmlns:p14="http://schemas.microsoft.com/office/powerpoint/2010/main" val="19828871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681B79DE-EDEB-42F5-8111-C60D0BCD6E89}" type="slidenum">
              <a:rPr lang="tr-TR" smtClean="0"/>
              <a:pPr/>
              <a:t>1</a:t>
            </a:fld>
            <a:endParaRPr lang="tr-TR"/>
          </a:p>
        </p:txBody>
      </p:sp>
    </p:spTree>
    <p:extLst>
      <p:ext uri="{BB962C8B-B14F-4D97-AF65-F5344CB8AC3E}">
        <p14:creationId xmlns:p14="http://schemas.microsoft.com/office/powerpoint/2010/main" val="1843174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681B79DE-EDEB-42F5-8111-C60D0BCD6E89}" type="slidenum">
              <a:rPr lang="tr-TR" smtClean="0"/>
              <a:pPr/>
              <a:t>2</a:t>
            </a:fld>
            <a:endParaRPr lang="tr-TR"/>
          </a:p>
        </p:txBody>
      </p:sp>
    </p:spTree>
    <p:extLst>
      <p:ext uri="{BB962C8B-B14F-4D97-AF65-F5344CB8AC3E}">
        <p14:creationId xmlns:p14="http://schemas.microsoft.com/office/powerpoint/2010/main" val="10738216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6664DB3-8081-48D9-9C1C-DFE30941C417}" type="slidenum">
              <a:rPr lang="tr-TR" smtClean="0"/>
              <a:pPr/>
              <a:t>3</a:t>
            </a:fld>
            <a:endParaRPr lang="tr-TR"/>
          </a:p>
        </p:txBody>
      </p:sp>
    </p:spTree>
    <p:extLst>
      <p:ext uri="{BB962C8B-B14F-4D97-AF65-F5344CB8AC3E}">
        <p14:creationId xmlns:p14="http://schemas.microsoft.com/office/powerpoint/2010/main" val="22557612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681B79DE-EDEB-42F5-8111-C60D0BCD6E89}" type="slidenum">
              <a:rPr lang="tr-TR" smtClean="0"/>
              <a:pPr/>
              <a:t>5</a:t>
            </a:fld>
            <a:endParaRPr lang="tr-TR"/>
          </a:p>
        </p:txBody>
      </p:sp>
    </p:spTree>
    <p:extLst>
      <p:ext uri="{BB962C8B-B14F-4D97-AF65-F5344CB8AC3E}">
        <p14:creationId xmlns:p14="http://schemas.microsoft.com/office/powerpoint/2010/main" val="4088097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6664DB3-8081-48D9-9C1C-DFE30941C417}" type="slidenum">
              <a:rPr lang="tr-TR" smtClean="0"/>
              <a:pPr/>
              <a:t>6</a:t>
            </a:fld>
            <a:endParaRPr lang="tr-TR"/>
          </a:p>
        </p:txBody>
      </p:sp>
    </p:spTree>
    <p:extLst>
      <p:ext uri="{BB962C8B-B14F-4D97-AF65-F5344CB8AC3E}">
        <p14:creationId xmlns:p14="http://schemas.microsoft.com/office/powerpoint/2010/main" val="2468003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038CD4C-8A72-47F7-B0E2-76DF395DB79E}" type="datetimeFigureOut">
              <a:rPr lang="tr-TR" smtClean="0"/>
              <a:t>11.02.2020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36D038-981E-42D3-BCC0-E89926A23465}" type="slidenum">
              <a:rPr lang="tr-TR" smtClean="0"/>
              <a:t>‹#›</a:t>
            </a:fld>
            <a:endParaRPr lang="tr-TR"/>
          </a:p>
        </p:txBody>
      </p:sp>
    </p:spTree>
    <p:extLst>
      <p:ext uri="{BB962C8B-B14F-4D97-AF65-F5344CB8AC3E}">
        <p14:creationId xmlns:p14="http://schemas.microsoft.com/office/powerpoint/2010/main" val="2811795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038CD4C-8A72-47F7-B0E2-76DF395DB79E}" type="datetimeFigureOut">
              <a:rPr lang="tr-TR" smtClean="0"/>
              <a:t>11.02.2020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36D038-981E-42D3-BCC0-E89926A23465}" type="slidenum">
              <a:rPr lang="tr-TR" smtClean="0"/>
              <a:t>‹#›</a:t>
            </a:fld>
            <a:endParaRPr lang="tr-TR"/>
          </a:p>
        </p:txBody>
      </p:sp>
    </p:spTree>
    <p:extLst>
      <p:ext uri="{BB962C8B-B14F-4D97-AF65-F5344CB8AC3E}">
        <p14:creationId xmlns:p14="http://schemas.microsoft.com/office/powerpoint/2010/main" val="4154826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038CD4C-8A72-47F7-B0E2-76DF395DB79E}" type="datetimeFigureOut">
              <a:rPr lang="tr-TR" smtClean="0"/>
              <a:t>11.02.2020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36D038-981E-42D3-BCC0-E89926A23465}" type="slidenum">
              <a:rPr lang="tr-TR" smtClean="0"/>
              <a:t>‹#›</a:t>
            </a:fld>
            <a:endParaRPr lang="tr-TR"/>
          </a:p>
        </p:txBody>
      </p:sp>
    </p:spTree>
    <p:extLst>
      <p:ext uri="{BB962C8B-B14F-4D97-AF65-F5344CB8AC3E}">
        <p14:creationId xmlns:p14="http://schemas.microsoft.com/office/powerpoint/2010/main" val="19632992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038CD4C-8A72-47F7-B0E2-76DF395DB79E}" type="datetimeFigureOut">
              <a:rPr lang="tr-TR" smtClean="0"/>
              <a:t>11.02.2020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36D038-981E-42D3-BCC0-E89926A23465}" type="slidenum">
              <a:rPr lang="tr-TR" smtClean="0"/>
              <a:t>‹#›</a:t>
            </a:fld>
            <a:endParaRPr lang="tr-TR"/>
          </a:p>
        </p:txBody>
      </p:sp>
    </p:spTree>
    <p:extLst>
      <p:ext uri="{BB962C8B-B14F-4D97-AF65-F5344CB8AC3E}">
        <p14:creationId xmlns:p14="http://schemas.microsoft.com/office/powerpoint/2010/main" val="3698489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038CD4C-8A72-47F7-B0E2-76DF395DB79E}" type="datetimeFigureOut">
              <a:rPr lang="tr-TR" smtClean="0"/>
              <a:t>11.02.2020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F36D038-981E-42D3-BCC0-E89926A23465}" type="slidenum">
              <a:rPr lang="tr-TR" smtClean="0"/>
              <a:t>‹#›</a:t>
            </a:fld>
            <a:endParaRPr lang="tr-TR"/>
          </a:p>
        </p:txBody>
      </p:sp>
    </p:spTree>
    <p:extLst>
      <p:ext uri="{BB962C8B-B14F-4D97-AF65-F5344CB8AC3E}">
        <p14:creationId xmlns:p14="http://schemas.microsoft.com/office/powerpoint/2010/main" val="2383598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038CD4C-8A72-47F7-B0E2-76DF395DB79E}" type="datetimeFigureOut">
              <a:rPr lang="tr-TR" smtClean="0"/>
              <a:t>11.02.2020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36D038-981E-42D3-BCC0-E89926A23465}" type="slidenum">
              <a:rPr lang="tr-TR" smtClean="0"/>
              <a:t>‹#›</a:t>
            </a:fld>
            <a:endParaRPr lang="tr-TR"/>
          </a:p>
        </p:txBody>
      </p:sp>
    </p:spTree>
    <p:extLst>
      <p:ext uri="{BB962C8B-B14F-4D97-AF65-F5344CB8AC3E}">
        <p14:creationId xmlns:p14="http://schemas.microsoft.com/office/powerpoint/2010/main" val="2418210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038CD4C-8A72-47F7-B0E2-76DF395DB79E}" type="datetimeFigureOut">
              <a:rPr lang="tr-TR" smtClean="0"/>
              <a:t>11.02.2020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F36D038-981E-42D3-BCC0-E89926A23465}" type="slidenum">
              <a:rPr lang="tr-TR" smtClean="0"/>
              <a:t>‹#›</a:t>
            </a:fld>
            <a:endParaRPr lang="tr-TR"/>
          </a:p>
        </p:txBody>
      </p:sp>
    </p:spTree>
    <p:extLst>
      <p:ext uri="{BB962C8B-B14F-4D97-AF65-F5344CB8AC3E}">
        <p14:creationId xmlns:p14="http://schemas.microsoft.com/office/powerpoint/2010/main" val="2720785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038CD4C-8A72-47F7-B0E2-76DF395DB79E}" type="datetimeFigureOut">
              <a:rPr lang="tr-TR" smtClean="0"/>
              <a:t>11.02.2020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F36D038-981E-42D3-BCC0-E89926A23465}" type="slidenum">
              <a:rPr lang="tr-TR" smtClean="0"/>
              <a:t>‹#›</a:t>
            </a:fld>
            <a:endParaRPr lang="tr-TR"/>
          </a:p>
        </p:txBody>
      </p:sp>
    </p:spTree>
    <p:extLst>
      <p:ext uri="{BB962C8B-B14F-4D97-AF65-F5344CB8AC3E}">
        <p14:creationId xmlns:p14="http://schemas.microsoft.com/office/powerpoint/2010/main" val="166505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038CD4C-8A72-47F7-B0E2-76DF395DB79E}" type="datetimeFigureOut">
              <a:rPr lang="tr-TR" smtClean="0"/>
              <a:t>11.02.2020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F36D038-981E-42D3-BCC0-E89926A23465}" type="slidenum">
              <a:rPr lang="tr-TR" smtClean="0"/>
              <a:t>‹#›</a:t>
            </a:fld>
            <a:endParaRPr lang="tr-TR"/>
          </a:p>
        </p:txBody>
      </p:sp>
    </p:spTree>
    <p:extLst>
      <p:ext uri="{BB962C8B-B14F-4D97-AF65-F5344CB8AC3E}">
        <p14:creationId xmlns:p14="http://schemas.microsoft.com/office/powerpoint/2010/main" val="3653702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038CD4C-8A72-47F7-B0E2-76DF395DB79E}" type="datetimeFigureOut">
              <a:rPr lang="tr-TR" smtClean="0"/>
              <a:t>11.02.2020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36D038-981E-42D3-BCC0-E89926A23465}" type="slidenum">
              <a:rPr lang="tr-TR" smtClean="0"/>
              <a:t>‹#›</a:t>
            </a:fld>
            <a:endParaRPr lang="tr-TR"/>
          </a:p>
        </p:txBody>
      </p:sp>
    </p:spTree>
    <p:extLst>
      <p:ext uri="{BB962C8B-B14F-4D97-AF65-F5344CB8AC3E}">
        <p14:creationId xmlns:p14="http://schemas.microsoft.com/office/powerpoint/2010/main" val="2742984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038CD4C-8A72-47F7-B0E2-76DF395DB79E}" type="datetimeFigureOut">
              <a:rPr lang="tr-TR" smtClean="0"/>
              <a:t>11.02.2020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F36D038-981E-42D3-BCC0-E89926A23465}" type="slidenum">
              <a:rPr lang="tr-TR" smtClean="0"/>
              <a:t>‹#›</a:t>
            </a:fld>
            <a:endParaRPr lang="tr-TR"/>
          </a:p>
        </p:txBody>
      </p:sp>
    </p:spTree>
    <p:extLst>
      <p:ext uri="{BB962C8B-B14F-4D97-AF65-F5344CB8AC3E}">
        <p14:creationId xmlns:p14="http://schemas.microsoft.com/office/powerpoint/2010/main" val="3611191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38CD4C-8A72-47F7-B0E2-76DF395DB79E}" type="datetimeFigureOut">
              <a:rPr lang="tr-TR" smtClean="0"/>
              <a:t>11.02.2020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36D038-981E-42D3-BCC0-E89926A23465}" type="slidenum">
              <a:rPr lang="tr-TR" smtClean="0"/>
              <a:t>‹#›</a:t>
            </a:fld>
            <a:endParaRPr lang="tr-TR"/>
          </a:p>
        </p:txBody>
      </p:sp>
    </p:spTree>
    <p:extLst>
      <p:ext uri="{BB962C8B-B14F-4D97-AF65-F5344CB8AC3E}">
        <p14:creationId xmlns:p14="http://schemas.microsoft.com/office/powerpoint/2010/main" val="3750905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524000" y="1781930"/>
            <a:ext cx="9144000" cy="2387600"/>
          </a:xfrm>
        </p:spPr>
        <p:txBody>
          <a:bodyPr>
            <a:normAutofit fontScale="90000"/>
          </a:bodyPr>
          <a:lstStyle/>
          <a:p>
            <a:pPr>
              <a:defRPr/>
            </a:pPr>
            <a:r>
              <a:rPr lang="tr-TR" sz="4800" dirty="0">
                <a:latin typeface="Constantia" panose="02030602050306030303" pitchFamily="18" charset="0"/>
                <a:cs typeface="Times New Roman" panose="02020603050405020304" pitchFamily="18" charset="0"/>
              </a:rPr>
              <a:t>ANT 339</a:t>
            </a:r>
            <a:br>
              <a:rPr lang="tr-TR" sz="4800" dirty="0">
                <a:latin typeface="Constantia" panose="02030602050306030303" pitchFamily="18" charset="0"/>
                <a:cs typeface="Times New Roman" panose="02020603050405020304" pitchFamily="18" charset="0"/>
              </a:rPr>
            </a:br>
            <a:r>
              <a:rPr lang="tr-TR" sz="4800" dirty="0">
                <a:latin typeface="Constantia" panose="02030602050306030303" pitchFamily="18" charset="0"/>
                <a:cs typeface="Times New Roman" panose="02020603050405020304" pitchFamily="18" charset="0"/>
              </a:rPr>
              <a:t>İSTATİSTİĞE GİRİŞ </a:t>
            </a:r>
            <a:r>
              <a:rPr lang="tr-TR" sz="4800" dirty="0" smtClean="0">
                <a:latin typeface="Constantia" panose="02030602050306030303" pitchFamily="18" charset="0"/>
                <a:cs typeface="Times New Roman" panose="02020603050405020304" pitchFamily="18" charset="0"/>
              </a:rPr>
              <a:t/>
            </a:r>
            <a:br>
              <a:rPr lang="tr-TR" sz="4800" dirty="0" smtClean="0">
                <a:latin typeface="Constantia" panose="02030602050306030303" pitchFamily="18" charset="0"/>
                <a:cs typeface="Times New Roman" panose="02020603050405020304" pitchFamily="18" charset="0"/>
              </a:rPr>
            </a:br>
            <a:r>
              <a:rPr lang="tr-TR" sz="4800" dirty="0">
                <a:latin typeface="Constantia" panose="02030602050306030303" pitchFamily="18" charset="0"/>
                <a:cs typeface="Times New Roman" panose="02020603050405020304" pitchFamily="18" charset="0"/>
              </a:rPr>
              <a:t/>
            </a:r>
            <a:br>
              <a:rPr lang="tr-TR" sz="4800" dirty="0">
                <a:latin typeface="Constantia" panose="02030602050306030303" pitchFamily="18" charset="0"/>
                <a:cs typeface="Times New Roman" panose="02020603050405020304" pitchFamily="18" charset="0"/>
              </a:rPr>
            </a:br>
            <a:r>
              <a:rPr lang="tr-TR" sz="4800" dirty="0" smtClean="0">
                <a:latin typeface="Constantia" panose="02030602050306030303" pitchFamily="18" charset="0"/>
                <a:cs typeface="Times New Roman" panose="02020603050405020304" pitchFamily="18" charset="0"/>
              </a:rPr>
              <a:t>II. HAFTA</a:t>
            </a:r>
            <a:endParaRPr lang="tr-TR" sz="4800" dirty="0">
              <a:latin typeface="Constantia" panose="02030602050306030303" pitchFamily="18" charset="0"/>
              <a:cs typeface="Times New Roman" panose="02020603050405020304" pitchFamily="18" charset="0"/>
            </a:endParaRPr>
          </a:p>
        </p:txBody>
      </p:sp>
      <p:sp>
        <p:nvSpPr>
          <p:cNvPr id="4" name="3 Dikdörtgen"/>
          <p:cNvSpPr/>
          <p:nvPr/>
        </p:nvSpPr>
        <p:spPr>
          <a:xfrm>
            <a:off x="3496025" y="4772782"/>
            <a:ext cx="5199950" cy="523220"/>
          </a:xfrm>
          <a:prstGeom prst="rect">
            <a:avLst/>
          </a:prstGeom>
        </p:spPr>
        <p:txBody>
          <a:bodyPr wrap="none">
            <a:spAutoFit/>
          </a:bodyPr>
          <a:lstStyle/>
          <a:p>
            <a:pPr>
              <a:spcBef>
                <a:spcPct val="0"/>
              </a:spcBef>
            </a:pPr>
            <a:r>
              <a:rPr lang="tr-TR" sz="2800" dirty="0">
                <a:latin typeface="Bell MT" pitchFamily="18" charset="0"/>
              </a:rPr>
              <a:t>PROF. DR. BAŞAK KOCA ÖZER</a:t>
            </a:r>
          </a:p>
        </p:txBody>
      </p:sp>
    </p:spTree>
    <p:extLst>
      <p:ext uri="{BB962C8B-B14F-4D97-AF65-F5344CB8AC3E}">
        <p14:creationId xmlns:p14="http://schemas.microsoft.com/office/powerpoint/2010/main" val="39922092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fld id="{8AE44F91-FB67-4AEB-BCB9-1D0429AB955F}" type="slidenum">
              <a:rPr lang="tr-TR" smtClean="0"/>
              <a:pPr/>
              <a:t>10</a:t>
            </a:fld>
            <a:endParaRPr lang="tr-TR"/>
          </a:p>
        </p:txBody>
      </p:sp>
      <p:sp>
        <p:nvSpPr>
          <p:cNvPr id="5" name="Dikdörtgen 4"/>
          <p:cNvSpPr/>
          <p:nvPr/>
        </p:nvSpPr>
        <p:spPr>
          <a:xfrm>
            <a:off x="2063552" y="908721"/>
            <a:ext cx="8208912" cy="5078313"/>
          </a:xfrm>
          <a:prstGeom prst="rect">
            <a:avLst/>
          </a:prstGeom>
        </p:spPr>
        <p:txBody>
          <a:bodyPr wrap="square">
            <a:spAutoFit/>
          </a:bodyPr>
          <a:lstStyle/>
          <a:p>
            <a:r>
              <a:rPr lang="tr-TR" dirty="0">
                <a:latin typeface="Times New Roman" panose="02020603050405020304" pitchFamily="18" charset="0"/>
                <a:cs typeface="Times New Roman" panose="02020603050405020304" pitchFamily="18" charset="0"/>
              </a:rPr>
              <a:t>İSTATİSTİK</a:t>
            </a:r>
          </a:p>
          <a:p>
            <a:endParaRPr lang="tr-TR"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İstatistik, örnek kütleden elde edilmiş ve ana kütlenin özelliklerini taşıdığı kabul edilen aritmetik ortalama, tepe değeri, ortanca, </a:t>
            </a:r>
            <a:r>
              <a:rPr lang="tr-TR" dirty="0" err="1">
                <a:latin typeface="Times New Roman" panose="02020603050405020304" pitchFamily="18" charset="0"/>
                <a:cs typeface="Times New Roman" panose="02020603050405020304" pitchFamily="18" charset="0"/>
              </a:rPr>
              <a:t>varyans</a:t>
            </a:r>
            <a:r>
              <a:rPr lang="tr-TR" dirty="0">
                <a:latin typeface="Times New Roman" panose="02020603050405020304" pitchFamily="18" charset="0"/>
                <a:cs typeface="Times New Roman" panose="02020603050405020304" pitchFamily="18" charset="0"/>
              </a:rPr>
              <a:t>, standart sapma gibi özgün değerlerdir. </a:t>
            </a:r>
          </a:p>
          <a:p>
            <a:endParaRPr lang="tr-TR"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Örneğin yukarıda sözü edilen 5000 öğrencisi olan okuldaki öğrencilerden seçilen 200 kişilik örnek kütleye ait boy ortalamasının 155 cm. olarak belirlendiğini var sayalım. Bu sayı istatistiktir. İstatistik, örnek değer olarak da adlandırılmaktadır. </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ÖRNEKLEME</a:t>
            </a:r>
          </a:p>
          <a:p>
            <a:pPr marL="285750" indent="-285750">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Örneklemi seçmek için yapılan işlemlerin tümü</a:t>
            </a:r>
          </a:p>
          <a:p>
            <a:endParaRPr lang="tr-TR" dirty="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Örnekleme, belli bir ana kütleden, belli kurallara göre seçilmiş ve seçildiği ana kütleyi temsil yeterliği kabul edilen daha küçük bir kümeyi seçme işlemidir. Örneklemenin birçok kuralı vardır. Bu kurallardan en önemlisi, yansızlıktır. Bu, ana kütledeki her bireyin, birimin, parçanın örnek kütleye girebilme olasılığının belli, bağımsız ve eşit olması demektir.</a:t>
            </a:r>
          </a:p>
        </p:txBody>
      </p:sp>
    </p:spTree>
    <p:extLst>
      <p:ext uri="{BB962C8B-B14F-4D97-AF65-F5344CB8AC3E}">
        <p14:creationId xmlns:p14="http://schemas.microsoft.com/office/powerpoint/2010/main" val="15064844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fld id="{8AE44F91-FB67-4AEB-BCB9-1D0429AB955F}" type="slidenum">
              <a:rPr lang="tr-TR" smtClean="0"/>
              <a:pPr/>
              <a:t>11</a:t>
            </a:fld>
            <a:endParaRPr lang="tr-TR"/>
          </a:p>
        </p:txBody>
      </p:sp>
      <p:sp>
        <p:nvSpPr>
          <p:cNvPr id="3" name="Dikdörtgen 2"/>
          <p:cNvSpPr/>
          <p:nvPr/>
        </p:nvSpPr>
        <p:spPr>
          <a:xfrm>
            <a:off x="1919536" y="980728"/>
            <a:ext cx="8496944" cy="3970318"/>
          </a:xfrm>
          <a:prstGeom prst="rect">
            <a:avLst/>
          </a:prstGeom>
        </p:spPr>
        <p:txBody>
          <a:bodyPr wrap="square">
            <a:spAutoFit/>
          </a:bodyPr>
          <a:lstStyle/>
          <a:p>
            <a:r>
              <a:rPr lang="tr-TR" dirty="0">
                <a:latin typeface="Times New Roman" panose="02020603050405020304" pitchFamily="18" charset="0"/>
                <a:cs typeface="Times New Roman" panose="02020603050405020304" pitchFamily="18" charset="0"/>
              </a:rPr>
              <a:t>Değişken</a:t>
            </a:r>
          </a:p>
          <a:p>
            <a:r>
              <a:rPr lang="tr-TR" dirty="0">
                <a:latin typeface="Times New Roman" panose="02020603050405020304" pitchFamily="18" charset="0"/>
                <a:cs typeface="Times New Roman" panose="02020603050405020304" pitchFamily="18" charset="0"/>
              </a:rPr>
              <a:t>Değişken, gözlemden gözleme değişik değerler alabilen nesnelere, özelliklere veya durumlara denir. Değişkenlerin ortaya çıkış şekillerine şık denir. Bazı değişkenlerin şık sayısı az, bazılarının ise çoktur. Örneğin, cinsiyet değişkeni erkek ve kız olmak üzere iki şıklıdır ve bunlar nitel değişkenlerdir. Ağırlık, boy gibi değişkenler çok şıklıdır ve bunlar da nicel değişkenlerdir.  </a:t>
            </a: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Değişkenler; </a:t>
            </a:r>
          </a:p>
          <a:p>
            <a:pPr marL="342900" indent="-342900">
              <a:buAutoNum type="alphaUcParenBoth"/>
            </a:pPr>
            <a:r>
              <a:rPr lang="tr-TR" dirty="0">
                <a:latin typeface="Times New Roman" panose="02020603050405020304" pitchFamily="18" charset="0"/>
                <a:cs typeface="Times New Roman" panose="02020603050405020304" pitchFamily="18" charset="0"/>
              </a:rPr>
              <a:t>Nicel - nitel değişken, </a:t>
            </a:r>
          </a:p>
          <a:p>
            <a:pPr marL="342900" indent="-342900">
              <a:buAutoNum type="alphaUcParenBoth"/>
            </a:pPr>
            <a:r>
              <a:rPr lang="tr-TR" dirty="0">
                <a:latin typeface="Times New Roman" panose="02020603050405020304" pitchFamily="18" charset="0"/>
                <a:cs typeface="Times New Roman" panose="02020603050405020304" pitchFamily="18" charset="0"/>
              </a:rPr>
              <a:t>Sürekli - süreksiz değişken </a:t>
            </a:r>
          </a:p>
          <a:p>
            <a:pPr marL="342900" indent="-342900">
              <a:buAutoNum type="alphaUcParenBoth"/>
            </a:pPr>
            <a:r>
              <a:rPr lang="tr-TR" dirty="0">
                <a:latin typeface="Times New Roman" panose="02020603050405020304" pitchFamily="18" charset="0"/>
                <a:cs typeface="Times New Roman" panose="02020603050405020304" pitchFamily="18" charset="0"/>
              </a:rPr>
              <a:t>Bağımlı - bağımsız değişken oluşlarına göre düzenlenirler.</a:t>
            </a:r>
          </a:p>
          <a:p>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a:p>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9134725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p:nvPr>
        </p:nvSpPr>
        <p:spPr bwMode="auto"/>
        <p:txBody>
          <a:bodyPr/>
          <a:lstStyle/>
          <a:p>
            <a:pPr eaLnBrk="1" hangingPunct="1">
              <a:defRPr/>
            </a:pPr>
            <a:r>
              <a:rPr lang="tr-TR" dirty="0" smtClean="0">
                <a:latin typeface="Constantia" panose="02030602050306030303" pitchFamily="18" charset="0"/>
                <a:cs typeface="Times New Roman" panose="02020603050405020304" pitchFamily="18" charset="0"/>
              </a:rPr>
              <a:t>İstatistiğin Alt Dalları</a:t>
            </a:r>
          </a:p>
        </p:txBody>
      </p:sp>
      <p:sp>
        <p:nvSpPr>
          <p:cNvPr id="15363" name="Rectangle 3"/>
          <p:cNvSpPr>
            <a:spLocks noGrp="1"/>
          </p:cNvSpPr>
          <p:nvPr>
            <p:ph idx="1"/>
          </p:nvPr>
        </p:nvSpPr>
        <p:spPr/>
        <p:txBody>
          <a:bodyPr>
            <a:normAutofit/>
          </a:bodyPr>
          <a:lstStyle/>
          <a:p>
            <a:pPr eaLnBrk="1" hangingPunct="1"/>
            <a:r>
              <a:rPr lang="tr-TR" dirty="0" smtClean="0">
                <a:latin typeface="Constantia" panose="02030602050306030303" pitchFamily="18" charset="0"/>
                <a:cs typeface="Times New Roman" panose="02020603050405020304" pitchFamily="18" charset="0"/>
              </a:rPr>
              <a:t>Betimleyici / Tanımsal / Tanımlayıcı (</a:t>
            </a:r>
            <a:r>
              <a:rPr lang="tr-TR" dirty="0" err="1" smtClean="0">
                <a:latin typeface="Constantia" panose="02030602050306030303" pitchFamily="18" charset="0"/>
                <a:cs typeface="Times New Roman" panose="02020603050405020304" pitchFamily="18" charset="0"/>
              </a:rPr>
              <a:t>descriptive</a:t>
            </a:r>
            <a:r>
              <a:rPr lang="tr-TR" dirty="0" smtClean="0">
                <a:latin typeface="Constantia" panose="02030602050306030303" pitchFamily="18" charset="0"/>
                <a:cs typeface="Times New Roman" panose="02020603050405020304" pitchFamily="18" charset="0"/>
              </a:rPr>
              <a:t>) İstatistik:</a:t>
            </a:r>
          </a:p>
          <a:p>
            <a:pPr lvl="1"/>
            <a:r>
              <a:rPr lang="tr-TR" dirty="0">
                <a:latin typeface="Constantia" panose="02030602050306030303" pitchFamily="18" charset="0"/>
              </a:rPr>
              <a:t>Betimleyici istatistik, toplanan verilerin organize edilmesi ve niteliklerinin tanımlanması amacıyla kullanılmaktadır, Toplanan verilere kimi zaman veri seti denilerken kimi zaman da sadece veri denir.</a:t>
            </a:r>
          </a:p>
          <a:p>
            <a:pPr lvl="1" eaLnBrk="1" hangingPunct="1"/>
            <a:r>
              <a:rPr lang="tr-TR" dirty="0" smtClean="0">
                <a:latin typeface="Constantia" panose="02030602050306030303" pitchFamily="18" charset="0"/>
                <a:cs typeface="Times New Roman" panose="02020603050405020304" pitchFamily="18" charset="0"/>
              </a:rPr>
              <a:t>Araştırma konusu ana kütleye veya örnek kütleye ilişkin sayısal verileri düzenleyen, sınıflayan ve özetleyen istatistiktir. </a:t>
            </a:r>
          </a:p>
          <a:p>
            <a:pPr lvl="1" eaLnBrk="1" hangingPunct="1"/>
            <a:r>
              <a:rPr lang="tr-TR" dirty="0" smtClean="0">
                <a:latin typeface="Constantia" panose="02030602050306030303" pitchFamily="18" charset="0"/>
                <a:cs typeface="Times New Roman" panose="02020603050405020304" pitchFamily="18" charset="0"/>
              </a:rPr>
              <a:t>Sayısal ham verilerin sınıflanması, gruplanması ve bu işlemin frekans dağılım çizelgeleriyle ve grafiklerle anlaşılır hale getirilmesiyle, merkezi eğilim ölçülerinin ve dağılım ölçülerinin hesaplanmasıyla ilgilidir. </a:t>
            </a:r>
          </a:p>
          <a:p>
            <a:pPr lvl="1" eaLnBrk="1" hangingPunct="1"/>
            <a:r>
              <a:rPr lang="tr-TR" dirty="0" smtClean="0">
                <a:latin typeface="Constantia" panose="02030602050306030303" pitchFamily="18" charset="0"/>
                <a:cs typeface="Times New Roman" panose="02020603050405020304" pitchFamily="18" charset="0"/>
              </a:rPr>
              <a:t>Datanın toplanması ve tanımlanması</a:t>
            </a:r>
          </a:p>
          <a:p>
            <a:pPr lvl="1" eaLnBrk="1" hangingPunct="1"/>
            <a:endParaRPr lang="tr-TR" dirty="0" smtClean="0">
              <a:latin typeface="Constantia" panose="02030602050306030303"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normAutofit/>
          </a:bodyPr>
          <a:lstStyle/>
          <a:p>
            <a:fld id="{8AE44F91-FB67-4AEB-BCB9-1D0429AB955F}" type="slidenum">
              <a:rPr lang="tr-TR" smtClean="0"/>
              <a:pPr/>
              <a:t>2</a:t>
            </a:fld>
            <a:endParaRPr lang="tr-TR"/>
          </a:p>
        </p:txBody>
      </p:sp>
    </p:spTree>
    <p:extLst>
      <p:ext uri="{BB962C8B-B14F-4D97-AF65-F5344CB8AC3E}">
        <p14:creationId xmlns:p14="http://schemas.microsoft.com/office/powerpoint/2010/main" val="8790359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2 İçerik Yer Tutucusu"/>
          <p:cNvSpPr>
            <a:spLocks noGrp="1"/>
          </p:cNvSpPr>
          <p:nvPr>
            <p:ph idx="1"/>
          </p:nvPr>
        </p:nvSpPr>
        <p:spPr>
          <a:xfrm>
            <a:off x="1631504" y="404664"/>
            <a:ext cx="7772400" cy="4657254"/>
          </a:xfrm>
        </p:spPr>
        <p:txBody>
          <a:bodyPr/>
          <a:lstStyle/>
          <a:p>
            <a:pPr marL="0" indent="0">
              <a:buNone/>
            </a:pPr>
            <a:r>
              <a:rPr lang="tr-TR" u="sng" dirty="0" smtClean="0">
                <a:latin typeface="Constantia" panose="02030602050306030303" pitchFamily="18" charset="0"/>
                <a:cs typeface="Times New Roman" panose="02020603050405020304" pitchFamily="18" charset="0"/>
              </a:rPr>
              <a:t>Betimleyici / Tanımsal / Tanımlayıcı (</a:t>
            </a:r>
            <a:r>
              <a:rPr lang="tr-TR" u="sng" dirty="0" err="1" smtClean="0">
                <a:latin typeface="Constantia" panose="02030602050306030303" pitchFamily="18" charset="0"/>
                <a:cs typeface="Times New Roman" panose="02020603050405020304" pitchFamily="18" charset="0"/>
              </a:rPr>
              <a:t>descriptive</a:t>
            </a:r>
            <a:r>
              <a:rPr lang="tr-TR" u="sng" dirty="0" smtClean="0">
                <a:latin typeface="Constantia" panose="02030602050306030303" pitchFamily="18" charset="0"/>
                <a:cs typeface="Times New Roman" panose="02020603050405020304" pitchFamily="18" charset="0"/>
              </a:rPr>
              <a:t>) İstatistik</a:t>
            </a:r>
            <a:r>
              <a:rPr lang="tr-TR" dirty="0" smtClean="0">
                <a:latin typeface="Constantia" panose="02030602050306030303" pitchFamily="18" charset="0"/>
                <a:cs typeface="Times New Roman" panose="02020603050405020304" pitchFamily="18" charset="0"/>
              </a:rPr>
              <a:t>:</a:t>
            </a:r>
          </a:p>
          <a:p>
            <a:r>
              <a:rPr lang="tr-TR" dirty="0" smtClean="0">
                <a:latin typeface="Constantia" panose="02030602050306030303" pitchFamily="18" charset="0"/>
                <a:cs typeface="Times New Roman" panose="02020603050405020304" pitchFamily="18" charset="0"/>
              </a:rPr>
              <a:t>Verilerin organize edilip, özetlenip, en uygun şekilde sunuma hazır hale getirilmesi</a:t>
            </a:r>
          </a:p>
          <a:p>
            <a:pPr lvl="1"/>
            <a:r>
              <a:rPr lang="tr-TR" dirty="0" smtClean="0">
                <a:latin typeface="Constantia" panose="02030602050306030303" pitchFamily="18" charset="0"/>
                <a:cs typeface="Times New Roman" panose="02020603050405020304" pitchFamily="18" charset="0"/>
              </a:rPr>
              <a:t>Verilerin sınıflandırılması</a:t>
            </a:r>
          </a:p>
          <a:p>
            <a:pPr lvl="1"/>
            <a:r>
              <a:rPr lang="tr-TR" dirty="0" smtClean="0">
                <a:latin typeface="Constantia" panose="02030602050306030303" pitchFamily="18" charset="0"/>
                <a:cs typeface="Times New Roman" panose="02020603050405020304" pitchFamily="18" charset="0"/>
              </a:rPr>
              <a:t>Frekans dağılımlarının yapılması </a:t>
            </a:r>
          </a:p>
          <a:p>
            <a:pPr lvl="1"/>
            <a:r>
              <a:rPr lang="tr-TR" dirty="0" smtClean="0">
                <a:latin typeface="Constantia" panose="02030602050306030303" pitchFamily="18" charset="0"/>
                <a:cs typeface="Times New Roman" panose="02020603050405020304" pitchFamily="18" charset="0"/>
              </a:rPr>
              <a:t>Ortalama, yüzdelik (</a:t>
            </a:r>
            <a:r>
              <a:rPr lang="tr-TR" dirty="0" err="1" smtClean="0">
                <a:latin typeface="Constantia" panose="02030602050306030303" pitchFamily="18" charset="0"/>
                <a:cs typeface="Times New Roman" panose="02020603050405020304" pitchFamily="18" charset="0"/>
              </a:rPr>
              <a:t>persentil</a:t>
            </a:r>
            <a:r>
              <a:rPr lang="tr-TR" dirty="0" smtClean="0">
                <a:latin typeface="Constantia" panose="02030602050306030303" pitchFamily="18" charset="0"/>
                <a:cs typeface="Times New Roman" panose="02020603050405020304" pitchFamily="18" charset="0"/>
              </a:rPr>
              <a:t>), </a:t>
            </a:r>
          </a:p>
          <a:p>
            <a:pPr lvl="2">
              <a:buNone/>
            </a:pPr>
            <a:r>
              <a:rPr lang="tr-TR" sz="2800" dirty="0">
                <a:latin typeface="Constantia" panose="02030602050306030303" pitchFamily="18" charset="0"/>
                <a:cs typeface="Times New Roman" panose="02020603050405020304" pitchFamily="18" charset="0"/>
              </a:rPr>
              <a:t>standart sapma vb. ölçülerle </a:t>
            </a:r>
          </a:p>
          <a:p>
            <a:pPr lvl="2">
              <a:buNone/>
            </a:pPr>
            <a:r>
              <a:rPr lang="tr-TR" sz="2800" dirty="0">
                <a:latin typeface="Constantia" panose="02030602050306030303" pitchFamily="18" charset="0"/>
                <a:cs typeface="Times New Roman" panose="02020603050405020304" pitchFamily="18" charset="0"/>
              </a:rPr>
              <a:t>tanımlanması</a:t>
            </a:r>
          </a:p>
          <a:p>
            <a:pPr lvl="1"/>
            <a:r>
              <a:rPr lang="tr-TR" dirty="0" smtClean="0">
                <a:latin typeface="Constantia" panose="02030602050306030303" pitchFamily="18" charset="0"/>
                <a:cs typeface="Times New Roman" panose="02020603050405020304" pitchFamily="18" charset="0"/>
              </a:rPr>
              <a:t>Tablo ve grafiklerin oluşturulması</a:t>
            </a:r>
          </a:p>
          <a:p>
            <a:endParaRPr lang="tr-TR" dirty="0" smtClean="0">
              <a:latin typeface="Constantia" panose="02030602050306030303"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normAutofit/>
          </a:bodyPr>
          <a:lstStyle/>
          <a:p>
            <a:fld id="{8AE44F91-FB67-4AEB-BCB9-1D0429AB955F}" type="slidenum">
              <a:rPr lang="tr-TR" smtClean="0"/>
              <a:pPr/>
              <a:t>3</a:t>
            </a:fld>
            <a:endParaRPr lang="tr-TR"/>
          </a:p>
        </p:txBody>
      </p:sp>
      <p:pic>
        <p:nvPicPr>
          <p:cNvPr id="10243" name="Picture 2" descr="http://www.bigfrog.net/growth/gc.jpg"/>
          <p:cNvPicPr>
            <a:picLocks noChangeAspect="1" noChangeArrowheads="1"/>
          </p:cNvPicPr>
          <p:nvPr/>
        </p:nvPicPr>
        <p:blipFill>
          <a:blip r:embed="rId3" cstate="print"/>
          <a:srcRect/>
          <a:stretch>
            <a:fillRect/>
          </a:stretch>
        </p:blipFill>
        <p:spPr bwMode="auto">
          <a:xfrm>
            <a:off x="8365337" y="2409457"/>
            <a:ext cx="2771849" cy="3608798"/>
          </a:xfrm>
          <a:prstGeom prst="rect">
            <a:avLst/>
          </a:prstGeom>
          <a:noFill/>
          <a:ln w="9525">
            <a:noFill/>
            <a:miter lim="800000"/>
            <a:headEnd/>
            <a:tailEnd/>
          </a:ln>
        </p:spPr>
      </p:pic>
    </p:spTree>
    <p:extLst>
      <p:ext uri="{BB962C8B-B14F-4D97-AF65-F5344CB8AC3E}">
        <p14:creationId xmlns:p14="http://schemas.microsoft.com/office/powerpoint/2010/main" val="37390969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96128" y="764705"/>
            <a:ext cx="8424936" cy="1325563"/>
          </a:xfrm>
        </p:spPr>
        <p:txBody>
          <a:bodyPr>
            <a:normAutofit fontScale="90000"/>
          </a:bodyPr>
          <a:lstStyle/>
          <a:p>
            <a:r>
              <a:rPr lang="tr-TR" sz="2000" dirty="0">
                <a:latin typeface="Constantia" panose="02030602050306030303" pitchFamily="18" charset="0"/>
                <a:cs typeface="Times New Roman" panose="02020603050405020304" pitchFamily="18" charset="0"/>
              </a:rPr>
              <a:t>Örneğin, aşağıdaki tabloda 22 üniversite öğrencisinin adları, bölümleri ve yaşları verilmiştir. </a:t>
            </a:r>
            <a:br>
              <a:rPr lang="tr-TR" sz="2000" dirty="0">
                <a:latin typeface="Constantia" panose="02030602050306030303" pitchFamily="18" charset="0"/>
                <a:cs typeface="Times New Roman" panose="02020603050405020304" pitchFamily="18" charset="0"/>
              </a:rPr>
            </a:br>
            <a:r>
              <a:rPr lang="tr-TR" sz="2000" dirty="0">
                <a:latin typeface="Constantia" panose="02030602050306030303" pitchFamily="18" charset="0"/>
                <a:cs typeface="Times New Roman" panose="02020603050405020304" pitchFamily="18" charset="0"/>
              </a:rPr>
              <a:t>En çok tercih edilen </a:t>
            </a:r>
            <a:r>
              <a:rPr lang="tr-TR" sz="2000" dirty="0" err="1">
                <a:latin typeface="Constantia" panose="02030602050306030303" pitchFamily="18" charset="0"/>
                <a:cs typeface="Times New Roman" panose="02020603050405020304" pitchFamily="18" charset="0"/>
              </a:rPr>
              <a:t>edilen</a:t>
            </a:r>
            <a:r>
              <a:rPr lang="tr-TR" sz="2000" dirty="0">
                <a:latin typeface="Constantia" panose="02030602050306030303" pitchFamily="18" charset="0"/>
                <a:cs typeface="Times New Roman" panose="02020603050405020304" pitchFamily="18" charset="0"/>
              </a:rPr>
              <a:t> bölümü bulmak için en fazla tekrarlayan bölümü bulun. Yaşların ortalamasını bulmak için de tüm yaşları toplayın ve çıkan değeri 22'ye bölün. </a:t>
            </a:r>
            <a:br>
              <a:rPr lang="tr-TR" sz="2000" dirty="0">
                <a:latin typeface="Constantia" panose="02030602050306030303" pitchFamily="18" charset="0"/>
                <a:cs typeface="Times New Roman" panose="02020603050405020304" pitchFamily="18" charset="0"/>
              </a:rPr>
            </a:br>
            <a:r>
              <a:rPr lang="tr-TR" sz="2000" dirty="0">
                <a:latin typeface="Constantia" panose="02030602050306030303" pitchFamily="18" charset="0"/>
                <a:cs typeface="Times New Roman" panose="02020603050405020304" pitchFamily="18" charset="0"/>
              </a:rPr>
              <a:t>Tebrikler; en çok tercih edilen bölüm psikoloji (9 kez tekrarlanmış) ve öğrencilerin yaş ortalamaları da 20,3. </a:t>
            </a:r>
            <a:br>
              <a:rPr lang="tr-TR" sz="2000" dirty="0">
                <a:latin typeface="Constantia" panose="02030602050306030303" pitchFamily="18" charset="0"/>
                <a:cs typeface="Times New Roman" panose="02020603050405020304" pitchFamily="18" charset="0"/>
              </a:rPr>
            </a:br>
            <a:r>
              <a:rPr lang="tr-TR" sz="2000" dirty="0">
                <a:latin typeface="Constantia" panose="02030602050306030303" pitchFamily="18" charset="0"/>
                <a:cs typeface="Times New Roman" panose="02020603050405020304" pitchFamily="18" charset="0"/>
              </a:rPr>
              <a:t>Arlık bir istatistikçisiniz.</a:t>
            </a:r>
            <a:br>
              <a:rPr lang="tr-TR" sz="2000" dirty="0">
                <a:latin typeface="Constantia" panose="02030602050306030303" pitchFamily="18" charset="0"/>
                <a:cs typeface="Times New Roman" panose="02020603050405020304" pitchFamily="18" charset="0"/>
              </a:rPr>
            </a:br>
            <a:endParaRPr lang="tr-TR" sz="2000" dirty="0">
              <a:latin typeface="Constantia" panose="02030602050306030303" pitchFamily="18" charset="0"/>
              <a:cs typeface="Times New Roman" panose="02020603050405020304" pitchFamily="18" charset="0"/>
            </a:endParaRPr>
          </a:p>
        </p:txBody>
      </p:sp>
      <p:graphicFrame>
        <p:nvGraphicFramePr>
          <p:cNvPr id="5" name="İçerik Yer Tutucusu 4"/>
          <p:cNvGraphicFramePr>
            <a:graphicFrameLocks noGrp="1"/>
          </p:cNvGraphicFramePr>
          <p:nvPr>
            <p:ph idx="1"/>
            <p:extLst/>
          </p:nvPr>
        </p:nvGraphicFramePr>
        <p:xfrm>
          <a:off x="2639617" y="2370140"/>
          <a:ext cx="7137961" cy="4048595"/>
        </p:xfrm>
        <a:graphic>
          <a:graphicData uri="http://schemas.openxmlformats.org/drawingml/2006/table">
            <a:tbl>
              <a:tblPr firstRow="1" firstCol="1" bandRow="1">
                <a:tableStyleId>{5C22544A-7EE6-4342-B048-85BDC9FD1C3A}</a:tableStyleId>
              </a:tblPr>
              <a:tblGrid>
                <a:gridCol w="1188429"/>
                <a:gridCol w="1206893"/>
                <a:gridCol w="1213047"/>
                <a:gridCol w="1229049"/>
                <a:gridCol w="1247512"/>
                <a:gridCol w="1053031"/>
              </a:tblGrid>
              <a:tr h="367422">
                <a:tc>
                  <a:txBody>
                    <a:bodyPr/>
                    <a:lstStyle/>
                    <a:p>
                      <a:pPr marL="130175" indent="-9525" algn="l">
                        <a:lnSpc>
                          <a:spcPct val="100000"/>
                        </a:lnSpc>
                        <a:spcAft>
                          <a:spcPts val="0"/>
                        </a:spcAft>
                      </a:pPr>
                      <a:r>
                        <a:rPr lang="tr-TR" sz="1800" dirty="0">
                          <a:effectLst/>
                        </a:rPr>
                        <a:t>İsim</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137795" indent="-9525" algn="l">
                        <a:lnSpc>
                          <a:spcPct val="100000"/>
                        </a:lnSpc>
                        <a:spcAft>
                          <a:spcPts val="0"/>
                        </a:spcAft>
                      </a:pPr>
                      <a:r>
                        <a:rPr lang="tr-TR" sz="1800">
                          <a:effectLst/>
                        </a:rPr>
                        <a:t>Bölüm</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135255" indent="-9525" algn="l">
                        <a:lnSpc>
                          <a:spcPct val="100000"/>
                        </a:lnSpc>
                        <a:spcAft>
                          <a:spcPts val="0"/>
                        </a:spcAft>
                      </a:pPr>
                      <a:r>
                        <a:rPr lang="tr-TR" sz="1800" dirty="0">
                          <a:effectLst/>
                        </a:rPr>
                        <a:t>Yaş</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133350" indent="-9525" algn="l">
                        <a:lnSpc>
                          <a:spcPct val="100000"/>
                        </a:lnSpc>
                        <a:spcAft>
                          <a:spcPts val="0"/>
                        </a:spcAft>
                      </a:pPr>
                      <a:r>
                        <a:rPr lang="tr-TR" sz="1800">
                          <a:effectLst/>
                        </a:rPr>
                        <a:t>İsim</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140970" indent="-9525" algn="l">
                        <a:lnSpc>
                          <a:spcPct val="100000"/>
                        </a:lnSpc>
                        <a:spcAft>
                          <a:spcPts val="0"/>
                        </a:spcAft>
                      </a:pPr>
                      <a:r>
                        <a:rPr lang="tr-TR" sz="1800">
                          <a:effectLst/>
                        </a:rPr>
                        <a:t>Bölüm</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280035" indent="-9525" algn="l">
                        <a:lnSpc>
                          <a:spcPct val="100000"/>
                        </a:lnSpc>
                        <a:spcAft>
                          <a:spcPts val="0"/>
                        </a:spcAft>
                      </a:pPr>
                      <a:r>
                        <a:rPr lang="tr-TR" sz="1800">
                          <a:effectLst/>
                        </a:rPr>
                        <a:t>Yaş</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r>
              <a:tr h="370499">
                <a:tc>
                  <a:txBody>
                    <a:bodyPr/>
                    <a:lstStyle/>
                    <a:p>
                      <a:pPr marL="99060" indent="-9525" algn="l">
                        <a:lnSpc>
                          <a:spcPct val="100000"/>
                        </a:lnSpc>
                        <a:spcAft>
                          <a:spcPts val="0"/>
                        </a:spcAft>
                      </a:pPr>
                      <a:r>
                        <a:rPr lang="tr-TR" sz="1800">
                          <a:effectLst/>
                        </a:rPr>
                        <a:t>Richard</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106680" indent="-9525" algn="ctr">
                        <a:lnSpc>
                          <a:spcPct val="100000"/>
                        </a:lnSpc>
                        <a:spcAft>
                          <a:spcPts val="0"/>
                        </a:spcAft>
                      </a:pPr>
                      <a:r>
                        <a:rPr lang="tr-TR" sz="1800" dirty="0">
                          <a:effectLst/>
                        </a:rPr>
                        <a:t>Eğitim</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120015" indent="-9525" algn="ctr">
                        <a:lnSpc>
                          <a:spcPct val="100000"/>
                        </a:lnSpc>
                        <a:spcAft>
                          <a:spcPts val="0"/>
                        </a:spcAft>
                      </a:pPr>
                      <a:r>
                        <a:rPr lang="tr-TR" sz="1800" dirty="0">
                          <a:effectLst/>
                        </a:rPr>
                        <a:t>19</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111760" indent="-9525" algn="ctr">
                        <a:lnSpc>
                          <a:spcPct val="100000"/>
                        </a:lnSpc>
                        <a:spcAft>
                          <a:spcPts val="0"/>
                        </a:spcAft>
                      </a:pPr>
                      <a:r>
                        <a:rPr lang="tr-TR" sz="1800">
                          <a:effectLst/>
                        </a:rPr>
                        <a:t>Elizabeth</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115570" indent="-9525" algn="ctr">
                        <a:lnSpc>
                          <a:spcPct val="100000"/>
                        </a:lnSpc>
                        <a:spcAft>
                          <a:spcPts val="0"/>
                        </a:spcAft>
                      </a:pPr>
                      <a:r>
                        <a:rPr lang="tr-TR" sz="1800">
                          <a:effectLst/>
                        </a:rPr>
                        <a:t>İngilizce</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241935" indent="-9525" algn="ctr">
                        <a:lnSpc>
                          <a:spcPct val="100000"/>
                        </a:lnSpc>
                        <a:spcAft>
                          <a:spcPts val="0"/>
                        </a:spcAft>
                      </a:pPr>
                      <a:r>
                        <a:rPr lang="tr-TR" sz="1800" dirty="0">
                          <a:effectLst/>
                        </a:rPr>
                        <a:t>21</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r>
              <a:tr h="248932">
                <a:tc>
                  <a:txBody>
                    <a:bodyPr/>
                    <a:lstStyle/>
                    <a:p>
                      <a:pPr marL="87630" indent="-9525" algn="l">
                        <a:lnSpc>
                          <a:spcPct val="100000"/>
                        </a:lnSpc>
                        <a:spcAft>
                          <a:spcPts val="0"/>
                        </a:spcAft>
                      </a:pPr>
                      <a:r>
                        <a:rPr lang="tr-TR" sz="1800">
                          <a:effectLst/>
                        </a:rPr>
                        <a:t>Sara</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102870" indent="-9525" algn="ctr">
                        <a:lnSpc>
                          <a:spcPct val="100000"/>
                        </a:lnSpc>
                        <a:spcAft>
                          <a:spcPts val="0"/>
                        </a:spcAft>
                      </a:pPr>
                      <a:r>
                        <a:rPr lang="tr-TR" sz="1800">
                          <a:effectLst/>
                        </a:rPr>
                        <a:t>Psikoloji</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104775" indent="-9525" algn="ctr">
                        <a:lnSpc>
                          <a:spcPct val="100000"/>
                        </a:lnSpc>
                        <a:spcAft>
                          <a:spcPts val="0"/>
                        </a:spcAft>
                      </a:pPr>
                      <a:r>
                        <a:rPr lang="tr-TR" sz="1800" dirty="0">
                          <a:effectLst/>
                        </a:rPr>
                        <a:t>18</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107950" indent="-9525" algn="ctr">
                        <a:lnSpc>
                          <a:spcPct val="100000"/>
                        </a:lnSpc>
                        <a:spcAft>
                          <a:spcPts val="0"/>
                        </a:spcAft>
                      </a:pPr>
                      <a:r>
                        <a:rPr lang="tr-TR" sz="1800" dirty="0">
                          <a:effectLst/>
                        </a:rPr>
                        <a:t>Bill</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104140" indent="-9525" algn="ctr">
                        <a:lnSpc>
                          <a:spcPct val="100000"/>
                        </a:lnSpc>
                        <a:spcAft>
                          <a:spcPts val="0"/>
                        </a:spcAft>
                      </a:pPr>
                      <a:r>
                        <a:rPr lang="tr-TR" sz="1800">
                          <a:effectLst/>
                        </a:rPr>
                        <a:t>Psikoloji</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249555" indent="-9525" algn="ctr">
                        <a:lnSpc>
                          <a:spcPct val="100000"/>
                        </a:lnSpc>
                        <a:spcAft>
                          <a:spcPts val="0"/>
                        </a:spcAft>
                      </a:pPr>
                      <a:r>
                        <a:rPr lang="tr-TR" sz="1800" dirty="0">
                          <a:effectLst/>
                        </a:rPr>
                        <a:t>22</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r>
              <a:tr h="366807">
                <a:tc>
                  <a:txBody>
                    <a:bodyPr/>
                    <a:lstStyle/>
                    <a:p>
                      <a:pPr marL="72390" indent="-9525" algn="l">
                        <a:lnSpc>
                          <a:spcPct val="100000"/>
                        </a:lnSpc>
                        <a:spcAft>
                          <a:spcPts val="0"/>
                        </a:spcAft>
                      </a:pPr>
                      <a:r>
                        <a:rPr lang="tr-TR" sz="1800">
                          <a:effectLst/>
                        </a:rPr>
                        <a:t>Andrea</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95250" indent="-9525" algn="ctr">
                        <a:lnSpc>
                          <a:spcPct val="100000"/>
                        </a:lnSpc>
                        <a:spcAft>
                          <a:spcPts val="0"/>
                        </a:spcAft>
                      </a:pPr>
                      <a:r>
                        <a:rPr lang="tr-TR" sz="1800">
                          <a:effectLst/>
                        </a:rPr>
                        <a:t>Eğitim</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97155" indent="-9525" algn="ctr">
                        <a:lnSpc>
                          <a:spcPct val="100000"/>
                        </a:lnSpc>
                        <a:spcAft>
                          <a:spcPts val="0"/>
                        </a:spcAft>
                      </a:pPr>
                      <a:r>
                        <a:rPr lang="tr-TR" sz="1800">
                          <a:effectLst/>
                        </a:rPr>
                        <a:t>19</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96520" indent="-9525" algn="ctr">
                        <a:lnSpc>
                          <a:spcPct val="100000"/>
                        </a:lnSpc>
                        <a:spcAft>
                          <a:spcPts val="0"/>
                        </a:spcAft>
                      </a:pPr>
                      <a:r>
                        <a:rPr lang="tr-TR" sz="1800" dirty="0" err="1">
                          <a:effectLst/>
                        </a:rPr>
                        <a:t>Hadley</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104140" indent="-9525" algn="ctr">
                        <a:lnSpc>
                          <a:spcPct val="100000"/>
                        </a:lnSpc>
                        <a:spcAft>
                          <a:spcPts val="0"/>
                        </a:spcAft>
                      </a:pPr>
                      <a:r>
                        <a:rPr lang="tr-TR" sz="1800">
                          <a:effectLst/>
                        </a:rPr>
                        <a:t>Psikoloji</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241935" indent="-9525" algn="ctr">
                        <a:lnSpc>
                          <a:spcPct val="100000"/>
                        </a:lnSpc>
                        <a:spcAft>
                          <a:spcPts val="0"/>
                        </a:spcAft>
                      </a:pPr>
                      <a:r>
                        <a:rPr lang="tr-TR" sz="1800" dirty="0">
                          <a:effectLst/>
                        </a:rPr>
                        <a:t>23</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r>
              <a:tr h="369269">
                <a:tc>
                  <a:txBody>
                    <a:bodyPr/>
                    <a:lstStyle/>
                    <a:p>
                      <a:pPr marL="64770" indent="-9525" algn="l">
                        <a:lnSpc>
                          <a:spcPct val="100000"/>
                        </a:lnSpc>
                        <a:spcAft>
                          <a:spcPts val="0"/>
                        </a:spcAft>
                      </a:pPr>
                      <a:r>
                        <a:rPr lang="tr-TR" sz="1800">
                          <a:effectLst/>
                        </a:rPr>
                        <a:t>Steven</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83820" indent="-9525" algn="ctr">
                        <a:lnSpc>
                          <a:spcPct val="100000"/>
                        </a:lnSpc>
                        <a:spcAft>
                          <a:spcPts val="0"/>
                        </a:spcAft>
                      </a:pPr>
                      <a:r>
                        <a:rPr lang="tr-TR" sz="1800">
                          <a:effectLst/>
                        </a:rPr>
                        <a:t>Psikoloji</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36195" indent="-9525" algn="ctr">
                        <a:lnSpc>
                          <a:spcPct val="100000"/>
                        </a:lnSpc>
                        <a:spcAft>
                          <a:spcPts val="0"/>
                        </a:spcAft>
                      </a:pPr>
                      <a:r>
                        <a:rPr lang="tr-TR" sz="1800">
                          <a:effectLst/>
                        </a:rPr>
                        <a:t>21</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88900" indent="-9525" algn="ctr">
                        <a:lnSpc>
                          <a:spcPct val="100000"/>
                        </a:lnSpc>
                        <a:spcAft>
                          <a:spcPts val="0"/>
                        </a:spcAft>
                      </a:pPr>
                      <a:r>
                        <a:rPr lang="tr-TR" sz="1800" dirty="0" err="1">
                          <a:effectLst/>
                        </a:rPr>
                        <a:t>Buffy</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96520" indent="-9525" algn="ctr">
                        <a:lnSpc>
                          <a:spcPct val="100000"/>
                        </a:lnSpc>
                        <a:spcAft>
                          <a:spcPts val="0"/>
                        </a:spcAft>
                      </a:pPr>
                      <a:r>
                        <a:rPr lang="tr-TR" sz="1800" dirty="0">
                          <a:effectLst/>
                        </a:rPr>
                        <a:t>Eğitim</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207645" indent="-9525" algn="ctr">
                        <a:lnSpc>
                          <a:spcPct val="100000"/>
                        </a:lnSpc>
                        <a:spcAft>
                          <a:spcPts val="0"/>
                        </a:spcAft>
                      </a:pPr>
                      <a:r>
                        <a:rPr lang="tr-TR" sz="1800" dirty="0">
                          <a:effectLst/>
                        </a:rPr>
                        <a:t>21</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r>
              <a:tr h="367422">
                <a:tc>
                  <a:txBody>
                    <a:bodyPr/>
                    <a:lstStyle/>
                    <a:p>
                      <a:pPr marL="53340" indent="-9525" algn="l">
                        <a:lnSpc>
                          <a:spcPct val="100000"/>
                        </a:lnSpc>
                        <a:spcAft>
                          <a:spcPts val="0"/>
                        </a:spcAft>
                      </a:pPr>
                      <a:r>
                        <a:rPr lang="tr-TR" sz="1800">
                          <a:effectLst/>
                        </a:rPr>
                        <a:t>Jordan</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80010" indent="-9525" algn="ctr">
                        <a:lnSpc>
                          <a:spcPct val="100000"/>
                        </a:lnSpc>
                        <a:spcAft>
                          <a:spcPts val="0"/>
                        </a:spcAft>
                      </a:pPr>
                      <a:r>
                        <a:rPr lang="tr-TR" sz="1800">
                          <a:effectLst/>
                        </a:rPr>
                        <a:t>Eğitim</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55245" indent="-9525" algn="ctr">
                        <a:lnSpc>
                          <a:spcPct val="100000"/>
                        </a:lnSpc>
                        <a:spcAft>
                          <a:spcPts val="0"/>
                        </a:spcAft>
                      </a:pPr>
                      <a:r>
                        <a:rPr lang="tr-TR" sz="1800">
                          <a:effectLst/>
                        </a:rPr>
                        <a:t>20</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73660" indent="-9525" algn="ctr">
                        <a:lnSpc>
                          <a:spcPct val="100000"/>
                        </a:lnSpc>
                        <a:spcAft>
                          <a:spcPts val="0"/>
                        </a:spcAft>
                      </a:pPr>
                      <a:r>
                        <a:rPr lang="tr-TR" sz="1800">
                          <a:effectLst/>
                        </a:rPr>
                        <a:t>Chip</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88900" indent="-9525" algn="ctr">
                        <a:lnSpc>
                          <a:spcPct val="100000"/>
                        </a:lnSpc>
                        <a:spcAft>
                          <a:spcPts val="0"/>
                        </a:spcAft>
                      </a:pPr>
                      <a:r>
                        <a:rPr lang="tr-TR" sz="1800" dirty="0">
                          <a:effectLst/>
                        </a:rPr>
                        <a:t>Eğitim</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226695" indent="-9525" algn="ctr">
                        <a:lnSpc>
                          <a:spcPct val="100000"/>
                        </a:lnSpc>
                        <a:spcAft>
                          <a:spcPts val="0"/>
                        </a:spcAft>
                      </a:pPr>
                      <a:r>
                        <a:rPr lang="tr-TR" sz="1800" dirty="0">
                          <a:effectLst/>
                        </a:rPr>
                        <a:t>19</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r>
              <a:tr h="218172">
                <a:tc>
                  <a:txBody>
                    <a:bodyPr/>
                    <a:lstStyle/>
                    <a:p>
                      <a:pPr marL="53340" indent="-9525" algn="l">
                        <a:lnSpc>
                          <a:spcPct val="100000"/>
                        </a:lnSpc>
                        <a:spcAft>
                          <a:spcPts val="0"/>
                        </a:spcAft>
                      </a:pPr>
                      <a:r>
                        <a:rPr lang="tr-TR" sz="1800">
                          <a:effectLst/>
                        </a:rPr>
                        <a:t>Pam</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76200" indent="-9525" algn="ctr">
                        <a:lnSpc>
                          <a:spcPct val="100000"/>
                        </a:lnSpc>
                        <a:spcAft>
                          <a:spcPts val="0"/>
                        </a:spcAft>
                      </a:pPr>
                      <a:r>
                        <a:rPr lang="tr-TR" sz="1800">
                          <a:effectLst/>
                        </a:rPr>
                        <a:t>Eğitim</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40005" indent="-9525" algn="ctr">
                        <a:lnSpc>
                          <a:spcPct val="100000"/>
                        </a:lnSpc>
                        <a:spcAft>
                          <a:spcPts val="0"/>
                        </a:spcAft>
                      </a:pPr>
                      <a:r>
                        <a:rPr lang="tr-TR" sz="1800">
                          <a:effectLst/>
                        </a:rPr>
                        <a:t>24</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77470" indent="-9525" algn="ctr">
                        <a:lnSpc>
                          <a:spcPct val="100000"/>
                        </a:lnSpc>
                        <a:spcAft>
                          <a:spcPts val="0"/>
                        </a:spcAft>
                      </a:pPr>
                      <a:r>
                        <a:rPr lang="tr-TR" sz="1800">
                          <a:effectLst/>
                        </a:rPr>
                        <a:t>Homer</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85090" indent="-9525" algn="ctr">
                        <a:lnSpc>
                          <a:spcPct val="100000"/>
                        </a:lnSpc>
                        <a:spcAft>
                          <a:spcPts val="0"/>
                        </a:spcAft>
                      </a:pPr>
                      <a:r>
                        <a:rPr lang="tr-TR" sz="1800" dirty="0">
                          <a:effectLst/>
                        </a:rPr>
                        <a:t>Psikoloji</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215265" indent="-9525" algn="ctr">
                        <a:lnSpc>
                          <a:spcPct val="100000"/>
                        </a:lnSpc>
                        <a:spcAft>
                          <a:spcPts val="0"/>
                        </a:spcAft>
                      </a:pPr>
                      <a:r>
                        <a:rPr lang="tr-TR" sz="1800" dirty="0">
                          <a:effectLst/>
                        </a:rPr>
                        <a:t>18</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r>
              <a:tr h="283413">
                <a:tc>
                  <a:txBody>
                    <a:bodyPr/>
                    <a:lstStyle/>
                    <a:p>
                      <a:pPr marL="38100" indent="-9525" algn="l">
                        <a:lnSpc>
                          <a:spcPct val="100000"/>
                        </a:lnSpc>
                        <a:spcAft>
                          <a:spcPts val="0"/>
                        </a:spcAft>
                      </a:pPr>
                      <a:r>
                        <a:rPr lang="tr-TR" sz="1800">
                          <a:effectLst/>
                        </a:rPr>
                        <a:t>Michael</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64770" indent="-9525" algn="ctr">
                        <a:lnSpc>
                          <a:spcPct val="100000"/>
                        </a:lnSpc>
                        <a:spcAft>
                          <a:spcPts val="0"/>
                        </a:spcAft>
                      </a:pPr>
                      <a:r>
                        <a:rPr lang="tr-TR" sz="1800" dirty="0">
                          <a:effectLst/>
                        </a:rPr>
                        <a:t>Psikoloji</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9525" marR="1270" indent="-9525" algn="ctr">
                        <a:lnSpc>
                          <a:spcPct val="100000"/>
                        </a:lnSpc>
                        <a:spcAft>
                          <a:spcPts val="0"/>
                        </a:spcAft>
                      </a:pPr>
                      <a:r>
                        <a:rPr lang="tr-TR" sz="1800" dirty="0">
                          <a:effectLst/>
                        </a:rPr>
                        <a:t>21</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58420" indent="-9525" algn="ctr">
                        <a:lnSpc>
                          <a:spcPct val="100000"/>
                        </a:lnSpc>
                        <a:spcAft>
                          <a:spcPts val="0"/>
                        </a:spcAft>
                      </a:pPr>
                      <a:r>
                        <a:rPr lang="tr-TR" sz="1800" dirty="0">
                          <a:effectLst/>
                        </a:rPr>
                        <a:t>Margaret</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77470" indent="-9525" algn="ctr">
                        <a:lnSpc>
                          <a:spcPct val="100000"/>
                        </a:lnSpc>
                        <a:spcAft>
                          <a:spcPts val="0"/>
                        </a:spcAft>
                      </a:pPr>
                      <a:r>
                        <a:rPr lang="tr-TR" sz="1800" dirty="0">
                          <a:effectLst/>
                        </a:rPr>
                        <a:t>İngilizce</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192405" indent="-9525" algn="ctr">
                        <a:lnSpc>
                          <a:spcPct val="100000"/>
                        </a:lnSpc>
                        <a:spcAft>
                          <a:spcPts val="1155"/>
                        </a:spcAft>
                      </a:pPr>
                      <a:r>
                        <a:rPr lang="tr-TR" sz="1800" dirty="0" smtClean="0">
                          <a:effectLst/>
                        </a:rPr>
                        <a:t>22</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r>
              <a:tr h="342854">
                <a:tc>
                  <a:txBody>
                    <a:bodyPr/>
                    <a:lstStyle/>
                    <a:p>
                      <a:pPr marL="38100" indent="-9525" algn="l">
                        <a:lnSpc>
                          <a:spcPct val="100000"/>
                        </a:lnSpc>
                        <a:spcAft>
                          <a:spcPts val="0"/>
                        </a:spcAft>
                      </a:pPr>
                      <a:r>
                        <a:rPr lang="tr-TR" sz="1800" dirty="0" err="1">
                          <a:effectLst/>
                        </a:rPr>
                        <a:t>Liz</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64770" indent="-9525" algn="ctr">
                        <a:lnSpc>
                          <a:spcPct val="100000"/>
                        </a:lnSpc>
                        <a:spcAft>
                          <a:spcPts val="0"/>
                        </a:spcAft>
                      </a:pPr>
                      <a:r>
                        <a:rPr lang="tr-TR" sz="1800">
                          <a:effectLst/>
                        </a:rPr>
                        <a:t>Psikoloji</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24765" indent="-9525" algn="ctr">
                        <a:lnSpc>
                          <a:spcPct val="100000"/>
                        </a:lnSpc>
                        <a:spcAft>
                          <a:spcPts val="0"/>
                        </a:spcAft>
                      </a:pPr>
                      <a:r>
                        <a:rPr lang="tr-TR" sz="1800">
                          <a:effectLst/>
                        </a:rPr>
                        <a:t>19</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54610" indent="-9525" algn="ctr">
                        <a:lnSpc>
                          <a:spcPct val="100000"/>
                        </a:lnSpc>
                        <a:spcAft>
                          <a:spcPts val="0"/>
                        </a:spcAft>
                      </a:pPr>
                      <a:r>
                        <a:rPr lang="tr-TR" sz="1800">
                          <a:effectLst/>
                        </a:rPr>
                        <a:t>Courtney</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62230" indent="-9525" algn="ctr">
                        <a:lnSpc>
                          <a:spcPct val="100000"/>
                        </a:lnSpc>
                        <a:spcAft>
                          <a:spcPts val="0"/>
                        </a:spcAft>
                      </a:pPr>
                      <a:r>
                        <a:rPr lang="tr-TR" sz="1800" dirty="0" smtClean="0">
                          <a:effectLst/>
                        </a:rPr>
                        <a:t>Psikoloji</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127635" indent="-9525" algn="ctr">
                        <a:lnSpc>
                          <a:spcPct val="100000"/>
                        </a:lnSpc>
                        <a:spcAft>
                          <a:spcPts val="0"/>
                        </a:spcAft>
                      </a:pPr>
                      <a:r>
                        <a:rPr lang="tr-TR" sz="1800" dirty="0" smtClean="0">
                          <a:effectLst/>
                        </a:rPr>
                        <a:t>24</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r>
              <a:tr h="334877">
                <a:tc>
                  <a:txBody>
                    <a:bodyPr/>
                    <a:lstStyle/>
                    <a:p>
                      <a:pPr marL="26670" indent="-9525" algn="l">
                        <a:lnSpc>
                          <a:spcPct val="100000"/>
                        </a:lnSpc>
                        <a:spcAft>
                          <a:spcPts val="0"/>
                        </a:spcAft>
                      </a:pPr>
                      <a:r>
                        <a:rPr lang="tr-TR" sz="1800">
                          <a:effectLst/>
                        </a:rPr>
                        <a:t>Nicole</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57150" indent="-9525" algn="ctr">
                        <a:lnSpc>
                          <a:spcPct val="100000"/>
                        </a:lnSpc>
                        <a:spcAft>
                          <a:spcPts val="0"/>
                        </a:spcAft>
                      </a:pPr>
                      <a:r>
                        <a:rPr lang="tr-TR" sz="1800">
                          <a:effectLst/>
                        </a:rPr>
                        <a:t>Kimya</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9525" indent="-9525" algn="ctr">
                        <a:lnSpc>
                          <a:spcPct val="100000"/>
                        </a:lnSpc>
                        <a:spcAft>
                          <a:spcPts val="0"/>
                        </a:spcAft>
                      </a:pPr>
                      <a:r>
                        <a:rPr lang="tr-TR" sz="1800">
                          <a:effectLst/>
                        </a:rPr>
                        <a:t>19</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58420" indent="-9525" algn="ctr">
                        <a:lnSpc>
                          <a:spcPct val="100000"/>
                        </a:lnSpc>
                        <a:spcAft>
                          <a:spcPts val="0"/>
                        </a:spcAft>
                      </a:pPr>
                      <a:r>
                        <a:rPr lang="tr-TR" sz="1800">
                          <a:effectLst/>
                        </a:rPr>
                        <a:t>Leonard</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62230" indent="-9525" algn="ctr">
                        <a:lnSpc>
                          <a:spcPct val="100000"/>
                        </a:lnSpc>
                        <a:spcAft>
                          <a:spcPts val="0"/>
                        </a:spcAft>
                      </a:pPr>
                      <a:r>
                        <a:rPr lang="tr-TR" sz="1800" dirty="0">
                          <a:effectLst/>
                        </a:rPr>
                        <a:t>Psikoloji</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127635" indent="-9525" algn="ctr">
                        <a:lnSpc>
                          <a:spcPct val="100000"/>
                        </a:lnSpc>
                        <a:spcAft>
                          <a:spcPts val="0"/>
                        </a:spcAft>
                      </a:pPr>
                      <a:r>
                        <a:rPr lang="tr-TR" sz="1800" dirty="0" smtClean="0">
                          <a:effectLst/>
                        </a:rPr>
                        <a:t>21</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r>
              <a:tr h="193875">
                <a:tc>
                  <a:txBody>
                    <a:bodyPr/>
                    <a:lstStyle/>
                    <a:p>
                      <a:pPr marL="11430" indent="-9525" algn="l">
                        <a:lnSpc>
                          <a:spcPct val="100000"/>
                        </a:lnSpc>
                        <a:spcAft>
                          <a:spcPts val="0"/>
                        </a:spcAft>
                      </a:pPr>
                      <a:r>
                        <a:rPr lang="tr-TR" sz="1800">
                          <a:effectLst/>
                        </a:rPr>
                        <a:t>Mike</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45720" indent="-9525" algn="ctr">
                        <a:lnSpc>
                          <a:spcPct val="100000"/>
                        </a:lnSpc>
                        <a:spcAft>
                          <a:spcPts val="0"/>
                        </a:spcAft>
                      </a:pPr>
                      <a:r>
                        <a:rPr lang="tr-TR" sz="1800">
                          <a:effectLst/>
                        </a:rPr>
                        <a:t>Hemşirelik</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9525" marR="5080" indent="-9525" algn="ctr">
                        <a:lnSpc>
                          <a:spcPct val="100000"/>
                        </a:lnSpc>
                        <a:spcAft>
                          <a:spcPts val="0"/>
                        </a:spcAft>
                      </a:pPr>
                      <a:r>
                        <a:rPr lang="tr-TR" sz="1800">
                          <a:effectLst/>
                        </a:rPr>
                        <a:t>20</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ctr"/>
                </a:tc>
                <a:tc>
                  <a:txBody>
                    <a:bodyPr/>
                    <a:lstStyle/>
                    <a:p>
                      <a:pPr marL="9525" indent="-9525" algn="ctr">
                        <a:lnSpc>
                          <a:spcPct val="100000"/>
                        </a:lnSpc>
                        <a:spcAft>
                          <a:spcPts val="800"/>
                        </a:spcAft>
                      </a:pPr>
                      <a:r>
                        <a:rPr lang="tr-TR" sz="1800" dirty="0">
                          <a:effectLst/>
                        </a:rPr>
                        <a:t> </a:t>
                      </a:r>
                      <a:r>
                        <a:rPr lang="tr-TR" sz="1800" dirty="0" err="1" smtClean="0">
                          <a:effectLst/>
                        </a:rPr>
                        <a:t>Jeffrey</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54610" indent="-9525" algn="ctr">
                        <a:lnSpc>
                          <a:spcPct val="100000"/>
                        </a:lnSpc>
                        <a:spcAft>
                          <a:spcPts val="0"/>
                        </a:spcAft>
                      </a:pPr>
                      <a:r>
                        <a:rPr lang="tr-TR" sz="1800">
                          <a:effectLst/>
                        </a:rPr>
                        <a:t>Kimya</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127635" indent="-9525" algn="ctr">
                        <a:lnSpc>
                          <a:spcPct val="100000"/>
                        </a:lnSpc>
                        <a:spcAft>
                          <a:spcPts val="0"/>
                        </a:spcAft>
                      </a:pPr>
                      <a:r>
                        <a:rPr lang="tr-TR" sz="1800" dirty="0" smtClean="0">
                          <a:effectLst/>
                        </a:rPr>
                        <a:t>18</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r>
              <a:tr h="314001">
                <a:tc>
                  <a:txBody>
                    <a:bodyPr/>
                    <a:lstStyle/>
                    <a:p>
                      <a:pPr marL="9525" indent="-9525" algn="l">
                        <a:lnSpc>
                          <a:spcPct val="100000"/>
                        </a:lnSpc>
                        <a:spcAft>
                          <a:spcPts val="0"/>
                        </a:spcAft>
                      </a:pPr>
                      <a:r>
                        <a:rPr lang="tr-TR" sz="1800" dirty="0">
                          <a:effectLst/>
                        </a:rPr>
                        <a:t>Kent</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30480" indent="-9525" algn="ctr">
                        <a:lnSpc>
                          <a:spcPct val="100000"/>
                        </a:lnSpc>
                        <a:spcAft>
                          <a:spcPts val="0"/>
                        </a:spcAft>
                      </a:pPr>
                      <a:r>
                        <a:rPr lang="tr-TR" sz="1800">
                          <a:effectLst/>
                        </a:rPr>
                        <a:t>Tarih</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tc>
                <a:tc>
                  <a:txBody>
                    <a:bodyPr/>
                    <a:lstStyle/>
                    <a:p>
                      <a:pPr marL="9525" marR="12700" indent="-9525" algn="ctr">
                        <a:lnSpc>
                          <a:spcPct val="100000"/>
                        </a:lnSpc>
                        <a:spcAft>
                          <a:spcPts val="0"/>
                        </a:spcAft>
                      </a:pPr>
                      <a:r>
                        <a:rPr lang="tr-TR" sz="1800">
                          <a:effectLst/>
                        </a:rPr>
                        <a:t>18</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43180" indent="-9525" algn="ctr">
                        <a:lnSpc>
                          <a:spcPct val="100000"/>
                        </a:lnSpc>
                        <a:spcAft>
                          <a:spcPts val="0"/>
                        </a:spcAft>
                      </a:pPr>
                      <a:r>
                        <a:rPr lang="tr-TR" sz="1800">
                          <a:effectLst/>
                        </a:rPr>
                        <a:t>Emily</a:t>
                      </a:r>
                      <a:endParaRPr lang="tr-TR" sz="1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46990" indent="-9525" algn="ctr">
                        <a:lnSpc>
                          <a:spcPct val="100000"/>
                        </a:lnSpc>
                        <a:spcAft>
                          <a:spcPts val="0"/>
                        </a:spcAft>
                      </a:pPr>
                      <a:r>
                        <a:rPr lang="tr-TR" sz="1800" dirty="0">
                          <a:effectLst/>
                        </a:rPr>
                        <a:t>İspanyolca</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c>
                  <a:txBody>
                    <a:bodyPr/>
                    <a:lstStyle/>
                    <a:p>
                      <a:pPr marL="127635" indent="-9525" algn="ctr">
                        <a:lnSpc>
                          <a:spcPct val="100000"/>
                        </a:lnSpc>
                        <a:spcAft>
                          <a:spcPts val="0"/>
                        </a:spcAft>
                      </a:pPr>
                      <a:r>
                        <a:rPr lang="tr-TR" sz="1800" dirty="0" smtClean="0">
                          <a:effectLst/>
                        </a:rPr>
                        <a:t>19</a:t>
                      </a:r>
                      <a:endParaRPr lang="tr-TR" sz="1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70776" marT="29541" marB="0" anchor="b"/>
                </a:tc>
              </a:tr>
            </a:tbl>
          </a:graphicData>
        </a:graphic>
      </p:graphicFrame>
      <p:sp>
        <p:nvSpPr>
          <p:cNvPr id="4" name="Slayt Numarası Yer Tutucusu 3"/>
          <p:cNvSpPr>
            <a:spLocks noGrp="1"/>
          </p:cNvSpPr>
          <p:nvPr>
            <p:ph type="sldNum" sz="quarter" idx="12"/>
          </p:nvPr>
        </p:nvSpPr>
        <p:spPr/>
        <p:txBody>
          <a:bodyPr/>
          <a:lstStyle/>
          <a:p>
            <a:fld id="{8AE44F91-FB67-4AEB-BCB9-1D0429AB955F}" type="slidenum">
              <a:rPr lang="tr-TR" smtClean="0"/>
              <a:pPr/>
              <a:t>4</a:t>
            </a:fld>
            <a:endParaRPr lang="tr-TR"/>
          </a:p>
        </p:txBody>
      </p:sp>
    </p:spTree>
    <p:extLst>
      <p:ext uri="{BB962C8B-B14F-4D97-AF65-F5344CB8AC3E}">
        <p14:creationId xmlns:p14="http://schemas.microsoft.com/office/powerpoint/2010/main" val="1512148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p:nvPr>
        </p:nvSpPr>
        <p:spPr bwMode="auto"/>
        <p:txBody>
          <a:bodyPr/>
          <a:lstStyle/>
          <a:p>
            <a:pPr eaLnBrk="1" hangingPunct="1">
              <a:defRPr/>
            </a:pPr>
            <a:r>
              <a:rPr lang="tr-TR" dirty="0" smtClean="0">
                <a:latin typeface="Constantia" panose="02030602050306030303" pitchFamily="18" charset="0"/>
                <a:cs typeface="Times New Roman" panose="02020603050405020304" pitchFamily="18" charset="0"/>
              </a:rPr>
              <a:t>İstatistiğin Alt Dalları</a:t>
            </a:r>
          </a:p>
        </p:txBody>
      </p:sp>
      <p:sp>
        <p:nvSpPr>
          <p:cNvPr id="15363" name="Rectangle 3"/>
          <p:cNvSpPr>
            <a:spLocks noGrp="1"/>
          </p:cNvSpPr>
          <p:nvPr>
            <p:ph idx="1"/>
          </p:nvPr>
        </p:nvSpPr>
        <p:spPr/>
        <p:txBody>
          <a:bodyPr>
            <a:normAutofit/>
          </a:bodyPr>
          <a:lstStyle/>
          <a:p>
            <a:pPr eaLnBrk="1" hangingPunct="1"/>
            <a:r>
              <a:rPr lang="tr-TR" dirty="0" smtClean="0">
                <a:latin typeface="Constantia" panose="02030602050306030303" pitchFamily="18" charset="0"/>
                <a:cs typeface="Times New Roman" panose="02020603050405020304" pitchFamily="18" charset="0"/>
              </a:rPr>
              <a:t>Çıkarsamalı / Yargısal (</a:t>
            </a:r>
            <a:r>
              <a:rPr lang="tr-TR" dirty="0" err="1" smtClean="0">
                <a:latin typeface="Constantia" panose="02030602050306030303" pitchFamily="18" charset="0"/>
                <a:cs typeface="Times New Roman" panose="02020603050405020304" pitchFamily="18" charset="0"/>
              </a:rPr>
              <a:t>inferential</a:t>
            </a:r>
            <a:r>
              <a:rPr lang="tr-TR" dirty="0" smtClean="0">
                <a:latin typeface="Constantia" panose="02030602050306030303" pitchFamily="18" charset="0"/>
                <a:cs typeface="Times New Roman" panose="02020603050405020304" pitchFamily="18" charset="0"/>
              </a:rPr>
              <a:t>) İstatistik:</a:t>
            </a:r>
          </a:p>
          <a:p>
            <a:pPr lvl="1" eaLnBrk="1" hangingPunct="1"/>
            <a:r>
              <a:rPr lang="tr-TR" dirty="0" smtClean="0">
                <a:latin typeface="Constantia" panose="02030602050306030303" pitchFamily="18" charset="0"/>
                <a:cs typeface="Times New Roman" panose="02020603050405020304" pitchFamily="18" charset="0"/>
              </a:rPr>
              <a:t>Araştırma konusu bir ana kütlenin, yansız bir örnek kütlesine ait istatistiklere dayanarak, ana kütle hakkında tahminde bulunan istatistiktir. </a:t>
            </a:r>
          </a:p>
          <a:p>
            <a:pPr lvl="1" eaLnBrk="1" hangingPunct="1"/>
            <a:r>
              <a:rPr lang="tr-TR" dirty="0" smtClean="0">
                <a:latin typeface="Constantia" panose="02030602050306030303" pitchFamily="18" charset="0"/>
                <a:cs typeface="Times New Roman" panose="02020603050405020304" pitchFamily="18" charset="0"/>
              </a:rPr>
              <a:t>Tümevarım istatistiği</a:t>
            </a:r>
          </a:p>
          <a:p>
            <a:pPr lvl="1" eaLnBrk="1" hangingPunct="1"/>
            <a:r>
              <a:rPr lang="tr-TR" dirty="0" smtClean="0">
                <a:latin typeface="Constantia" panose="02030602050306030303" pitchFamily="18" charset="0"/>
                <a:cs typeface="Times New Roman" panose="02020603050405020304" pitchFamily="18" charset="0"/>
              </a:rPr>
              <a:t>Örnek istatistiklerine dayalı olarak populasyon parametrelerine ilişkin çıkarımda bulunma, tahmin yapma</a:t>
            </a:r>
          </a:p>
        </p:txBody>
      </p:sp>
      <p:sp>
        <p:nvSpPr>
          <p:cNvPr id="4" name="3 Slayt Numarası Yer Tutucusu"/>
          <p:cNvSpPr>
            <a:spLocks noGrp="1"/>
          </p:cNvSpPr>
          <p:nvPr>
            <p:ph type="sldNum" sz="quarter" idx="12"/>
          </p:nvPr>
        </p:nvSpPr>
        <p:spPr/>
        <p:txBody>
          <a:bodyPr>
            <a:normAutofit/>
          </a:bodyPr>
          <a:lstStyle/>
          <a:p>
            <a:fld id="{8AE44F91-FB67-4AEB-BCB9-1D0429AB955F}" type="slidenum">
              <a:rPr lang="tr-TR" smtClean="0"/>
              <a:pPr/>
              <a:t>5</a:t>
            </a:fld>
            <a:endParaRPr lang="tr-TR"/>
          </a:p>
        </p:txBody>
      </p:sp>
    </p:spTree>
    <p:extLst>
      <p:ext uri="{BB962C8B-B14F-4D97-AF65-F5344CB8AC3E}">
        <p14:creationId xmlns:p14="http://schemas.microsoft.com/office/powerpoint/2010/main" val="39886979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7" name="Picture 2"/>
          <p:cNvPicPr>
            <a:picLocks noChangeAspect="1" noChangeArrowheads="1"/>
          </p:cNvPicPr>
          <p:nvPr/>
        </p:nvPicPr>
        <p:blipFill>
          <a:blip r:embed="rId3" cstate="print"/>
          <a:srcRect/>
          <a:stretch>
            <a:fillRect/>
          </a:stretch>
        </p:blipFill>
        <p:spPr bwMode="auto">
          <a:xfrm>
            <a:off x="5519937" y="3345504"/>
            <a:ext cx="4977185" cy="3447400"/>
          </a:xfrm>
          <a:prstGeom prst="rect">
            <a:avLst/>
          </a:prstGeom>
          <a:noFill/>
          <a:ln w="9525">
            <a:noFill/>
            <a:miter lim="800000"/>
            <a:headEnd/>
            <a:tailEnd/>
          </a:ln>
        </p:spPr>
      </p:pic>
      <p:sp>
        <p:nvSpPr>
          <p:cNvPr id="11266" name="2 İçerik Yer Tutucusu"/>
          <p:cNvSpPr>
            <a:spLocks noGrp="1"/>
          </p:cNvSpPr>
          <p:nvPr>
            <p:ph idx="1"/>
          </p:nvPr>
        </p:nvSpPr>
        <p:spPr>
          <a:xfrm>
            <a:off x="1847528" y="476672"/>
            <a:ext cx="7772400" cy="4572000"/>
          </a:xfrm>
        </p:spPr>
        <p:txBody>
          <a:bodyPr>
            <a:normAutofit/>
          </a:bodyPr>
          <a:lstStyle/>
          <a:p>
            <a:pPr marL="0" indent="0">
              <a:buNone/>
            </a:pPr>
            <a:r>
              <a:rPr lang="tr-TR" u="sng" dirty="0" smtClean="0">
                <a:latin typeface="Constantia" panose="02030602050306030303" pitchFamily="18" charset="0"/>
                <a:cs typeface="Times New Roman" panose="02020603050405020304" pitchFamily="18" charset="0"/>
              </a:rPr>
              <a:t>Çıkarsamalı / Yargısal (</a:t>
            </a:r>
            <a:r>
              <a:rPr lang="tr-TR" u="sng" dirty="0" err="1" smtClean="0">
                <a:latin typeface="Constantia" panose="02030602050306030303" pitchFamily="18" charset="0"/>
                <a:cs typeface="Times New Roman" panose="02020603050405020304" pitchFamily="18" charset="0"/>
              </a:rPr>
              <a:t>inferential</a:t>
            </a:r>
            <a:r>
              <a:rPr lang="tr-TR" u="sng" dirty="0" smtClean="0">
                <a:latin typeface="Constantia" panose="02030602050306030303" pitchFamily="18" charset="0"/>
                <a:cs typeface="Times New Roman" panose="02020603050405020304" pitchFamily="18" charset="0"/>
              </a:rPr>
              <a:t>) İstatistik : </a:t>
            </a:r>
          </a:p>
          <a:p>
            <a:r>
              <a:rPr lang="tr-TR" dirty="0" smtClean="0">
                <a:latin typeface="Constantia" panose="02030602050306030303" pitchFamily="18" charset="0"/>
                <a:cs typeface="Times New Roman" panose="02020603050405020304" pitchFamily="18" charset="0"/>
              </a:rPr>
              <a:t>Seçilen örnekleme bağlı kalınarak popülasyon konusunda tahmin etme, karşılaştırmalar yapma, h</a:t>
            </a:r>
            <a:r>
              <a:rPr lang="pt-BR" dirty="0" smtClean="0">
                <a:latin typeface="Constantia" panose="02030602050306030303" pitchFamily="18" charset="0"/>
                <a:cs typeface="Times New Roman" panose="02020603050405020304" pitchFamily="18" charset="0"/>
              </a:rPr>
              <a:t>ipoteze dair karar verme</a:t>
            </a:r>
            <a:r>
              <a:rPr lang="tr-TR" dirty="0" smtClean="0">
                <a:latin typeface="Constantia" panose="02030602050306030303" pitchFamily="18" charset="0"/>
                <a:cs typeface="Times New Roman" panose="02020603050405020304" pitchFamily="18" charset="0"/>
              </a:rPr>
              <a:t>,</a:t>
            </a:r>
            <a:r>
              <a:rPr lang="pt-BR" dirty="0" smtClean="0">
                <a:latin typeface="Constantia" panose="02030602050306030303" pitchFamily="18" charset="0"/>
                <a:cs typeface="Times New Roman" panose="02020603050405020304" pitchFamily="18" charset="0"/>
              </a:rPr>
              <a:t> sorgulama</a:t>
            </a:r>
            <a:r>
              <a:rPr lang="tr-TR" dirty="0" smtClean="0">
                <a:latin typeface="Constantia" panose="02030602050306030303" pitchFamily="18" charset="0"/>
                <a:cs typeface="Times New Roman" panose="02020603050405020304" pitchFamily="18" charset="0"/>
              </a:rPr>
              <a:t> yapılması</a:t>
            </a:r>
          </a:p>
          <a:p>
            <a:pPr marL="742950" lvl="1" algn="just"/>
            <a:r>
              <a:rPr lang="tr-TR" dirty="0" smtClean="0">
                <a:latin typeface="Constantia" panose="02030602050306030303" pitchFamily="18" charset="0"/>
                <a:cs typeface="Times New Roman" panose="02020603050405020304" pitchFamily="18" charset="0"/>
              </a:rPr>
              <a:t>Tahmin </a:t>
            </a:r>
          </a:p>
          <a:p>
            <a:pPr lvl="2" algn="just"/>
            <a:r>
              <a:rPr lang="tr-TR" dirty="0" smtClean="0">
                <a:latin typeface="Constantia" panose="02030602050306030303" pitchFamily="18" charset="0"/>
                <a:cs typeface="Times New Roman" panose="02020603050405020304" pitchFamily="18" charset="0"/>
              </a:rPr>
              <a:t>Örnek: Örnek ortalamasının </a:t>
            </a:r>
          </a:p>
          <a:p>
            <a:pPr lvl="2" algn="just">
              <a:buNone/>
            </a:pPr>
            <a:r>
              <a:rPr lang="tr-TR" dirty="0" smtClean="0">
                <a:latin typeface="Constantia" panose="02030602050306030303" pitchFamily="18" charset="0"/>
                <a:cs typeface="Times New Roman" panose="02020603050405020304" pitchFamily="18" charset="0"/>
              </a:rPr>
              <a:t>kullanımı ile populasyon ortalamasının </a:t>
            </a:r>
          </a:p>
          <a:p>
            <a:pPr lvl="2" algn="just">
              <a:buNone/>
            </a:pPr>
            <a:r>
              <a:rPr lang="tr-TR" dirty="0" smtClean="0">
                <a:latin typeface="Constantia" panose="02030602050306030303" pitchFamily="18" charset="0"/>
                <a:cs typeface="Times New Roman" panose="02020603050405020304" pitchFamily="18" charset="0"/>
              </a:rPr>
              <a:t>tahmin edilmesi</a:t>
            </a:r>
          </a:p>
          <a:p>
            <a:pPr marL="742950" lvl="1"/>
            <a:r>
              <a:rPr lang="tr-TR" dirty="0" smtClean="0">
                <a:latin typeface="Constantia" panose="02030602050306030303" pitchFamily="18" charset="0"/>
                <a:cs typeface="Times New Roman" panose="02020603050405020304" pitchFamily="18" charset="0"/>
              </a:rPr>
              <a:t>Hipotez testleri</a:t>
            </a:r>
          </a:p>
          <a:p>
            <a:pPr lvl="2"/>
            <a:r>
              <a:rPr lang="tr-TR" dirty="0" smtClean="0">
                <a:latin typeface="Constantia" panose="02030602050306030303" pitchFamily="18" charset="0"/>
                <a:cs typeface="Times New Roman" panose="02020603050405020304" pitchFamily="18" charset="0"/>
              </a:rPr>
              <a:t>Örnek: Populasyon ortalamasının 45’ten daha büyük olduğuna ilişkin iddianın testi</a:t>
            </a:r>
          </a:p>
          <a:p>
            <a:endParaRPr lang="tr-TR" dirty="0" smtClean="0">
              <a:latin typeface="Constantia" panose="02030602050306030303" pitchFamily="18" charset="0"/>
              <a:cs typeface="Times New Roman" panose="02020603050405020304" pitchFamily="18" charset="0"/>
            </a:endParaRPr>
          </a:p>
          <a:p>
            <a:endParaRPr lang="tr-TR" dirty="0" smtClean="0">
              <a:latin typeface="Constantia" panose="02030602050306030303" pitchFamily="18" charset="0"/>
              <a:cs typeface="Times New Roman" panose="02020603050405020304" pitchFamily="18" charset="0"/>
            </a:endParaRPr>
          </a:p>
        </p:txBody>
      </p:sp>
      <p:sp>
        <p:nvSpPr>
          <p:cNvPr id="4" name="3 Slayt Numarası Yer Tutucusu"/>
          <p:cNvSpPr>
            <a:spLocks noGrp="1"/>
          </p:cNvSpPr>
          <p:nvPr>
            <p:ph type="sldNum" sz="quarter" idx="12"/>
          </p:nvPr>
        </p:nvSpPr>
        <p:spPr/>
        <p:txBody>
          <a:bodyPr>
            <a:normAutofit/>
          </a:bodyPr>
          <a:lstStyle/>
          <a:p>
            <a:fld id="{8AE44F91-FB67-4AEB-BCB9-1D0429AB955F}" type="slidenum">
              <a:rPr lang="tr-TR" smtClean="0"/>
              <a:pPr/>
              <a:t>6</a:t>
            </a:fld>
            <a:endParaRPr lang="tr-TR"/>
          </a:p>
        </p:txBody>
      </p:sp>
    </p:spTree>
    <p:extLst>
      <p:ext uri="{BB962C8B-B14F-4D97-AF65-F5344CB8AC3E}">
        <p14:creationId xmlns:p14="http://schemas.microsoft.com/office/powerpoint/2010/main" val="13507092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Numarası Yer Tutucusu 1"/>
          <p:cNvSpPr>
            <a:spLocks noGrp="1"/>
          </p:cNvSpPr>
          <p:nvPr>
            <p:ph type="sldNum" sz="quarter" idx="12"/>
          </p:nvPr>
        </p:nvSpPr>
        <p:spPr/>
        <p:txBody>
          <a:bodyPr/>
          <a:lstStyle/>
          <a:p>
            <a:fld id="{8AE44F91-FB67-4AEB-BCB9-1D0429AB955F}" type="slidenum">
              <a:rPr lang="tr-TR" smtClean="0"/>
              <a:pPr/>
              <a:t>7</a:t>
            </a:fld>
            <a:endParaRPr lang="tr-TR"/>
          </a:p>
        </p:txBody>
      </p:sp>
      <p:sp>
        <p:nvSpPr>
          <p:cNvPr id="3" name="Dikdörtgen 2"/>
          <p:cNvSpPr/>
          <p:nvPr/>
        </p:nvSpPr>
        <p:spPr>
          <a:xfrm>
            <a:off x="1775520" y="476673"/>
            <a:ext cx="8568952" cy="6001643"/>
          </a:xfrm>
          <a:prstGeom prst="rect">
            <a:avLst/>
          </a:prstGeom>
        </p:spPr>
        <p:txBody>
          <a:bodyPr wrap="square">
            <a:spAutoFit/>
          </a:bodyPr>
          <a:lstStyle/>
          <a:p>
            <a:r>
              <a:rPr lang="tr-TR" sz="1600" dirty="0">
                <a:latin typeface="Times New Roman" panose="02020603050405020304" pitchFamily="18" charset="0"/>
                <a:cs typeface="Times New Roman" panose="02020603050405020304" pitchFamily="18" charset="0"/>
              </a:rPr>
              <a:t>Çıkarsamalı istatistik genellikle (ama her zaman değil) verilerin toplanması ve özetlenmesinden sonraki aşamadır. Çıkarsamalı istatistik küçük veri gruplarından (bizim 22 kişilik örneklem grubumuz gibi) ya da daha büyük veri gruplarından (bir fakültede öğrenim gören tüm öğrenciler gibi) belirli bir çıkarımda bulunma amacıyla kullanılmaktadır.</a:t>
            </a:r>
          </a:p>
          <a:p>
            <a:endParaRPr lang="tr-TR" sz="160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Küçük veri grupları genellikle belirli bir evrenin alt kümesi ya da bölümü anlamında kullanılan "örneklem” olarak adlandırılır. Örneğin, </a:t>
            </a:r>
            <a:r>
              <a:rPr lang="tr-TR" sz="1600" dirty="0" err="1">
                <a:latin typeface="Times New Roman" panose="02020603050405020304" pitchFamily="18" charset="0"/>
                <a:cs typeface="Times New Roman" panose="02020603050405020304" pitchFamily="18" charset="0"/>
              </a:rPr>
              <a:t>Newark'taki</a:t>
            </a:r>
            <a:r>
              <a:rPr lang="tr-TR" sz="1600" dirty="0">
                <a:latin typeface="Times New Roman" panose="02020603050405020304" pitchFamily="18" charset="0"/>
                <a:cs typeface="Times New Roman" panose="02020603050405020304" pitchFamily="18" charset="0"/>
              </a:rPr>
              <a:t> tüm beşinci sınıf öğrencileri bir evrendir (aynı karakteristik özellikleri taşıdıklarından dolayı — beşinci sınıfta olmak ve </a:t>
            </a:r>
            <a:r>
              <a:rPr lang="tr-TR" sz="1600" dirty="0" err="1">
                <a:latin typeface="Times New Roman" panose="02020603050405020304" pitchFamily="18" charset="0"/>
                <a:cs typeface="Times New Roman" panose="02020603050405020304" pitchFamily="18" charset="0"/>
              </a:rPr>
              <a:t>Newark'ta</a:t>
            </a:r>
            <a:r>
              <a:rPr lang="tr-TR" sz="1600" dirty="0">
                <a:latin typeface="Times New Roman" panose="02020603050405020304" pitchFamily="18" charset="0"/>
                <a:cs typeface="Times New Roman" panose="02020603050405020304" pitchFamily="18" charset="0"/>
              </a:rPr>
              <a:t> yaşıyor olmak). Bu evrenden alınan 150 kişilik bir grupsa örneklem olarak adlandırılır.</a:t>
            </a:r>
          </a:p>
          <a:p>
            <a:endParaRPr lang="tr-TR" sz="160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Başka bir örneği ele alalım. Bir pazarlama ajansı (yeni işe alınmış bir araştırmacı olarak) sizden piyasaya yeni çıkan bir patates cipsinin ismini belirlemek için araştırma yapmanızı istemektedir. </a:t>
            </a:r>
            <a:r>
              <a:rPr lang="tr-TR" sz="1600" dirty="0" err="1">
                <a:latin typeface="Times New Roman" panose="02020603050405020304" pitchFamily="18" charset="0"/>
                <a:cs typeface="Times New Roman" panose="02020603050405020304" pitchFamily="18" charset="0"/>
              </a:rPr>
              <a:t>Chipster</a:t>
            </a:r>
            <a:r>
              <a:rPr lang="tr-TR" sz="1600" dirty="0">
                <a:latin typeface="Times New Roman" panose="02020603050405020304" pitchFamily="18" charset="0"/>
                <a:cs typeface="Times New Roman" panose="02020603050405020304" pitchFamily="18" charset="0"/>
              </a:rPr>
              <a:t> mı olsun? </a:t>
            </a:r>
            <a:r>
              <a:rPr lang="tr-TR" sz="1600" dirty="0" err="1">
                <a:latin typeface="Times New Roman" panose="02020603050405020304" pitchFamily="18" charset="0"/>
                <a:cs typeface="Times New Roman" panose="02020603050405020304" pitchFamily="18" charset="0"/>
              </a:rPr>
              <a:t>FunChips</a:t>
            </a:r>
            <a:r>
              <a:rPr lang="tr-TR" sz="1600" dirty="0">
                <a:latin typeface="Times New Roman" panose="02020603050405020304" pitchFamily="18" charset="0"/>
                <a:cs typeface="Times New Roman" panose="02020603050405020304" pitchFamily="18" charset="0"/>
              </a:rPr>
              <a:t> mi olsun? </a:t>
            </a:r>
            <a:r>
              <a:rPr lang="tr-TR" sz="1600" dirty="0" err="1">
                <a:latin typeface="Times New Roman" panose="02020603050405020304" pitchFamily="18" charset="0"/>
                <a:cs typeface="Times New Roman" panose="02020603050405020304" pitchFamily="18" charset="0"/>
              </a:rPr>
              <a:t>Crunchies</a:t>
            </a:r>
            <a:r>
              <a:rPr lang="tr-TR" sz="1600" dirty="0">
                <a:latin typeface="Times New Roman" panose="02020603050405020304" pitchFamily="18" charset="0"/>
                <a:cs typeface="Times New Roman" panose="02020603050405020304" pitchFamily="18" charset="0"/>
              </a:rPr>
              <a:t> mi olsun? Bir İstatistik uzmanı olarak (kendimizden biraz önde gittiğimizi biliyoruz ama inancınızı koruyun) tüm patates cipsi severlerini temsil eden küçük bir grup bulmanız ve onlara bu üç isimden hangisini daha çok sevdiğini sormanız gerekmektedir. Bu işlemi doğru yaptıysanız elde ettiğiniz bulguları kolaylıkla tüm patates cipsi severlere genelleyebilirsiniz</a:t>
            </a:r>
          </a:p>
          <a:p>
            <a:endParaRPr lang="tr-TR" sz="1600" dirty="0">
              <a:latin typeface="Times New Roman" panose="02020603050405020304" pitchFamily="18" charset="0"/>
              <a:cs typeface="Times New Roman" panose="02020603050405020304" pitchFamily="18" charset="0"/>
            </a:endParaRPr>
          </a:p>
          <a:p>
            <a:r>
              <a:rPr lang="tr-TR" sz="1600" dirty="0">
                <a:latin typeface="Times New Roman" panose="02020603050405020304" pitchFamily="18" charset="0"/>
                <a:cs typeface="Times New Roman" panose="02020603050405020304" pitchFamily="18" charset="0"/>
              </a:rPr>
              <a:t>Ya da diyelim ki belirli bir hastalık tipi için en iyi tedaviyi belirlemek istiyorsunuz. Muhtemelen bir yandan yeni bir ilacı öte yandan bir </a:t>
            </a:r>
            <a:r>
              <a:rPr lang="tr-TR" sz="1600" dirty="0" err="1">
                <a:latin typeface="Times New Roman" panose="02020603050405020304" pitchFamily="18" charset="0"/>
                <a:cs typeface="Times New Roman" panose="02020603050405020304" pitchFamily="18" charset="0"/>
              </a:rPr>
              <a:t>plaseboyu</a:t>
            </a:r>
            <a:r>
              <a:rPr lang="tr-TR" sz="1600" dirty="0">
                <a:latin typeface="Times New Roman" panose="02020603050405020304" pitchFamily="18" charset="0"/>
                <a:cs typeface="Times New Roman" panose="02020603050405020304" pitchFamily="18" charset="0"/>
              </a:rPr>
              <a:t> (herhangi bir etkisi olmayan bir ilacı) kullanacak, bir yandan da hiçbir şey yapmayarak neler olup bittiğine bakacaksınız. Sonuç olarak hiç bir şey yapılmayan hastaların büyük çoğunluğunun iyileştiğini, doğanın gerekeni kendi kendine yaptığını buldunuz. O halde elde ettiğiniz bilgilerle bu hastalıktan yakınan daha büyük bir hasta grubuna deneyinizin sonuçlarını genelleyebilirsiniz</a:t>
            </a:r>
          </a:p>
        </p:txBody>
      </p:sp>
    </p:spTree>
    <p:extLst>
      <p:ext uri="{BB962C8B-B14F-4D97-AF65-F5344CB8AC3E}">
        <p14:creationId xmlns:p14="http://schemas.microsoft.com/office/powerpoint/2010/main" val="1936672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351584" y="1122363"/>
            <a:ext cx="7173416" cy="2387600"/>
          </a:xfrm>
        </p:spPr>
        <p:txBody>
          <a:bodyPr/>
          <a:lstStyle/>
          <a:p>
            <a:r>
              <a:rPr lang="tr-TR" dirty="0" smtClean="0">
                <a:latin typeface="Constantia" panose="02030602050306030303" pitchFamily="18" charset="0"/>
              </a:rPr>
              <a:t>İstatistik dersinde ne işim var?</a:t>
            </a:r>
            <a:endParaRPr lang="tr-TR" dirty="0">
              <a:latin typeface="Constantia" panose="02030602050306030303" pitchFamily="18" charset="0"/>
            </a:endParaRPr>
          </a:p>
        </p:txBody>
      </p:sp>
    </p:spTree>
    <p:extLst>
      <p:ext uri="{BB962C8B-B14F-4D97-AF65-F5344CB8AC3E}">
        <p14:creationId xmlns:p14="http://schemas.microsoft.com/office/powerpoint/2010/main" val="17609016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Constantia" panose="02030602050306030303" pitchFamily="18" charset="0"/>
              </a:rPr>
              <a:t>TEMEL KAVRAMLAR</a:t>
            </a:r>
            <a:endParaRPr lang="tr-TR" dirty="0">
              <a:latin typeface="Constantia" panose="02030602050306030303" pitchFamily="18" charset="0"/>
            </a:endParaRPr>
          </a:p>
        </p:txBody>
      </p:sp>
      <p:sp>
        <p:nvSpPr>
          <p:cNvPr id="3" name="İçerik Yer Tutucusu 2"/>
          <p:cNvSpPr>
            <a:spLocks noGrp="1"/>
          </p:cNvSpPr>
          <p:nvPr>
            <p:ph idx="1"/>
          </p:nvPr>
        </p:nvSpPr>
        <p:spPr>
          <a:xfrm>
            <a:off x="2152650" y="1484784"/>
            <a:ext cx="7886700" cy="4351338"/>
          </a:xfrm>
        </p:spPr>
        <p:txBody>
          <a:bodyPr>
            <a:noAutofit/>
          </a:bodyPr>
          <a:lstStyle/>
          <a:p>
            <a:pPr marL="0" indent="0">
              <a:buNone/>
            </a:pPr>
            <a:r>
              <a:rPr lang="tr-TR" sz="1600" dirty="0">
                <a:latin typeface="Constantia" panose="02030602050306030303" pitchFamily="18" charset="0"/>
                <a:cs typeface="Times New Roman" panose="02020603050405020304" pitchFamily="18" charset="0"/>
              </a:rPr>
              <a:t>BİRİM</a:t>
            </a:r>
          </a:p>
          <a:p>
            <a:r>
              <a:rPr lang="tr-TR" sz="1600" dirty="0">
                <a:latin typeface="Constantia" panose="02030602050306030303" pitchFamily="18" charset="0"/>
                <a:cs typeface="Times New Roman" panose="02020603050405020304" pitchFamily="18" charset="0"/>
              </a:rPr>
              <a:t>İnsan, hayvan, bitki, eşya, öğrenci, seçmen, masa, ağaç vb. yapıların her biri</a:t>
            </a:r>
          </a:p>
          <a:p>
            <a:pPr marL="0" indent="0">
              <a:buNone/>
            </a:pPr>
            <a:r>
              <a:rPr lang="tr-TR" sz="1600" dirty="0">
                <a:latin typeface="Constantia" panose="02030602050306030303" pitchFamily="18" charset="0"/>
                <a:cs typeface="Times New Roman" panose="02020603050405020304" pitchFamily="18" charset="0"/>
              </a:rPr>
              <a:t>ANA KÜTLE</a:t>
            </a:r>
          </a:p>
          <a:p>
            <a:r>
              <a:rPr lang="tr-TR" sz="1600" dirty="0">
                <a:latin typeface="Constantia" panose="02030602050306030303" pitchFamily="18" charset="0"/>
                <a:cs typeface="Times New Roman" panose="02020603050405020304" pitchFamily="18" charset="0"/>
              </a:rPr>
              <a:t>Üzerinde araştırma ve inceleme yapılan, yığın olay özelliğinde olan ve aynı cinsten birimlerin meydana getirdiği bir kümedir. Ana kütleye evren denir. Bir araştırmanın ana kütlesi bir ülke, il, ilçe, köy, mahalle veya okul olabilir. </a:t>
            </a:r>
          </a:p>
          <a:p>
            <a:pPr marL="0" indent="0">
              <a:buNone/>
            </a:pPr>
            <a:r>
              <a:rPr lang="tr-TR" sz="1600" dirty="0">
                <a:latin typeface="Constantia" panose="02030602050306030303" pitchFamily="18" charset="0"/>
                <a:cs typeface="Times New Roman" panose="02020603050405020304" pitchFamily="18" charset="0"/>
              </a:rPr>
              <a:t>POPÜLASYON (Evren / Kitle)</a:t>
            </a:r>
          </a:p>
          <a:p>
            <a:r>
              <a:rPr lang="tr-TR" sz="1600" dirty="0">
                <a:latin typeface="Constantia" panose="02030602050306030303" pitchFamily="18" charset="0"/>
                <a:cs typeface="Times New Roman" panose="02020603050405020304" pitchFamily="18" charset="0"/>
              </a:rPr>
              <a:t> Araştırma kapsamına giren tüm nesne ya da bireyler, belirli bir özelliğe sahip bireylerin tümünün oluşturduğu topluluk. </a:t>
            </a:r>
          </a:p>
          <a:p>
            <a:pPr lvl="1"/>
            <a:r>
              <a:rPr lang="tr-TR" sz="1600" dirty="0">
                <a:latin typeface="Constantia" panose="02030602050306030303" pitchFamily="18" charset="0"/>
                <a:cs typeface="Times New Roman" panose="02020603050405020304" pitchFamily="18" charset="0"/>
              </a:rPr>
              <a:t>büyük/küçük ya da sonsuz/sonlu </a:t>
            </a:r>
          </a:p>
          <a:p>
            <a:pPr marL="0" indent="0">
              <a:buNone/>
            </a:pPr>
            <a:r>
              <a:rPr lang="tr-TR" sz="1600" dirty="0">
                <a:latin typeface="Constantia" panose="02030602050306030303" pitchFamily="18" charset="0"/>
                <a:cs typeface="Times New Roman" panose="02020603050405020304" pitchFamily="18" charset="0"/>
              </a:rPr>
              <a:t>ÖRNEK KÜTLE</a:t>
            </a:r>
          </a:p>
          <a:p>
            <a:r>
              <a:rPr lang="tr-TR" sz="1600" dirty="0">
                <a:latin typeface="Constantia" panose="02030602050306030303" pitchFamily="18" charset="0"/>
                <a:cs typeface="Times New Roman" panose="02020603050405020304" pitchFamily="18" charset="0"/>
              </a:rPr>
              <a:t>Belli bir ana kütleden belli kurallara göre seçilmiş ve seçildiği ana kütleyi temsil yeterliğine sahip olduğu kabul edilen bir alt kümedir. 5,000 öğrencisi olan bir okulda, ana kütleyi temsil yeterliğine sahip 200 öğrenci, okuldaki öğrenci ana kütlesinin örnek kütlesidir. </a:t>
            </a:r>
          </a:p>
          <a:p>
            <a:pPr marL="0" indent="0">
              <a:buNone/>
            </a:pPr>
            <a:r>
              <a:rPr lang="tr-TR" sz="1600" dirty="0">
                <a:latin typeface="Constantia" panose="02030602050306030303" pitchFamily="18" charset="0"/>
                <a:cs typeface="Times New Roman" panose="02020603050405020304" pitchFamily="18" charset="0"/>
              </a:rPr>
              <a:t>ÖRNEKLEM</a:t>
            </a:r>
          </a:p>
          <a:p>
            <a:r>
              <a:rPr lang="tr-TR" sz="1600" dirty="0">
                <a:latin typeface="Constantia" panose="02030602050306030303" pitchFamily="18" charset="0"/>
                <a:cs typeface="Times New Roman" panose="02020603050405020304" pitchFamily="18" charset="0"/>
              </a:rPr>
              <a:t>Evrenden belirli bir yolla seçilen ve evreni temsil ettiği düşünülen nesne ya da bireyler</a:t>
            </a:r>
          </a:p>
          <a:p>
            <a:endParaRPr lang="tr-TR" sz="1600" dirty="0">
              <a:latin typeface="Constantia" panose="02030602050306030303"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8AE44F91-FB67-4AEB-BCB9-1D0429AB955F}" type="slidenum">
              <a:rPr lang="tr-TR" smtClean="0"/>
              <a:pPr/>
              <a:t>9</a:t>
            </a:fld>
            <a:endParaRPr lang="tr-TR"/>
          </a:p>
        </p:txBody>
      </p:sp>
    </p:spTree>
    <p:extLst>
      <p:ext uri="{BB962C8B-B14F-4D97-AF65-F5344CB8AC3E}">
        <p14:creationId xmlns:p14="http://schemas.microsoft.com/office/powerpoint/2010/main" val="701177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993</Words>
  <Application>Microsoft Office PowerPoint</Application>
  <PresentationFormat>Geniş ekran</PresentationFormat>
  <Paragraphs>156</Paragraphs>
  <Slides>11</Slides>
  <Notes>5</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Arial</vt:lpstr>
      <vt:lpstr>Bell MT</vt:lpstr>
      <vt:lpstr>Calibri</vt:lpstr>
      <vt:lpstr>Calibri Light</vt:lpstr>
      <vt:lpstr>Constantia</vt:lpstr>
      <vt:lpstr>Times New Roman</vt:lpstr>
      <vt:lpstr>Office Teması</vt:lpstr>
      <vt:lpstr>ANT 339 İSTATİSTİĞE GİRİŞ   II. HAFTA</vt:lpstr>
      <vt:lpstr>İstatistiğin Alt Dalları</vt:lpstr>
      <vt:lpstr>PowerPoint Sunusu</vt:lpstr>
      <vt:lpstr>Örneğin, aşağıdaki tabloda 22 üniversite öğrencisinin adları, bölümleri ve yaşları verilmiştir.  En çok tercih edilen edilen bölümü bulmak için en fazla tekrarlayan bölümü bulun. Yaşların ortalamasını bulmak için de tüm yaşları toplayın ve çıkan değeri 22'ye bölün.  Tebrikler; en çok tercih edilen bölüm psikoloji (9 kez tekrarlanmış) ve öğrencilerin yaş ortalamaları da 20,3.  Arlık bir istatistikçisiniz. </vt:lpstr>
      <vt:lpstr>İstatistiğin Alt Dalları</vt:lpstr>
      <vt:lpstr>PowerPoint Sunusu</vt:lpstr>
      <vt:lpstr>PowerPoint Sunusu</vt:lpstr>
      <vt:lpstr>İstatistik dersinde ne işim var?</vt:lpstr>
      <vt:lpstr>TEMEL KAVRAMLAR</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 339 İSTATİSTİĞE GİRİŞ   II. HAFTA</dc:title>
  <dc:creator>Başak</dc:creator>
  <cp:lastModifiedBy>Başak</cp:lastModifiedBy>
  <cp:revision>2</cp:revision>
  <dcterms:created xsi:type="dcterms:W3CDTF">2020-02-11T07:37:13Z</dcterms:created>
  <dcterms:modified xsi:type="dcterms:W3CDTF">2020-02-11T08:47:53Z</dcterms:modified>
</cp:coreProperties>
</file>